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41" r:id="rId5"/>
    <p:sldId id="460" r:id="rId6"/>
    <p:sldId id="464" r:id="rId7"/>
    <p:sldId id="1421" r:id="rId8"/>
    <p:sldId id="1398" r:id="rId9"/>
    <p:sldId id="1400" r:id="rId10"/>
    <p:sldId id="1401" r:id="rId11"/>
    <p:sldId id="1404" r:id="rId12"/>
    <p:sldId id="1405" r:id="rId13"/>
    <p:sldId id="1407" r:id="rId14"/>
    <p:sldId id="1408" r:id="rId15"/>
    <p:sldId id="1409" r:id="rId16"/>
    <p:sldId id="273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BF088D-0758-A11D-8B96-D41FDF30220C}" name="José Donoso" initials="JD" userId="José Donoso" providerId="None"/>
  <p188:author id="{3E98DF96-6949-7CCB-97E3-8D20365D232E}" name="Sandra Peralta" initials="SP" userId="S::speralta@hacienda.gov.cl::67d996b0-db9e-412d-af07-faa10d7fb2e0" providerId="AD"/>
  <p188:author id="{9DE231BC-55D8-B798-003C-0DD45AB3E11F}" name="José Donoso" initials="JD" userId="S::jdonoso@hacienda.gov.cl::2edd564c-c987-4bd6-914f-47fe9851766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Krell" initials="RK" lastIdx="1" clrIdx="0">
    <p:extLst>
      <p:ext uri="{19B8F6BF-5375-455C-9EA6-DF929625EA0E}">
        <p15:presenceInfo xmlns:p15="http://schemas.microsoft.com/office/powerpoint/2012/main" userId="S-1-5-21-2747519216-3822579776-3378037438-210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B26"/>
    <a:srgbClr val="EB8A2D"/>
    <a:srgbClr val="EED0B4"/>
    <a:srgbClr val="828A8F"/>
    <a:srgbClr val="929D9E"/>
    <a:srgbClr val="EADCF4"/>
    <a:srgbClr val="C7A1E3"/>
    <a:srgbClr val="A66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7"/>
    <p:restoredTop sz="94615"/>
  </p:normalViewPr>
  <p:slideViewPr>
    <p:cSldViewPr snapToGrid="0">
      <p:cViewPr varScale="1">
        <p:scale>
          <a:sx n="106" d="100"/>
          <a:sy n="106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5AFC0-4DD8-4067-A2F9-475D0AA16A09}" type="datetimeFigureOut">
              <a:rPr lang="es-CL" smtClean="0"/>
              <a:t>06-09-23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5AD2-0816-4BD8-A32F-0EAA876C046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49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137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858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:notes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864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196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356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596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575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Cuidado acá: Ojo con la escala logarítmica en el eje 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937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03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75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6/9/23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6/9/23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6/9/23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6/9/23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6/9/23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6/9/23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6/9/23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6/9/23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6/9/23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6/9/23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6/9/23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6/9/23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346424" y="2398184"/>
            <a:ext cx="9699184" cy="330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E03B26"/>
              </a:buClr>
              <a:buSzPts val="3600"/>
              <a:buNone/>
            </a:pPr>
            <a:r>
              <a:rPr lang="es-CL" sz="4800" b="1" dirty="0">
                <a:solidFill>
                  <a:srgbClr val="CE392B"/>
                </a:solidFill>
                <a:latin typeface="gobCL" pitchFamily="2" charset="77"/>
                <a:cs typeface="Arial"/>
                <a:sym typeface="Arial"/>
              </a:rPr>
              <a:t>E</a:t>
            </a:r>
            <a:r>
              <a:rPr lang="es-CL" sz="4800" b="1" dirty="0">
                <a:solidFill>
                  <a:srgbClr val="CE392B"/>
                </a:solidFill>
                <a:latin typeface="gobCL" pitchFamily="2" charset="77"/>
                <a:cs typeface="Arial"/>
              </a:rPr>
              <a:t>scenario de las inversiones en la industria de la construcción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E03B26"/>
              </a:buClr>
              <a:buSzPts val="3600"/>
              <a:buNone/>
            </a:pPr>
            <a:r>
              <a:rPr lang="es-CL" sz="4800" b="1" dirty="0">
                <a:solidFill>
                  <a:srgbClr val="CE392B"/>
                </a:solidFill>
                <a:latin typeface="gobCL" pitchFamily="2" charset="77"/>
                <a:cs typeface="Arial"/>
              </a:rPr>
              <a:t> Potencial y desafíos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E03B26"/>
              </a:buClr>
              <a:buSzPts val="3600"/>
              <a:buNone/>
            </a:pPr>
            <a:r>
              <a:rPr lang="en-US" sz="1800" dirty="0">
                <a:latin typeface="gobCL" pitchFamily="2" charset="77"/>
                <a:ea typeface="Arial"/>
                <a:cs typeface="Arial"/>
                <a:sym typeface="Arial"/>
              </a:rPr>
              <a:t>29 de </a:t>
            </a:r>
            <a:r>
              <a:rPr lang="en-US" sz="1800" dirty="0" err="1">
                <a:latin typeface="gobCL" pitchFamily="2" charset="77"/>
                <a:ea typeface="Arial"/>
                <a:cs typeface="Arial"/>
                <a:sym typeface="Arial"/>
              </a:rPr>
              <a:t>agosto</a:t>
            </a:r>
            <a:r>
              <a:rPr lang="en-US" sz="1800" dirty="0">
                <a:latin typeface="gobCL" pitchFamily="2" charset="77"/>
                <a:ea typeface="Arial"/>
                <a:cs typeface="Arial"/>
                <a:sym typeface="Arial"/>
              </a:rPr>
              <a:t> de 2023</a:t>
            </a:r>
            <a:endParaRPr sz="2000" dirty="0">
              <a:latin typeface="gobCL" pitchFamily="2" charset="77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rgbClr val="262626"/>
              </a:solidFill>
              <a:latin typeface="gobCL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91440" y="5861304"/>
            <a:ext cx="2212848" cy="896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109E987-5774-2EA6-EF2D-149617F42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34" y="453164"/>
            <a:ext cx="2336129" cy="10424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8E6A37FF-EEDB-F9AB-85CD-3FB36DDB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4">
            <a:extLst>
              <a:ext uri="{FF2B5EF4-FFF2-40B4-BE49-F238E27FC236}">
                <a16:creationId xmlns:a16="http://schemas.microsoft.com/office/drawing/2014/main" id="{E625FF39-BF6A-BC3E-443B-2136BC160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617" y="6158242"/>
            <a:ext cx="1214363" cy="541867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8E74F7B6-87C1-0338-4504-2A01A371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37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CE1712"/>
                </a:solidFill>
                <a:latin typeface="Helvetica" charset="0"/>
                <a:cs typeface="Arial"/>
              </a:rPr>
              <a:t>Planta </a:t>
            </a:r>
            <a:r>
              <a:rPr lang="es-ES" sz="3200" b="1" dirty="0" err="1">
                <a:solidFill>
                  <a:srgbClr val="CE1712"/>
                </a:solidFill>
                <a:latin typeface="Helvetica" charset="0"/>
                <a:cs typeface="Arial"/>
              </a:rPr>
              <a:t>fotovoltáica</a:t>
            </a:r>
            <a:r>
              <a:rPr lang="es-ES" sz="3200" b="1" dirty="0">
                <a:solidFill>
                  <a:srgbClr val="CE1712"/>
                </a:solidFill>
                <a:latin typeface="Helvetica" charset="0"/>
                <a:cs typeface="Arial"/>
              </a:rPr>
              <a:t>: 50 meses</a:t>
            </a:r>
            <a:endParaRPr lang="es-ES_tradnl" sz="3200" dirty="0">
              <a:solidFill>
                <a:srgbClr val="E03B26"/>
              </a:solidFill>
              <a:latin typeface="gobCL" pitchFamily="2" charset="77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6DEBC4-6C97-83C4-BE78-588120F6A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40" y="1381237"/>
            <a:ext cx="11098519" cy="4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8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8E6A37FF-EEDB-F9AB-85CD-3FB36DDB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4">
            <a:extLst>
              <a:ext uri="{FF2B5EF4-FFF2-40B4-BE49-F238E27FC236}">
                <a16:creationId xmlns:a16="http://schemas.microsoft.com/office/drawing/2014/main" id="{E625FF39-BF6A-BC3E-443B-2136BC160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617" y="6158242"/>
            <a:ext cx="1214363" cy="541867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8E74F7B6-87C1-0338-4504-2A01A371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37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CE1712"/>
                </a:solidFill>
                <a:latin typeface="Helvetica" charset="0"/>
                <a:cs typeface="Arial"/>
              </a:rPr>
              <a:t>Desaladora: 139 meses</a:t>
            </a:r>
            <a:endParaRPr lang="es-ES_tradnl" sz="3200" dirty="0">
              <a:solidFill>
                <a:srgbClr val="E03B26"/>
              </a:solidFill>
              <a:latin typeface="gobCL" pitchFamily="2" charset="77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9343764-136A-2E22-3D0F-BE1E02AA0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14" y="1332199"/>
            <a:ext cx="10885710" cy="47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6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8E6A37FF-EEDB-F9AB-85CD-3FB36DDB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4">
            <a:extLst>
              <a:ext uri="{FF2B5EF4-FFF2-40B4-BE49-F238E27FC236}">
                <a16:creationId xmlns:a16="http://schemas.microsoft.com/office/drawing/2014/main" id="{E625FF39-BF6A-BC3E-443B-2136BC160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617" y="6158242"/>
            <a:ext cx="1214363" cy="541867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8E74F7B6-87C1-0338-4504-2A01A371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37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CE1712"/>
                </a:solidFill>
                <a:latin typeface="Helvetica" charset="0"/>
                <a:cs typeface="Arial"/>
              </a:rPr>
              <a:t>Explotación minera: 107 meses</a:t>
            </a:r>
            <a:endParaRPr lang="es-ES_tradnl" sz="3200" dirty="0">
              <a:solidFill>
                <a:srgbClr val="E03B26"/>
              </a:solidFill>
              <a:latin typeface="gobCL" pitchFamily="2" charset="77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6F6018-FE3F-F943-58DF-D90FE3FE6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1030376"/>
            <a:ext cx="9982200" cy="516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07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D9E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43AAFC-C04D-A204-6F92-FD25D98B19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84543" y="2397593"/>
            <a:ext cx="4622913" cy="20628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8E6A37FF-EEDB-F9AB-85CD-3FB36DDB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4">
            <a:extLst>
              <a:ext uri="{FF2B5EF4-FFF2-40B4-BE49-F238E27FC236}">
                <a16:creationId xmlns:a16="http://schemas.microsoft.com/office/drawing/2014/main" id="{E625FF39-BF6A-BC3E-443B-2136BC160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617" y="6158242"/>
            <a:ext cx="1214363" cy="541867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8E74F7B6-87C1-0338-4504-2A01A371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822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CE1712"/>
                </a:solidFill>
                <a:latin typeface="Helvetica" charset="0"/>
                <a:cs typeface="Arial"/>
              </a:rPr>
              <a:t>El potencial de la inversión en la construcción</a:t>
            </a:r>
            <a:endParaRPr lang="es-ES_tradnl" sz="3600" dirty="0">
              <a:solidFill>
                <a:srgbClr val="E03B26"/>
              </a:solidFill>
              <a:latin typeface="gobCL" pitchFamily="2" charset="77"/>
              <a:cs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2B9726B-4D13-AF62-3D2B-09D0881DA8E3}"/>
              </a:ext>
            </a:extLst>
          </p:cNvPr>
          <p:cNvSpPr txBox="1"/>
          <p:nvPr/>
        </p:nvSpPr>
        <p:spPr>
          <a:xfrm>
            <a:off x="838199" y="2273977"/>
            <a:ext cx="93359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Déficit de vivienda</a:t>
            </a:r>
          </a:p>
          <a:p>
            <a:endParaRPr lang="es-CL" sz="2800" dirty="0"/>
          </a:p>
          <a:p>
            <a:r>
              <a:rPr lang="es-CL" sz="2800" dirty="0"/>
              <a:t>Rezagos en infraestructura: </a:t>
            </a:r>
          </a:p>
          <a:p>
            <a:r>
              <a:rPr lang="es-CL" sz="2800" dirty="0"/>
              <a:t>	conectividad</a:t>
            </a:r>
          </a:p>
          <a:p>
            <a:r>
              <a:rPr lang="es-CL" sz="2800" dirty="0"/>
              <a:t>	salud</a:t>
            </a:r>
          </a:p>
          <a:p>
            <a:r>
              <a:rPr lang="es-CL" sz="2800" dirty="0"/>
              <a:t>	cárceles</a:t>
            </a:r>
          </a:p>
          <a:p>
            <a:r>
              <a:rPr lang="es-CL" sz="2800" dirty="0"/>
              <a:t>	etc.</a:t>
            </a:r>
          </a:p>
          <a:p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90415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8E6A37FF-EEDB-F9AB-85CD-3FB36DDB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4">
            <a:extLst>
              <a:ext uri="{FF2B5EF4-FFF2-40B4-BE49-F238E27FC236}">
                <a16:creationId xmlns:a16="http://schemas.microsoft.com/office/drawing/2014/main" id="{E625FF39-BF6A-BC3E-443B-2136BC160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617" y="6158242"/>
            <a:ext cx="1214363" cy="541867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8E74F7B6-87C1-0338-4504-2A01A371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822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CE1712"/>
                </a:solidFill>
                <a:latin typeface="Helvetica" charset="0"/>
                <a:cs typeface="Arial"/>
              </a:rPr>
              <a:t>El contexto es adverso</a:t>
            </a:r>
            <a:endParaRPr lang="es-ES_tradnl" sz="3600" dirty="0">
              <a:solidFill>
                <a:srgbClr val="E03B26"/>
              </a:solidFill>
              <a:latin typeface="gobCL" pitchFamily="2" charset="77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94BE3A-54A9-4801-5481-9E15F33CCA88}"/>
              </a:ext>
            </a:extLst>
          </p:cNvPr>
          <p:cNvSpPr txBox="1"/>
          <p:nvPr/>
        </p:nvSpPr>
        <p:spPr>
          <a:xfrm>
            <a:off x="838200" y="1825625"/>
            <a:ext cx="971791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rgbClr val="424242"/>
                </a:solidFill>
              </a:rPr>
              <a:t>Bajo crecimiento</a:t>
            </a:r>
          </a:p>
          <a:p>
            <a:endParaRPr lang="es-CL" sz="2800" dirty="0">
              <a:solidFill>
                <a:srgbClr val="424242"/>
              </a:solidFill>
            </a:endParaRPr>
          </a:p>
          <a:p>
            <a:r>
              <a:rPr lang="es-CL" sz="2800" dirty="0">
                <a:solidFill>
                  <a:srgbClr val="424242"/>
                </a:solidFill>
              </a:rPr>
              <a:t>Problemas regulatorios</a:t>
            </a:r>
          </a:p>
          <a:p>
            <a:endParaRPr lang="es-CL" sz="2800" dirty="0">
              <a:solidFill>
                <a:srgbClr val="424242"/>
              </a:solidFill>
            </a:endParaRPr>
          </a:p>
          <a:p>
            <a:r>
              <a:rPr lang="es-CL" sz="2800" dirty="0">
                <a:solidFill>
                  <a:srgbClr val="424242"/>
                </a:solidFill>
              </a:rPr>
              <a:t>Oposición comunitaria</a:t>
            </a:r>
          </a:p>
          <a:p>
            <a:endParaRPr lang="es-CL" sz="2800" dirty="0">
              <a:solidFill>
                <a:srgbClr val="424242"/>
              </a:solidFill>
            </a:endParaRPr>
          </a:p>
          <a:p>
            <a:r>
              <a:rPr lang="es-CL" sz="2800" dirty="0">
                <a:solidFill>
                  <a:srgbClr val="424242"/>
                </a:solidFill>
              </a:rPr>
              <a:t>Mayor riesgo</a:t>
            </a:r>
          </a:p>
          <a:p>
            <a:endParaRPr lang="es-CL" sz="2800" dirty="0">
              <a:solidFill>
                <a:srgbClr val="424242"/>
              </a:solidFill>
            </a:endParaRPr>
          </a:p>
          <a:p>
            <a:r>
              <a:rPr lang="es-CL" sz="2800" dirty="0">
                <a:solidFill>
                  <a:srgbClr val="424242"/>
                </a:solidFill>
              </a:rPr>
              <a:t>Tasa de interés</a:t>
            </a:r>
          </a:p>
          <a:p>
            <a:endParaRPr lang="es-CL" sz="2800" dirty="0">
              <a:solidFill>
                <a:srgbClr val="424242"/>
              </a:solidFill>
            </a:endParaRPr>
          </a:p>
          <a:p>
            <a:r>
              <a:rPr lang="es-CL" sz="2800" dirty="0">
                <a:solidFill>
                  <a:srgbClr val="424242"/>
                </a:solidFill>
              </a:rPr>
              <a:t>Conflictividad</a:t>
            </a:r>
          </a:p>
          <a:p>
            <a:endParaRPr lang="es-CL" sz="2800" dirty="0">
              <a:solidFill>
                <a:srgbClr val="424242"/>
              </a:solidFill>
              <a:effectLst/>
            </a:endParaRPr>
          </a:p>
          <a:p>
            <a:endParaRPr lang="es-CL" sz="2800" dirty="0">
              <a:solidFill>
                <a:srgbClr val="424242"/>
              </a:solidFill>
            </a:endParaRPr>
          </a:p>
          <a:p>
            <a:endParaRPr lang="es-CL" sz="2800" dirty="0">
              <a:solidFill>
                <a:srgbClr val="42424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258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8E6A37FF-EEDB-F9AB-85CD-3FB36DDB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4">
            <a:extLst>
              <a:ext uri="{FF2B5EF4-FFF2-40B4-BE49-F238E27FC236}">
                <a16:creationId xmlns:a16="http://schemas.microsoft.com/office/drawing/2014/main" id="{E625FF39-BF6A-BC3E-443B-2136BC160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617" y="6158242"/>
            <a:ext cx="1214363" cy="541867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8E74F7B6-87C1-0338-4504-2A01A371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822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CE1712"/>
                </a:solidFill>
                <a:latin typeface="Helvetica" charset="0"/>
                <a:cs typeface="Arial"/>
              </a:rPr>
              <a:t>Barreras a la inversión en Chile: permisos</a:t>
            </a:r>
            <a:endParaRPr lang="es-ES_tradnl" sz="3600" dirty="0">
              <a:solidFill>
                <a:srgbClr val="E03B26"/>
              </a:solidFill>
              <a:latin typeface="gobCL" pitchFamily="2" charset="77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94BE3A-54A9-4801-5481-9E15F33CCA88}"/>
              </a:ext>
            </a:extLst>
          </p:cNvPr>
          <p:cNvSpPr txBox="1"/>
          <p:nvPr/>
        </p:nvSpPr>
        <p:spPr>
          <a:xfrm>
            <a:off x="838200" y="1586300"/>
            <a:ext cx="1080593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424242"/>
                </a:solidFill>
                <a:effectLst/>
                <a:latin typeface="Helvetica" pitchFamily="2" charset="0"/>
              </a:rPr>
              <a:t>El sistema de permisos ha llegado a un nivel elevado de complejidad y creciente desactualización.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400" dirty="0">
              <a:solidFill>
                <a:srgbClr val="424242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424242"/>
                </a:solidFill>
                <a:latin typeface="Helvetica" pitchFamily="2" charset="0"/>
              </a:rPr>
              <a:t>Se requieren una revisión regulatoria profunda y mejoras sistémicas: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424242"/>
                </a:solidFill>
                <a:latin typeface="Helvetica" pitchFamily="2" charset="0"/>
              </a:rPr>
              <a:t>Crear órgano coordinador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424242"/>
                </a:solidFill>
                <a:latin typeface="Helvetica" pitchFamily="2" charset="0"/>
              </a:rPr>
              <a:t>Establecer procedimientos simplificados según umbrales de riesgo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rgbClr val="424242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424242"/>
                </a:solidFill>
                <a:latin typeface="Helvetica" pitchFamily="2" charset="0"/>
              </a:rPr>
              <a:t>Existen problemas especialmente agudos en ciertos permisos, que mejorarían con acciones inmediatas: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424242"/>
                </a:solidFill>
                <a:latin typeface="Helvetica" pitchFamily="2" charset="0"/>
              </a:rPr>
              <a:t>Concesión Marítima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424242"/>
                </a:solidFill>
                <a:latin typeface="Helvetica" pitchFamily="2" charset="0"/>
              </a:rPr>
              <a:t>Informe Favorable de Construcción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424242"/>
                </a:solidFill>
                <a:latin typeface="Helvetica" pitchFamily="2" charset="0"/>
              </a:rPr>
              <a:t>Consejo de Monumentos Nacionales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424242"/>
                </a:solidFill>
                <a:latin typeface="Helvetica" pitchFamily="2" charset="0"/>
              </a:rPr>
              <a:t>Declaración de Pertinencia</a:t>
            </a:r>
            <a:endParaRPr lang="es-CL" sz="2000" dirty="0">
              <a:solidFill>
                <a:srgbClr val="42424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2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8E6A37FF-EEDB-F9AB-85CD-3FB36DDB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4">
            <a:extLst>
              <a:ext uri="{FF2B5EF4-FFF2-40B4-BE49-F238E27FC236}">
                <a16:creationId xmlns:a16="http://schemas.microsoft.com/office/drawing/2014/main" id="{E625FF39-BF6A-BC3E-443B-2136BC160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617" y="6158242"/>
            <a:ext cx="1214363" cy="541867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8E74F7B6-87C1-0338-4504-2A01A371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822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CE1712"/>
                </a:solidFill>
                <a:latin typeface="Helvetica" charset="0"/>
                <a:cs typeface="Arial"/>
              </a:rPr>
              <a:t>El problema</a:t>
            </a:r>
            <a:endParaRPr lang="es-ES_tradnl" sz="3600" dirty="0">
              <a:solidFill>
                <a:srgbClr val="E03B26"/>
              </a:solidFill>
              <a:latin typeface="gobCL" pitchFamily="2" charset="77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94BE3A-54A9-4801-5481-9E15F33CCA88}"/>
              </a:ext>
            </a:extLst>
          </p:cNvPr>
          <p:cNvSpPr txBox="1"/>
          <p:nvPr/>
        </p:nvSpPr>
        <p:spPr>
          <a:xfrm>
            <a:off x="838201" y="2060866"/>
            <a:ext cx="991468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424242"/>
                </a:solidFill>
                <a:latin typeface="Helvetica" pitchFamily="2" charset="0"/>
              </a:rPr>
              <a:t>Es normal que se necesite revisar el funcionamiento de los permisos:</a:t>
            </a:r>
          </a:p>
          <a:p>
            <a:endParaRPr lang="es-CL" sz="1800" dirty="0">
              <a:solidFill>
                <a:srgbClr val="424242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424242"/>
                </a:solidFill>
                <a:effectLst/>
                <a:latin typeface="Helvetica" pitchFamily="2" charset="0"/>
              </a:rPr>
              <a:t>Diseño e implementación se realizan en </a:t>
            </a:r>
            <a:r>
              <a:rPr lang="es-CL" sz="2000" b="1" dirty="0">
                <a:solidFill>
                  <a:srgbClr val="424242"/>
                </a:solidFill>
                <a:effectLst/>
                <a:latin typeface="Helvetica" pitchFamily="2" charset="0"/>
              </a:rPr>
              <a:t>silos</a:t>
            </a:r>
            <a:r>
              <a:rPr lang="es-CL" sz="2000" dirty="0">
                <a:solidFill>
                  <a:srgbClr val="424242"/>
                </a:solidFill>
                <a:effectLst/>
                <a:latin typeface="Helvetica" pitchFamily="2" charset="0"/>
              </a:rPr>
              <a:t> –&gt; ocurren descoordinaciones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424242"/>
              </a:solidFill>
              <a:effectLst/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rgbClr val="424242"/>
                </a:solidFill>
                <a:effectLst/>
                <a:latin typeface="Helvetica" pitchFamily="2" charset="0"/>
              </a:rPr>
              <a:t>Tienden a </a:t>
            </a:r>
            <a:r>
              <a:rPr lang="es-CL" sz="2000" b="1" dirty="0">
                <a:solidFill>
                  <a:srgbClr val="424242"/>
                </a:solidFill>
                <a:effectLst/>
                <a:latin typeface="Helvetica" pitchFamily="2" charset="0"/>
              </a:rPr>
              <a:t>acumularse a lo largo del </a:t>
            </a:r>
            <a:r>
              <a:rPr lang="es-CL" sz="2000" dirty="0">
                <a:solidFill>
                  <a:srgbClr val="424242"/>
                </a:solidFill>
                <a:effectLst/>
                <a:latin typeface="Helvetica" pitchFamily="2" charset="0"/>
              </a:rPr>
              <a:t>tiempo -&gt; alta probabilidad de traslape o contradicciones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>
              <a:solidFill>
                <a:srgbClr val="424242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424242"/>
                </a:solidFill>
                <a:effectLst/>
                <a:latin typeface="Helvetica" pitchFamily="2" charset="0"/>
              </a:rPr>
              <a:t>Regulaciones no son </a:t>
            </a:r>
            <a:r>
              <a:rPr lang="es-CL" sz="2000" b="1" dirty="0" err="1">
                <a:solidFill>
                  <a:srgbClr val="424242"/>
                </a:solidFill>
                <a:effectLst/>
                <a:latin typeface="Helvetica" pitchFamily="2" charset="0"/>
              </a:rPr>
              <a:t>estáticas</a:t>
            </a:r>
            <a:r>
              <a:rPr lang="es-CL" sz="2000" dirty="0">
                <a:solidFill>
                  <a:srgbClr val="424242"/>
                </a:solidFill>
                <a:effectLst/>
                <a:latin typeface="Helvetica" pitchFamily="2" charset="0"/>
              </a:rPr>
              <a:t> -&gt; el diseño administrativo suele quedar mal dimensionado u obsoleto</a:t>
            </a:r>
            <a:endParaRPr lang="es-CL" sz="2000" dirty="0">
              <a:solidFill>
                <a:srgbClr val="424242"/>
              </a:solidFill>
              <a:latin typeface="Helvetica" pitchFamily="2" charset="0"/>
            </a:endParaRPr>
          </a:p>
          <a:p>
            <a:endParaRPr lang="es-CL" sz="1800" dirty="0">
              <a:solidFill>
                <a:srgbClr val="424242"/>
              </a:solidFill>
              <a:effectLst/>
              <a:latin typeface="Arial" panose="020B0604020202020204" pitchFamily="34" charset="0"/>
            </a:endParaRPr>
          </a:p>
          <a:p>
            <a:endParaRPr lang="es-CL" dirty="0">
              <a:solidFill>
                <a:srgbClr val="424242"/>
              </a:solidFill>
              <a:latin typeface="Arial" panose="020B0604020202020204" pitchFamily="34" charset="0"/>
            </a:endParaRPr>
          </a:p>
          <a:p>
            <a:endParaRPr lang="es-CL" sz="1800" dirty="0">
              <a:solidFill>
                <a:srgbClr val="42424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9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8E6A37FF-EEDB-F9AB-85CD-3FB36DDB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4">
            <a:extLst>
              <a:ext uri="{FF2B5EF4-FFF2-40B4-BE49-F238E27FC236}">
                <a16:creationId xmlns:a16="http://schemas.microsoft.com/office/drawing/2014/main" id="{E625FF39-BF6A-BC3E-443B-2136BC160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617" y="6158242"/>
            <a:ext cx="1214363" cy="541867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8E74F7B6-87C1-0338-4504-2A01A371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822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CE1712"/>
                </a:solidFill>
                <a:latin typeface="Helvetica" charset="0"/>
                <a:cs typeface="Arial"/>
              </a:rPr>
              <a:t>Plazos efectivos superan (por mucho) los máximos legales</a:t>
            </a:r>
            <a:endParaRPr lang="es-ES_tradnl" sz="3600" dirty="0">
              <a:solidFill>
                <a:srgbClr val="E03B26"/>
              </a:solidFill>
              <a:latin typeface="gobCL" pitchFamily="2" charset="77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DCCFA4-1FE5-D9E9-47BA-F0C170A79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059" y="1421649"/>
            <a:ext cx="9091882" cy="51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8E6A37FF-EEDB-F9AB-85CD-3FB36DDB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4">
            <a:extLst>
              <a:ext uri="{FF2B5EF4-FFF2-40B4-BE49-F238E27FC236}">
                <a16:creationId xmlns:a16="http://schemas.microsoft.com/office/drawing/2014/main" id="{E625FF39-BF6A-BC3E-443B-2136BC160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617" y="6158242"/>
            <a:ext cx="1214363" cy="541867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8E74F7B6-87C1-0338-4504-2A01A371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822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CE1712"/>
                </a:solidFill>
                <a:latin typeface="Helvetica" charset="0"/>
                <a:cs typeface="Arial"/>
              </a:rPr>
              <a:t>Gran stock de permisos pendientes </a:t>
            </a:r>
            <a:endParaRPr lang="es-ES_tradnl" sz="3600" dirty="0">
              <a:solidFill>
                <a:srgbClr val="E03B26"/>
              </a:solidFill>
              <a:latin typeface="gobCL" pitchFamily="2" charset="77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4D893D8-199B-0946-89DB-A5142B7BF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254036"/>
            <a:ext cx="9144000" cy="5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3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2034992-F2DE-734E-4C4D-935937B11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CL" sz="4800" b="1" dirty="0">
                <a:solidFill>
                  <a:srgbClr val="CE392B"/>
                </a:solidFill>
                <a:latin typeface="gobCL" pitchFamily="2" charset="77"/>
                <a:cs typeface="Arial"/>
              </a:rPr>
              <a:t>Rutas críticas de proyectos tipo</a:t>
            </a:r>
          </a:p>
        </p:txBody>
      </p:sp>
      <p:pic>
        <p:nvPicPr>
          <p:cNvPr id="2" name="Imagen 4">
            <a:extLst>
              <a:ext uri="{FF2B5EF4-FFF2-40B4-BE49-F238E27FC236}">
                <a16:creationId xmlns:a16="http://schemas.microsoft.com/office/drawing/2014/main" id="{38CA97FF-058C-5281-CD0A-4D7F96EF2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617" y="6158242"/>
            <a:ext cx="1214363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8E6A37FF-EEDB-F9AB-85CD-3FB36DDBA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4">
            <a:extLst>
              <a:ext uri="{FF2B5EF4-FFF2-40B4-BE49-F238E27FC236}">
                <a16:creationId xmlns:a16="http://schemas.microsoft.com/office/drawing/2014/main" id="{E625FF39-BF6A-BC3E-443B-2136BC160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617" y="6158242"/>
            <a:ext cx="1214363" cy="541867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8E74F7B6-87C1-0338-4504-2A01A371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4822"/>
            <a:ext cx="10759633" cy="1325563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CE1712"/>
                </a:solidFill>
                <a:latin typeface="Helvetica" charset="0"/>
                <a:cs typeface="Arial"/>
              </a:rPr>
              <a:t>Centro de distribución básico en zona rural: 24 meses</a:t>
            </a:r>
            <a:endParaRPr lang="es-ES_tradnl" sz="3200" dirty="0">
              <a:solidFill>
                <a:srgbClr val="E03B26"/>
              </a:solidFill>
              <a:latin typeface="gobCL" pitchFamily="2" charset="77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D78E4A-0A51-29EF-8F76-17812DE28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4" y="1388365"/>
            <a:ext cx="12116696" cy="46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010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41f34b-d9c6-40c9-a0a7-2e4b94eb21c9">
      <Terms xmlns="http://schemas.microsoft.com/office/infopath/2007/PartnerControls"/>
    </lcf76f155ced4ddcb4097134ff3c332f>
    <TaxCatchAll xmlns="81a80447-a64e-4bb1-a82c-b81589f60934" xsi:nil="true"/>
    <SharedWithUsers xmlns="81a80447-a64e-4bb1-a82c-b81589f60934">
      <UserInfo>
        <DisplayName>Sandra Peralta</DisplayName>
        <AccountId>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44D11DF8F69DC4484909C3ABB1B084E" ma:contentTypeVersion="14" ma:contentTypeDescription="Crear nuevo documento." ma:contentTypeScope="" ma:versionID="f1c2031ad594b57dc51a4ce7b6e12714">
  <xsd:schema xmlns:xsd="http://www.w3.org/2001/XMLSchema" xmlns:xs="http://www.w3.org/2001/XMLSchema" xmlns:p="http://schemas.microsoft.com/office/2006/metadata/properties" xmlns:ns2="bd41f34b-d9c6-40c9-a0a7-2e4b94eb21c9" xmlns:ns3="81a80447-a64e-4bb1-a82c-b81589f60934" targetNamespace="http://schemas.microsoft.com/office/2006/metadata/properties" ma:root="true" ma:fieldsID="2ec2187a5db816510fe8ae1344cab659" ns2:_="" ns3:_="">
    <xsd:import namespace="bd41f34b-d9c6-40c9-a0a7-2e4b94eb21c9"/>
    <xsd:import namespace="81a80447-a64e-4bb1-a82c-b81589f609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1f34b-d9c6-40c9-a0a7-2e4b94eb2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321f36c6-ca41-4888-8052-3c22c036bd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a80447-a64e-4bb1-a82c-b81589f609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ada59d9-a70b-4ca4-bb52-6e9b223d169e}" ma:internalName="TaxCatchAll" ma:showField="CatchAllData" ma:web="81a80447-a64e-4bb1-a82c-b81589f609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CB66E4-DB5C-4E7E-80B9-038B16D08C05}">
  <ds:schemaRefs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81a80447-a64e-4bb1-a82c-b81589f60934"/>
    <ds:schemaRef ds:uri="bd41f34b-d9c6-40c9-a0a7-2e4b94eb21c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70DB023-3CF5-4734-B1C8-B1383DD7D2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D10DD8-9C9E-4B36-BB36-0A53C6481DC3}">
  <ds:schemaRefs>
    <ds:schemaRef ds:uri="81a80447-a64e-4bb1-a82c-b81589f60934"/>
    <ds:schemaRef ds:uri="bd41f34b-d9c6-40c9-a0a7-2e4b94eb21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7024</TotalTime>
  <Words>261</Words>
  <Application>Microsoft Macintosh PowerPoint</Application>
  <PresentationFormat>Panorámica</PresentationFormat>
  <Paragraphs>74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gobCL</vt:lpstr>
      <vt:lpstr>Arial</vt:lpstr>
      <vt:lpstr>Calibri</vt:lpstr>
      <vt:lpstr>Calibri Light</vt:lpstr>
      <vt:lpstr>Helvetica</vt:lpstr>
      <vt:lpstr>Tema de Office</vt:lpstr>
      <vt:lpstr>Presentación de PowerPoint</vt:lpstr>
      <vt:lpstr>El potencial de la inversión en la construcción</vt:lpstr>
      <vt:lpstr>El contexto es adverso</vt:lpstr>
      <vt:lpstr>Barreras a la inversión en Chile: permisos</vt:lpstr>
      <vt:lpstr>El problema</vt:lpstr>
      <vt:lpstr>Plazos efectivos superan (por mucho) los máximos legales</vt:lpstr>
      <vt:lpstr>Gran stock de permisos pendientes </vt:lpstr>
      <vt:lpstr>Rutas críticas de proyectos tipo</vt:lpstr>
      <vt:lpstr>Centro de distribución básico en zona rural: 24 meses</vt:lpstr>
      <vt:lpstr>Planta fotovoltáica: 50 meses</vt:lpstr>
      <vt:lpstr>Desaladora: 139 meses</vt:lpstr>
      <vt:lpstr>Explotación minera: 107 meses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Nacho Donoso</dc:creator>
  <cp:keywords/>
  <dc:description/>
  <cp:lastModifiedBy>Carla Barros</cp:lastModifiedBy>
  <cp:revision>28</cp:revision>
  <dcterms:created xsi:type="dcterms:W3CDTF">2022-10-28T18:32:06Z</dcterms:created>
  <dcterms:modified xsi:type="dcterms:W3CDTF">2023-09-06T20:46:43Z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0x010100644D11DF8F69DC4484909C3ABB1B084E</vt:lpwstr>
  </property>
  <property fmtid="{D5CDD505-2E9C-101B-9397-08002B2CF9AE}" pid="3" name="MediaServiceImageTags">
    <vt:lpwstr/>
  </property>
</Properties>
</file>