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omments/comment1.xml" ContentType="application/vnd.openxmlformats-officedocument.presentationml.comments+xml"/>
  <Override PartName="/ppt/notesSlides/notesSlide16.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1"/>
  </p:notesMasterIdLst>
  <p:sldIdLst>
    <p:sldId id="282" r:id="rId5"/>
    <p:sldId id="311" r:id="rId6"/>
    <p:sldId id="319" r:id="rId7"/>
    <p:sldId id="313" r:id="rId8"/>
    <p:sldId id="314" r:id="rId9"/>
    <p:sldId id="315" r:id="rId10"/>
    <p:sldId id="333" r:id="rId11"/>
    <p:sldId id="334" r:id="rId12"/>
    <p:sldId id="338" r:id="rId13"/>
    <p:sldId id="335" r:id="rId14"/>
    <p:sldId id="327" r:id="rId15"/>
    <p:sldId id="331" r:id="rId16"/>
    <p:sldId id="336" r:id="rId17"/>
    <p:sldId id="328" r:id="rId18"/>
    <p:sldId id="323" r:id="rId19"/>
    <p:sldId id="320" r:id="rId20"/>
    <p:sldId id="340" r:id="rId21"/>
    <p:sldId id="321" r:id="rId22"/>
    <p:sldId id="330" r:id="rId23"/>
    <p:sldId id="341" r:id="rId24"/>
    <p:sldId id="324" r:id="rId25"/>
    <p:sldId id="342" r:id="rId26"/>
    <p:sldId id="337" r:id="rId27"/>
    <p:sldId id="339" r:id="rId28"/>
    <p:sldId id="322" r:id="rId29"/>
    <p:sldId id="332" r:id="rId30"/>
    <p:sldId id="329" r:id="rId31"/>
    <p:sldId id="326" r:id="rId32"/>
    <p:sldId id="308" r:id="rId33"/>
    <p:sldId id="317" r:id="rId34"/>
    <p:sldId id="343" r:id="rId35"/>
    <p:sldId id="344" r:id="rId36"/>
    <p:sldId id="345" r:id="rId37"/>
    <p:sldId id="346" r:id="rId38"/>
    <p:sldId id="347" r:id="rId39"/>
    <p:sldId id="348" r:id="rId40"/>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fa Palacios" initials="" lastIdx="18" clrIdx="0"/>
  <p:cmAuthor id="1" name="MONTT Guillermo" initials="M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2060"/>
    <a:srgbClr val="E6B9B8"/>
    <a:srgbClr val="C00000"/>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2" autoAdjust="0"/>
    <p:restoredTop sz="79086" autoAdjust="0"/>
  </p:normalViewPr>
  <p:slideViewPr>
    <p:cSldViewPr>
      <p:cViewPr varScale="1">
        <p:scale>
          <a:sx n="92" d="100"/>
          <a:sy n="92" d="100"/>
        </p:scale>
        <p:origin x="1884" y="84"/>
      </p:cViewPr>
      <p:guideLst>
        <p:guide orient="horz" pos="2160"/>
        <p:guide pos="2880"/>
      </p:guideLst>
    </p:cSldViewPr>
  </p:slideViewPr>
  <p:outlineViewPr>
    <p:cViewPr>
      <p:scale>
        <a:sx n="33" d="100"/>
        <a:sy n="33" d="100"/>
      </p:scale>
      <p:origin x="0" y="4530"/>
    </p:cViewPr>
  </p:outlineViewPr>
  <p:notesTextViewPr>
    <p:cViewPr>
      <p:scale>
        <a:sx n="1" d="1"/>
        <a:sy n="1" d="1"/>
      </p:scale>
      <p:origin x="0" y="0"/>
    </p:cViewPr>
  </p:notesTextViewPr>
  <p:notesViewPr>
    <p:cSldViewPr>
      <p:cViewPr varScale="1">
        <p:scale>
          <a:sx n="79" d="100"/>
          <a:sy n="79" d="100"/>
        </p:scale>
        <p:origin x="-3936"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Hoja_de_c_lculo_de_Microsoft_Excel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2.bin"/><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file:///\\main.oecd.org\sdataELS\Applic\PIAAC\Second%20international%20report\Paulina\MismatchR2.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file:///\\main.oecd.org\sdataELS\Applic\PIAAC\Second%20international%20report\Paulina\MismatchR2.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main.oecd.org\sdataELS\Applic\PIAAC\Second%20international%20report\Paulina\MismatchR2.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Hoja_de_c_lculo_de_Microsoft_Excel12.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Hoja_de_c_lculo_de_Microsoft_Excel13.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Hoja_de_c_lculo_de_Microsoft_Excel14.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Hoja_de_c_lculo_de_Microsoft_Excel15.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Hoja_de_c_lculo_de_Microsoft_Excel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Hoja_de_c_lculo_de_Microsoft_Excel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66353867810497E-2"/>
          <c:y val="5.5076467721116497E-2"/>
          <c:w val="0.87968953409550898"/>
          <c:h val="0.78904485116314904"/>
        </c:manualLayout>
      </c:layout>
      <c:scatterChart>
        <c:scatterStyle val="lineMarker"/>
        <c:varyColors val="0"/>
        <c:ser>
          <c:idx val="0"/>
          <c:order val="0"/>
          <c:tx>
            <c:strRef>
              <c:f>'Figure 4.3'!$BI$5</c:f>
              <c:strCache>
                <c:ptCount val="1"/>
                <c:pt idx="0">
                  <c:v>Promedio</c:v>
                </c:pt>
              </c:strCache>
            </c:strRef>
          </c:tx>
          <c:spPr>
            <a:ln w="28575">
              <a:noFill/>
            </a:ln>
          </c:spPr>
          <c:marker>
            <c:symbol val="diamond"/>
            <c:size val="7"/>
            <c:spPr>
              <a:solidFill>
                <a:schemeClr val="bg1">
                  <a:lumMod val="75000"/>
                </a:schemeClr>
              </a:solidFill>
              <a:ln>
                <a:solidFill>
                  <a:schemeClr val="tx1"/>
                </a:solidFill>
              </a:ln>
            </c:spPr>
          </c:marker>
          <c:dLbls>
            <c:dLbl>
              <c:idx val="0"/>
              <c:layout>
                <c:manualLayout>
                  <c:x val="-6.4033593248716894E-2"/>
                  <c:y val="0"/>
                </c:manualLayout>
              </c:layout>
              <c:tx>
                <c:strRef>
                  <c:f>'Figure 4.3'!$BF$6</c:f>
                  <c:strCache>
                    <c:ptCount val="1"/>
                    <c:pt idx="0">
                      <c:v>AUS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{B7648F04-A62A-4420-8D14-006137FC6A23}</c15:txfldGUID>
                      <c15:f>'Figure 4.3'!$BF$6</c15:f>
                      <c15:dlblFieldTableCache>
                        <c:ptCount val="1"/>
                        <c:pt idx="0">
                          <c:v>AUS</c:v>
                        </c:pt>
                      </c15:dlblFieldTableCache>
                    </c15:dlblFTEntry>
                  </c15:dlblFieldTable>
                  <c15:showDataLabelsRange val="0"/>
                </c:ext>
              </c:extLst>
            </c:dLbl>
            <c:dLbl>
              <c:idx val="1"/>
              <c:layout>
                <c:manualLayout>
                  <c:x val="-5.3741278656278202E-2"/>
                  <c:y val="6.4748249120672903E-3"/>
                </c:manualLayout>
              </c:layout>
              <c:tx>
                <c:strRef>
                  <c:f>'Figure 4.3'!$BF$7</c:f>
                  <c:strCache>
                    <c:ptCount val="1"/>
                    <c:pt idx="0">
                      <c:v>AUT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{8F4A5B31-2ACF-4473-A926-78132B6BB742}</c15:txfldGUID>
                      <c15:f>'Figure 4.3'!$BF$7</c15:f>
                      <c15:dlblFieldTableCache>
                        <c:ptCount val="1"/>
                        <c:pt idx="0">
                          <c:v>AUT</c:v>
                        </c:pt>
                      </c15:dlblFieldTableCache>
                    </c15:dlblFTEntry>
                  </c15:dlblFieldTable>
                  <c15:showDataLabelsRange val="0"/>
                </c:ext>
              </c:extLst>
            </c:dLbl>
            <c:dLbl>
              <c:idx val="2"/>
              <c:layout>
                <c:manualLayout>
                  <c:x val="-6.5480412268084501E-2"/>
                  <c:y val="0"/>
                </c:manualLayout>
              </c:layout>
              <c:tx>
                <c:strRef>
                  <c:f>'Figure 4.3'!$BF$8</c:f>
                  <c:strCache>
                    <c:ptCount val="1"/>
                    <c:pt idx="0">
                      <c:v>CAN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{757B4776-4B16-4778-8A40-9FBF3D296D38}</c15:txfldGUID>
                      <c15:f>'Figure 4.3'!$BF$8</c15:f>
                      <c15:dlblFieldTableCache>
                        <c:ptCount val="1"/>
                        <c:pt idx="0">
                          <c:v>CAN</c:v>
                        </c:pt>
                      </c15:dlblFieldTableCache>
                    </c15:dlblFTEntry>
                  </c15:dlblFieldTable>
                  <c15:showDataLabelsRange val="0"/>
                </c:ext>
              </c:extLst>
            </c:dLbl>
            <c:dLbl>
              <c:idx val="3"/>
              <c:layout>
                <c:manualLayout>
                  <c:x val="-6.2108298648141103E-2"/>
                  <c:y val="0"/>
                </c:manualLayout>
              </c:layout>
              <c:tx>
                <c:strRef>
                  <c:f>'Figure 4.3'!$BF$9</c:f>
                  <c:strCache>
                    <c:ptCount val="1"/>
                    <c:pt idx="0">
                      <c:v>CHL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{FF3F08C6-8289-4E09-8BD2-B96A71D6A481}</c15:txfldGUID>
                      <c15:f>'Figure 4.3'!$BF$9</c15:f>
                      <c15:dlblFieldTableCache>
                        <c:ptCount val="1"/>
                        <c:pt idx="0">
                          <c:v>CHL</c:v>
                        </c:pt>
                      </c15:dlblFieldTableCache>
                    </c15:dlblFTEntry>
                  </c15:dlblFieldTable>
                  <c15:showDataLabelsRange val="0"/>
                </c:ext>
              </c:extLst>
            </c:dLbl>
            <c:dLbl>
              <c:idx val="4"/>
              <c:layout>
                <c:manualLayout>
                  <c:x val="-6.0474793303693798E-2"/>
                  <c:y val="0"/>
                </c:manualLayout>
              </c:layout>
              <c:tx>
                <c:strRef>
                  <c:f>'Figure 4.3'!$BF$10</c:f>
                  <c:strCache>
                    <c:ptCount val="1"/>
                    <c:pt idx="0">
                      <c:v>CZE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{78852B82-183B-4D5D-8DDA-4AE4F9290EF3}</c15:txfldGUID>
                      <c15:f>'Figure 4.3'!$BF$10</c15:f>
                      <c15:dlblFieldTableCache>
                        <c:ptCount val="1"/>
                        <c:pt idx="0">
                          <c:v>CZE</c:v>
                        </c:pt>
                      </c15:dlblFieldTableCache>
                    </c15:dlblFTEntry>
                  </c15:dlblFieldTable>
                  <c15:showDataLabelsRange val="0"/>
                </c:ext>
              </c:extLst>
            </c:dLbl>
            <c:dLbl>
              <c:idx val="5"/>
              <c:layout>
                <c:manualLayout>
                  <c:x val="-2.7268036075253299E-2"/>
                  <c:y val="3.2374124560336399E-2"/>
                </c:manualLayout>
              </c:layout>
              <c:tx>
                <c:strRef>
                  <c:f>'Figure 4.3'!$BF$11</c:f>
                  <c:strCache>
                    <c:ptCount val="1"/>
                    <c:pt idx="0">
                      <c:v>DNK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{1C4097AD-15EA-4AE9-8898-5FAFEC8EF9D2}</c15:txfldGUID>
                      <c15:f>'Figure 4.3'!$BF$11</c15:f>
                      <c15:dlblFieldTableCache>
                        <c:ptCount val="1"/>
                        <c:pt idx="0">
                          <c:v>DNK</c:v>
                        </c:pt>
                      </c15:dlblFieldTableCache>
                    </c15:dlblFTEntry>
                  </c15:dlblFieldTable>
                  <c15:showDataLabelsRange val="0"/>
                </c:ext>
              </c:extLst>
            </c:dLbl>
            <c:dLbl>
              <c:idx val="6"/>
              <c:layout>
                <c:manualLayout>
                  <c:x val="-5.9459594537881501E-2"/>
                  <c:y val="0"/>
                </c:manualLayout>
              </c:layout>
              <c:tx>
                <c:strRef>
                  <c:f>'Figure 4.3'!$BF$12</c:f>
                  <c:strCache>
                    <c:ptCount val="1"/>
                    <c:pt idx="0">
                      <c:v>EST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{3166C21D-DB37-4A98-AED3-255480C53ED0}</c15:txfldGUID>
                      <c15:f>'Figure 4.3'!$BF$12</c15:f>
                      <c15:dlblFieldTableCache>
                        <c:ptCount val="1"/>
                        <c:pt idx="0">
                          <c:v>EST</c:v>
                        </c:pt>
                      </c15:dlblFieldTableCache>
                    </c15:dlblFTEntry>
                  </c15:dlblFieldTable>
                  <c15:showDataLabelsRange val="0"/>
                </c:ext>
              </c:extLst>
            </c:dLbl>
            <c:dLbl>
              <c:idx val="7"/>
              <c:layout>
                <c:manualLayout>
                  <c:x val="-5.8001383242770897E-2"/>
                  <c:y val="0"/>
                </c:manualLayout>
              </c:layout>
              <c:tx>
                <c:strRef>
                  <c:f>'Figure 4.3'!$BF$13</c:f>
                  <c:strCache>
                    <c:ptCount val="1"/>
                    <c:pt idx="0">
                      <c:v>FIN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{CE867DD0-82F7-4AA2-8D4F-07AC767C48A9}</c15:txfldGUID>
                      <c15:f>'Figure 4.3'!$BF$13</c15:f>
                      <c15:dlblFieldTableCache>
                        <c:ptCount val="1"/>
                        <c:pt idx="0">
                          <c:v>FIN</c:v>
                        </c:pt>
                      </c15:dlblFieldTableCache>
                    </c15:dlblFTEntry>
                  </c15:dlblFieldTable>
                  <c15:showDataLabelsRange val="0"/>
                </c:ext>
              </c:extLst>
            </c:dLbl>
            <c:dLbl>
              <c:idx val="8"/>
              <c:layout>
                <c:manualLayout>
                  <c:x val="-2.1153893654634999E-2"/>
                  <c:y val="-4.2086361928437399E-2"/>
                </c:manualLayout>
              </c:layout>
              <c:tx>
                <c:strRef>
                  <c:f>'Figure 4.3'!$BF$14</c:f>
                  <c:strCache>
                    <c:ptCount val="1"/>
                    <c:pt idx="0">
                      <c:v>BEL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{6606B103-4B7B-466E-8BA8-6880D3232657}</c15:txfldGUID>
                      <c15:f>'Figure 4.3'!$BF$14</c15:f>
                      <c15:dlblFieldTableCache>
                        <c:ptCount val="1"/>
                        <c:pt idx="0">
                          <c:v>BEL</c:v>
                        </c:pt>
                      </c15:dlblFieldTableCache>
                    </c15:dlblFTEntry>
                  </c15:dlblFieldTable>
                  <c15:showDataLabelsRange val="0"/>
                </c:ext>
              </c:extLst>
            </c:dLbl>
            <c:dLbl>
              <c:idx val="9"/>
              <c:layout>
                <c:manualLayout>
                  <c:x val="-6.2189882042171997E-2"/>
                  <c:y val="0"/>
                </c:manualLayout>
              </c:layout>
              <c:tx>
                <c:strRef>
                  <c:f>'Figure 4.3'!$BF$15</c:f>
                  <c:strCache>
                    <c:ptCount val="1"/>
                    <c:pt idx="0">
                      <c:v>FRA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{0BD67158-4C9B-4E38-96F8-65ACAB5F91FD}</c15:txfldGUID>
                      <c15:f>'Figure 4.3'!$BF$15</c15:f>
                      <c15:dlblFieldTableCache>
                        <c:ptCount val="1"/>
                        <c:pt idx="0">
                          <c:v>FRA</c:v>
                        </c:pt>
                      </c15:dlblFieldTableCache>
                    </c15:dlblFTEntry>
                  </c15:dlblFieldTable>
                  <c15:showDataLabelsRange val="0"/>
                </c:ext>
              </c:extLst>
            </c:dLbl>
            <c:dLbl>
              <c:idx val="10"/>
              <c:layout>
                <c:manualLayout>
                  <c:x val="-5.75204414145815E-2"/>
                  <c:y val="1.9424474736201899E-2"/>
                </c:manualLayout>
              </c:layout>
              <c:tx>
                <c:strRef>
                  <c:f>'Figure 4.3'!$BF$16</c:f>
                  <c:strCache>
                    <c:ptCount val="1"/>
                    <c:pt idx="0">
                      <c:v>DEU</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{49A1A69E-5BDE-401D-BE44-7141CEF22ABF}</c15:txfldGUID>
                      <c15:f>'Figure 4.3'!$BF$16</c15:f>
                      <c15:dlblFieldTableCache>
                        <c:ptCount val="1"/>
                        <c:pt idx="0">
                          <c:v>DEU</c:v>
                        </c:pt>
                      </c15:dlblFieldTableCache>
                    </c15:dlblFTEntry>
                  </c15:dlblFieldTable>
                  <c15:showDataLabelsRange val="0"/>
                </c:ext>
              </c:extLst>
            </c:dLbl>
            <c:dLbl>
              <c:idx val="11"/>
              <c:layout>
                <c:manualLayout>
                  <c:x val="-6.4535588366942995E-2"/>
                  <c:y val="0"/>
                </c:manualLayout>
              </c:layout>
              <c:tx>
                <c:strRef>
                  <c:f>'Figure 4.3'!$BF$17</c:f>
                  <c:strCache>
                    <c:ptCount val="1"/>
                    <c:pt idx="0">
                      <c:v>GRC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{930DBD4C-F933-49C5-8025-D86A49C617E4}</c15:txfldGUID>
                      <c15:f>'Figure 4.3'!$BF$17</c15:f>
                      <c15:dlblFieldTableCache>
                        <c:ptCount val="1"/>
                        <c:pt idx="0">
                          <c:v>GRC</c:v>
                        </c:pt>
                      </c15:dlblFieldTableCache>
                    </c15:dlblFTEntry>
                  </c15:dlblFieldTable>
                  <c15:showDataLabelsRange val="0"/>
                </c:ext>
              </c:extLst>
            </c:dLbl>
            <c:dLbl>
              <c:idx val="12"/>
              <c:layout>
                <c:manualLayout>
                  <c:x val="-5.6624204102542201E-2"/>
                  <c:y val="0"/>
                </c:manualLayout>
              </c:layout>
              <c:tx>
                <c:strRef>
                  <c:f>'Figure 4.3'!$BF$18</c:f>
                  <c:strCache>
                    <c:ptCount val="1"/>
                    <c:pt idx="0">
                      <c:v>IRE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{FEA94C3C-2159-4F12-94E3-68CF683EC879}</c15:txfldGUID>
                      <c15:f>'Figure 4.3'!$BF$18</c15:f>
                      <c15:dlblFieldTableCache>
                        <c:ptCount val="1"/>
                        <c:pt idx="0">
                          <c:v>IRE</c:v>
                        </c:pt>
                      </c15:dlblFieldTableCache>
                    </c15:dlblFTEntry>
                  </c15:dlblFieldTable>
                  <c15:showDataLabelsRange val="0"/>
                </c:ext>
              </c:extLst>
            </c:dLbl>
            <c:dLbl>
              <c:idx val="13"/>
              <c:layout>
                <c:manualLayout>
                  <c:x val="-5.60876646643211E-2"/>
                  <c:y val="0"/>
                </c:manualLayout>
              </c:layout>
              <c:tx>
                <c:strRef>
                  <c:f>'Figure 4.3'!$BF$19</c:f>
                  <c:strCache>
                    <c:ptCount val="1"/>
                    <c:pt idx="0">
                      <c:v>ISR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{DF2FA41A-DB48-4990-AD73-AFDEF88BF7E4}</c15:txfldGUID>
                      <c15:f>'Figure 4.3'!$BF$19</c15:f>
                      <c15:dlblFieldTableCache>
                        <c:ptCount val="1"/>
                        <c:pt idx="0">
                          <c:v>ISR</c:v>
                        </c:pt>
                      </c15:dlblFieldTableCache>
                    </c15:dlblFTEntry>
                  </c15:dlblFieldTable>
                  <c15:showDataLabelsRange val="0"/>
                </c:ext>
              </c:extLst>
            </c:dLbl>
            <c:dLbl>
              <c:idx val="14"/>
              <c:layout>
                <c:manualLayout>
                  <c:x val="-5.7277606240321202E-2"/>
                  <c:y val="0"/>
                </c:manualLayout>
              </c:layout>
              <c:tx>
                <c:strRef>
                  <c:f>'Figure 4.3'!$BF$20</c:f>
                  <c:strCache>
                    <c:ptCount val="1"/>
                    <c:pt idx="0">
                      <c:v>ITA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{F4D4AF73-1D9E-48DC-B50A-BB525A06A420}</c15:txfldGUID>
                      <c15:f>'Figure 4.3'!$BF$20</c15:f>
                      <c15:dlblFieldTableCache>
                        <c:ptCount val="1"/>
                        <c:pt idx="0">
                          <c:v>ITA</c:v>
                        </c:pt>
                      </c15:dlblFieldTableCache>
                    </c15:dlblFTEntry>
                  </c15:dlblFieldTable>
                  <c15:showDataLabelsRange val="0"/>
                </c:ext>
              </c:extLst>
            </c:dLbl>
            <c:dLbl>
              <c:idx val="15"/>
              <c:layout>
                <c:manualLayout>
                  <c:x val="-6.0323018791375103E-2"/>
                  <c:y val="0"/>
                </c:manualLayout>
              </c:layout>
              <c:tx>
                <c:strRef>
                  <c:f>'Figure 4.3'!$BF$21</c:f>
                  <c:strCache>
                    <c:ptCount val="1"/>
                    <c:pt idx="0">
                      <c:v>JPN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{D2FEDFBC-D201-4730-BA9B-067C17F865A7}</c15:txfldGUID>
                      <c15:f>'Figure 4.3'!$BF$21</c15:f>
                      <c15:dlblFieldTableCache>
                        <c:ptCount val="1"/>
                        <c:pt idx="0">
                          <c:v>JPN</c:v>
                        </c:pt>
                      </c15:dlblFieldTableCache>
                    </c15:dlblFTEntry>
                  </c15:dlblFieldTable>
                  <c15:showDataLabelsRange val="0"/>
                </c:ext>
              </c:extLst>
            </c:dLbl>
            <c:dLbl>
              <c:idx val="16"/>
              <c:layout>
                <c:manualLayout>
                  <c:x val="-6.48619219430666E-2"/>
                  <c:y val="0"/>
                </c:manualLayout>
              </c:layout>
              <c:tx>
                <c:strRef>
                  <c:f>'Figure 4.3'!$BF$22</c:f>
                  <c:strCache>
                    <c:ptCount val="1"/>
                    <c:pt idx="0">
                      <c:v>KOR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{76714002-B711-4E5D-B180-44EA210E32A9}</c15:txfldGUID>
                      <c15:f>'Figure 4.3'!$BF$22</c15:f>
                      <c15:dlblFieldTableCache>
                        <c:ptCount val="1"/>
                        <c:pt idx="0">
                          <c:v>KOR</c:v>
                        </c:pt>
                      </c15:dlblFieldTableCache>
                    </c15:dlblFTEntry>
                  </c15:dlblFieldTable>
                  <c15:showDataLabelsRange val="0"/>
                </c:ext>
              </c:extLst>
            </c:dLbl>
            <c:dLbl>
              <c:idx val="17"/>
              <c:layout>
                <c:manualLayout>
                  <c:x val="-5.4325720598189998E-2"/>
                  <c:y val="0"/>
                </c:manualLayout>
              </c:layout>
              <c:tx>
                <c:strRef>
                  <c:f>'Figure 4.3'!$BF$23</c:f>
                  <c:strCache>
                    <c:ptCount val="1"/>
                    <c:pt idx="0">
                      <c:v>LIT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{FE1B3263-F4C2-468E-A89B-3C6AF9BD96A1}</c15:txfldGUID>
                      <c15:f>'Figure 4.3'!$BF$23</c15:f>
                      <c15:dlblFieldTableCache>
                        <c:ptCount val="1"/>
                        <c:pt idx="0">
                          <c:v>LIT</c:v>
                        </c:pt>
                      </c15:dlblFieldTableCache>
                    </c15:dlblFTEntry>
                  </c15:dlblFieldTable>
                  <c15:showDataLabelsRange val="0"/>
                </c:ext>
              </c:extLst>
            </c:dLbl>
            <c:dLbl>
              <c:idx val="18"/>
              <c:layout>
                <c:manualLayout>
                  <c:x val="-6.4056745292968897E-2"/>
                  <c:y val="0"/>
                </c:manualLayout>
              </c:layout>
              <c:tx>
                <c:strRef>
                  <c:f>'Figure 4.3'!$BF$24</c:f>
                  <c:strCache>
                    <c:ptCount val="1"/>
                    <c:pt idx="0">
                      <c:v>NDL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{6456AD66-F14C-4D04-8573-6D0C1FFB142B}</c15:txfldGUID>
                      <c15:f>'Figure 4.3'!$BF$24</c15:f>
                      <c15:dlblFieldTableCache>
                        <c:ptCount val="1"/>
                        <c:pt idx="0">
                          <c:v>NDL</c:v>
                        </c:pt>
                      </c15:dlblFieldTableCache>
                    </c15:dlblFTEntry>
                  </c15:dlblFieldTable>
                  <c15:showDataLabelsRange val="0"/>
                </c:ext>
              </c:extLst>
            </c:dLbl>
            <c:dLbl>
              <c:idx val="19"/>
              <c:layout>
                <c:manualLayout>
                  <c:x val="-6.13148817665524E-2"/>
                  <c:y val="0"/>
                </c:manualLayout>
              </c:layout>
              <c:tx>
                <c:strRef>
                  <c:f>'Figure 4.3'!$BF$25</c:f>
                  <c:strCache>
                    <c:ptCount val="1"/>
                    <c:pt idx="0">
                      <c:v>NZL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{7E7BF0B2-1C0A-476B-B5B0-3955AAD48948}</c15:txfldGUID>
                      <c15:f>'Figure 4.3'!$BF$25</c15:f>
                      <c15:dlblFieldTableCache>
                        <c:ptCount val="1"/>
                        <c:pt idx="0">
                          <c:v>NZL</c:v>
                        </c:pt>
                      </c15:dlblFieldTableCache>
                    </c15:dlblFTEntry>
                  </c15:dlblFieldTable>
                  <c15:showDataLabelsRange val="0"/>
                </c:ext>
              </c:extLst>
            </c:dLbl>
            <c:dLbl>
              <c:idx val="20"/>
              <c:layout>
                <c:manualLayout>
                  <c:x val="-6.7218653050814606E-2"/>
                  <c:y val="0"/>
                </c:manualLayout>
              </c:layout>
              <c:tx>
                <c:strRef>
                  <c:f>'Figure 4.3'!$BF$26</c:f>
                  <c:strCache>
                    <c:ptCount val="1"/>
                    <c:pt idx="0">
                      <c:v>NOR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{37716407-6550-40B5-84DA-7B1305044A03}</c15:txfldGUID>
                      <c15:f>'Figure 4.3'!$BF$26</c15:f>
                      <c15:dlblFieldTableCache>
                        <c:ptCount val="1"/>
                        <c:pt idx="0">
                          <c:v>NOR</c:v>
                        </c:pt>
                      </c15:dlblFieldTableCache>
                    </c15:dlblFTEntry>
                  </c15:dlblFieldTable>
                  <c15:showDataLabelsRange val="0"/>
                </c:ext>
              </c:extLst>
            </c:dLbl>
            <c:dLbl>
              <c:idx val="21"/>
              <c:layout>
                <c:manualLayout>
                  <c:x val="-6.2528342879570403E-2"/>
                  <c:y val="0"/>
                </c:manualLayout>
              </c:layout>
              <c:tx>
                <c:strRef>
                  <c:f>'Figure 4.3'!$BF$27</c:f>
                  <c:strCache>
                    <c:ptCount val="1"/>
                    <c:pt idx="0">
                      <c:v>POL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{83B7712E-3119-4056-A163-C435B22BB8F2}</c15:txfldGUID>
                      <c15:f>'Figure 4.3'!$BF$27</c15:f>
                      <c15:dlblFieldTableCache>
                        <c:ptCount val="1"/>
                        <c:pt idx="0">
                          <c:v>POL</c:v>
                        </c:pt>
                      </c15:dlblFieldTableCache>
                    </c15:dlblFTEntry>
                  </c15:dlblFieldTable>
                  <c15:showDataLabelsRange val="0"/>
                </c:ext>
              </c:extLst>
            </c:dLbl>
            <c:dLbl>
              <c:idx val="22"/>
              <c:layout>
                <c:manualLayout>
                  <c:x val="-6.3368615088812003E-2"/>
                  <c:y val="0"/>
                </c:manualLayout>
              </c:layout>
              <c:tx>
                <c:strRef>
                  <c:f>'Figure 4.3'!$BF$28</c:f>
                  <c:strCache>
                    <c:ptCount val="1"/>
                    <c:pt idx="0">
                      <c:v>RUS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{E9798080-6D75-40DE-A229-77344700D185}</c15:txfldGUID>
                      <c15:f>'Figure 4.3'!$BF$28</c15:f>
                      <c15:dlblFieldTableCache>
                        <c:ptCount val="1"/>
                        <c:pt idx="0">
                          <c:v>RUS</c:v>
                        </c:pt>
                      </c15:dlblFieldTableCache>
                    </c15:dlblFTEntry>
                  </c15:dlblFieldTable>
                  <c15:showDataLabelsRange val="0"/>
                </c:ext>
              </c:extLst>
            </c:dLbl>
            <c:dLbl>
              <c:idx val="23"/>
              <c:layout>
                <c:manualLayout>
                  <c:x val="-4.9174136310004501E-2"/>
                  <c:y val="-3.2374124560336399E-2"/>
                </c:manualLayout>
              </c:layout>
              <c:tx>
                <c:strRef>
                  <c:f>'Figure 4.3'!$BF$29</c:f>
                  <c:strCache>
                    <c:ptCount val="1"/>
                    <c:pt idx="0">
                      <c:v>SVK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{8D6C5AC9-69C8-4865-A682-71DA8A5BA418}</c15:txfldGUID>
                      <c15:f>'Figure 4.3'!$BF$29</c15:f>
                      <c15:dlblFieldTableCache>
                        <c:ptCount val="1"/>
                        <c:pt idx="0">
                          <c:v>SVK</c:v>
                        </c:pt>
                      </c15:dlblFieldTableCache>
                    </c15:dlblFTEntry>
                  </c15:dlblFieldTable>
                  <c15:showDataLabelsRange val="0"/>
                </c:ext>
              </c:extLst>
            </c:dLbl>
            <c:dLbl>
              <c:idx val="24"/>
              <c:layout>
                <c:manualLayout>
                  <c:x val="-6.1454896510362199E-2"/>
                  <c:y val="0"/>
                </c:manualLayout>
              </c:layout>
              <c:tx>
                <c:strRef>
                  <c:f>'Figure 4.3'!$BF$30</c:f>
                  <c:strCache>
                    <c:ptCount val="1"/>
                    <c:pt idx="0">
                      <c:v>SLO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{E0C80ED5-DBE3-4FFC-A410-46606641FC8C}</c15:txfldGUID>
                      <c15:f>'Figure 4.3'!$BF$30</c15:f>
                      <c15:dlblFieldTableCache>
                        <c:ptCount val="1"/>
                        <c:pt idx="0">
                          <c:v>SLO</c:v>
                        </c:pt>
                      </c15:dlblFieldTableCache>
                    </c15:dlblFTEntry>
                  </c15:dlblFieldTable>
                  <c15:showDataLabelsRange val="0"/>
                </c:ext>
              </c:extLst>
            </c:dLbl>
            <c:dLbl>
              <c:idx val="25"/>
              <c:layout>
                <c:manualLayout>
                  <c:x val="-6.0008077490994599E-2"/>
                  <c:y val="0"/>
                </c:manualLayout>
              </c:layout>
              <c:tx>
                <c:strRef>
                  <c:f>'Figure 4.3'!$BF$31</c:f>
                  <c:strCache>
                    <c:ptCount val="1"/>
                    <c:pt idx="0">
                      <c:v>ESP</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{70929EC9-B1C0-4FAD-B898-C3C0BB13D848}</c15:txfldGUID>
                      <c15:f>'Figure 4.3'!$BF$31</c15:f>
                      <c15:dlblFieldTableCache>
                        <c:ptCount val="1"/>
                        <c:pt idx="0">
                          <c:v>ESP</c:v>
                        </c:pt>
                      </c15:dlblFieldTableCache>
                    </c15:dlblFTEntry>
                  </c15:dlblFieldTable>
                  <c15:showDataLabelsRange val="0"/>
                </c:ext>
              </c:extLst>
            </c:dLbl>
            <c:dLbl>
              <c:idx val="26"/>
              <c:layout>
                <c:manualLayout>
                  <c:x val="-6.6962143100213103E-2"/>
                  <c:y val="0"/>
                </c:manualLayout>
              </c:layout>
              <c:tx>
                <c:strRef>
                  <c:f>'Figure 4.3'!$BF$32</c:f>
                  <c:strCache>
                    <c:ptCount val="1"/>
                    <c:pt idx="0">
                      <c:v>SWE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{35E7F5A8-D0F1-4A05-9EBA-4890D263F760}</c15:txfldGUID>
                      <c15:f>'Figure 4.3'!$BF$32</c15:f>
                      <c15:dlblFieldTableCache>
                        <c:ptCount val="1"/>
                        <c:pt idx="0">
                          <c:v>SWE</c:v>
                        </c:pt>
                      </c15:dlblFieldTableCache>
                    </c15:dlblFTEntry>
                  </c15:dlblFieldTable>
                  <c15:showDataLabelsRange val="0"/>
                </c:ext>
              </c:extLst>
            </c:dLbl>
            <c:dLbl>
              <c:idx val="27"/>
              <c:layout>
                <c:manualLayout>
                  <c:x val="-6.3893394758524194E-2"/>
                  <c:y val="0"/>
                </c:manualLayout>
              </c:layout>
              <c:tx>
                <c:strRef>
                  <c:f>'Figure 4.3'!$BF$33</c:f>
                  <c:strCache>
                    <c:ptCount val="1"/>
                    <c:pt idx="0">
                      <c:v>TUR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{BE24ECD9-1647-475C-B6B7-D7C60BDCBBD3}</c15:txfldGUID>
                      <c15:f>'Figure 4.3'!$BF$33</c15:f>
                      <c15:dlblFieldTableCache>
                        <c:ptCount val="1"/>
                        <c:pt idx="0">
                          <c:v>TUR</c:v>
                        </c:pt>
                      </c15:dlblFieldTableCache>
                    </c15:dlblFTEntry>
                  </c15:dlblFieldTable>
                  <c15:showDataLabelsRange val="0"/>
                </c:ext>
              </c:extLst>
            </c:dLbl>
            <c:dLbl>
              <c:idx val="28"/>
              <c:layout>
                <c:manualLayout>
                  <c:x val="-4.7735185320607103E-2"/>
                  <c:y val="-1.9424474736201899E-2"/>
                </c:manualLayout>
              </c:layout>
              <c:tx>
                <c:strRef>
                  <c:f>'Figure 4.3'!$BF$34</c:f>
                  <c:strCache>
                    <c:ptCount val="1"/>
                    <c:pt idx="0">
                      <c:v>GBR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{7493D4C4-20DF-4634-B6C2-A776FB304830}</c15:txfldGUID>
                      <c15:f>'Figure 4.3'!$BF$34</c15:f>
                      <c15:dlblFieldTableCache>
                        <c:ptCount val="1"/>
                        <c:pt idx="0">
                          <c:v>GBR</c:v>
                        </c:pt>
                      </c15:dlblFieldTableCache>
                    </c15:dlblFTEntry>
                  </c15:dlblFieldTable>
                  <c15:showDataLabelsRange val="0"/>
                </c:ext>
              </c:extLst>
            </c:dLbl>
            <c:dLbl>
              <c:idx val="29"/>
              <c:layout>
                <c:manualLayout>
                  <c:x val="-4.0854113415279503E-2"/>
                  <c:y val="-2.26618871922355E-2"/>
                </c:manualLayout>
              </c:layout>
              <c:tx>
                <c:strRef>
                  <c:f>'Figure 4.3'!$BF$35</c:f>
                  <c:strCache>
                    <c:ptCount val="1"/>
                    <c:pt idx="0">
                      <c:v>USA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{1CED5D4D-9C3F-4AF7-89D1-2D4E7F1BCE1F}</c15:txfldGUID>
                      <c15:f>'Figure 4.3'!$BF$35</c15:f>
                      <c15:dlblFieldTableCache>
                        <c:ptCount val="1"/>
                        <c:pt idx="0">
                          <c:v>USA</c:v>
                        </c:pt>
                      </c15:dlblFieldTableCache>
                    </c15:dlblFTEntry>
                  </c15:dlblFieldTable>
                  <c15:showDataLabelsRange val="0"/>
                </c:ext>
              </c:extLst>
            </c:dLbl>
            <c:spPr>
              <a:noFill/>
              <a:ln>
                <a:noFill/>
              </a:ln>
              <a:effectLst/>
            </c:spPr>
            <c:txPr>
              <a:bodyPr/>
              <a:lstStyle/>
              <a:p>
                <a:pPr>
                  <a:defRPr sz="1400">
                    <a:latin typeface="Arial Narrow" panose="020B060602020203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xVal>
            <c:numRef>
              <c:f>'Figure 4.3'!$BI$6:$BI$35</c:f>
              <c:numCache>
                <c:formatCode>0</c:formatCode>
                <c:ptCount val="30"/>
                <c:pt idx="0">
                  <c:v>286.03554444885827</c:v>
                </c:pt>
                <c:pt idx="1">
                  <c:v>273.66187994209628</c:v>
                </c:pt>
                <c:pt idx="2">
                  <c:v>278.33175163762257</c:v>
                </c:pt>
                <c:pt idx="3">
                  <c:v>223.50996893907899</c:v>
                </c:pt>
                <c:pt idx="4">
                  <c:v>276.56121712411971</c:v>
                </c:pt>
                <c:pt idx="5">
                  <c:v>276.61020776520093</c:v>
                </c:pt>
                <c:pt idx="6">
                  <c:v>279.25537954321538</c:v>
                </c:pt>
                <c:pt idx="7">
                  <c:v>294.52649249001519</c:v>
                </c:pt>
                <c:pt idx="8">
                  <c:v>280.96197310777791</c:v>
                </c:pt>
                <c:pt idx="9">
                  <c:v>266.36205402495841</c:v>
                </c:pt>
                <c:pt idx="10">
                  <c:v>274.1528927303587</c:v>
                </c:pt>
                <c:pt idx="11">
                  <c:v>253.29018068962961</c:v>
                </c:pt>
                <c:pt idx="12">
                  <c:v>273.67200350288931</c:v>
                </c:pt>
                <c:pt idx="13">
                  <c:v>261.15808132537859</c:v>
                </c:pt>
                <c:pt idx="14">
                  <c:v>254.40601756169599</c:v>
                </c:pt>
                <c:pt idx="15">
                  <c:v>297.69967721892561</c:v>
                </c:pt>
                <c:pt idx="16">
                  <c:v>271.99391170502219</c:v>
                </c:pt>
                <c:pt idx="17">
                  <c:v>269.9075143621522</c:v>
                </c:pt>
                <c:pt idx="18">
                  <c:v>289.84627626730321</c:v>
                </c:pt>
                <c:pt idx="19">
                  <c:v>285.49905050731519</c:v>
                </c:pt>
                <c:pt idx="20">
                  <c:v>283.38330051429313</c:v>
                </c:pt>
                <c:pt idx="21">
                  <c:v>271.69107042619191</c:v>
                </c:pt>
                <c:pt idx="22">
                  <c:v>278.12682490965551</c:v>
                </c:pt>
                <c:pt idx="23">
                  <c:v>279.41343388525252</c:v>
                </c:pt>
                <c:pt idx="24">
                  <c:v>261.03766068011021</c:v>
                </c:pt>
                <c:pt idx="25">
                  <c:v>259.75486381079298</c:v>
                </c:pt>
                <c:pt idx="26">
                  <c:v>286.82909503249869</c:v>
                </c:pt>
                <c:pt idx="27">
                  <c:v>233.04492266499071</c:v>
                </c:pt>
                <c:pt idx="28">
                  <c:v>278</c:v>
                </c:pt>
                <c:pt idx="29">
                  <c:v>274.26248793215041</c:v>
                </c:pt>
              </c:numCache>
            </c:numRef>
          </c:xVal>
          <c:yVal>
            <c:numRef>
              <c:f>'Figure 4.3'!$BB$6:$BB$35</c:f>
              <c:numCache>
                <c:formatCode>General</c:formatCode>
                <c:ptCount val="30"/>
                <c:pt idx="0">
                  <c:v>3.947390079498291</c:v>
                </c:pt>
                <c:pt idx="1">
                  <c:v>3.9945242404937749</c:v>
                </c:pt>
                <c:pt idx="2">
                  <c:v>3.8732821941375728</c:v>
                </c:pt>
                <c:pt idx="3">
                  <c:v>3.25809645652771</c:v>
                </c:pt>
                <c:pt idx="4">
                  <c:v>3.5115454196929932</c:v>
                </c:pt>
                <c:pt idx="5">
                  <c:v>4.1335654258728027</c:v>
                </c:pt>
                <c:pt idx="6">
                  <c:v>3.3945083618164071</c:v>
                </c:pt>
                <c:pt idx="7">
                  <c:v>3.9512436389923091</c:v>
                </c:pt>
                <c:pt idx="8">
                  <c:v>4.1713056564331064</c:v>
                </c:pt>
                <c:pt idx="9">
                  <c:v>4.0993318557739258</c:v>
                </c:pt>
                <c:pt idx="10">
                  <c:v>4.1042947769165021</c:v>
                </c:pt>
                <c:pt idx="11">
                  <c:v>3.5638828277587891</c:v>
                </c:pt>
                <c:pt idx="12">
                  <c:v>4.1478853225707999</c:v>
                </c:pt>
                <c:pt idx="13">
                  <c:v>3.6243410110473642</c:v>
                </c:pt>
                <c:pt idx="14">
                  <c:v>3.8958935737609859</c:v>
                </c:pt>
                <c:pt idx="15">
                  <c:v>3.6988298892974849</c:v>
                </c:pt>
                <c:pt idx="16">
                  <c:v>3.4011974334716801</c:v>
                </c:pt>
                <c:pt idx="17">
                  <c:v>3.478158473968505</c:v>
                </c:pt>
                <c:pt idx="18">
                  <c:v>4.1303548812866211</c:v>
                </c:pt>
                <c:pt idx="19">
                  <c:v>3.6788291931152339</c:v>
                </c:pt>
                <c:pt idx="20">
                  <c:v>4.4647579193115234</c:v>
                </c:pt>
                <c:pt idx="21">
                  <c:v>3.3393220901489249</c:v>
                </c:pt>
                <c:pt idx="22">
                  <c:v>3.2733640670776381</c:v>
                </c:pt>
                <c:pt idx="23">
                  <c:v>3.5638828277587891</c:v>
                </c:pt>
                <c:pt idx="24">
                  <c:v>3.6788291931152339</c:v>
                </c:pt>
                <c:pt idx="25">
                  <c:v>3.8836236000061031</c:v>
                </c:pt>
                <c:pt idx="26">
                  <c:v>4.0217738151550302</c:v>
                </c:pt>
                <c:pt idx="27">
                  <c:v>3.4242627620697021</c:v>
                </c:pt>
                <c:pt idx="28">
                  <c:v>3.8856790065765381</c:v>
                </c:pt>
                <c:pt idx="29">
                  <c:v>4.1682143211364737</c:v>
                </c:pt>
              </c:numCache>
            </c:numRef>
          </c:yVal>
          <c:smooth val="0"/>
        </c:ser>
        <c:dLbls>
          <c:showLegendKey val="0"/>
          <c:showVal val="0"/>
          <c:showCatName val="0"/>
          <c:showSerName val="0"/>
          <c:showPercent val="0"/>
          <c:showBubbleSize val="0"/>
        </c:dLbls>
        <c:axId val="168129648"/>
        <c:axId val="168130208"/>
      </c:scatterChart>
      <c:valAx>
        <c:axId val="168129648"/>
        <c:scaling>
          <c:orientation val="minMax"/>
          <c:max val="300"/>
          <c:min val="200"/>
        </c:scaling>
        <c:delete val="0"/>
        <c:axPos val="b"/>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Promedio</a:t>
                </a:r>
                <a:r>
                  <a:rPr lang="en-GB" sz="1400" b="0" dirty="0" smtClean="0">
                    <a:latin typeface="Arial Narrow" panose="020B0606020202030204" pitchFamily="34" charset="0"/>
                  </a:rPr>
                  <a:t> </a:t>
                </a:r>
                <a:r>
                  <a:rPr lang="en-GB" sz="1400" b="0" dirty="0" err="1" smtClean="0">
                    <a:latin typeface="Arial Narrow" panose="020B0606020202030204" pitchFamily="34" charset="0"/>
                  </a:rPr>
                  <a:t>en</a:t>
                </a:r>
                <a:r>
                  <a:rPr lang="en-GB" sz="1400" b="0" dirty="0" smtClean="0">
                    <a:latin typeface="Arial Narrow" panose="020B0606020202030204" pitchFamily="34" charset="0"/>
                  </a:rPr>
                  <a:t> </a:t>
                </a:r>
                <a:r>
                  <a:rPr lang="en-GB" sz="1400" b="0" dirty="0" err="1" smtClean="0">
                    <a:latin typeface="Arial Narrow" panose="020B0606020202030204" pitchFamily="34" charset="0"/>
                  </a:rPr>
                  <a:t>lectura</a:t>
                </a:r>
                <a:endParaRPr lang="en-GB" sz="1400" b="0" dirty="0">
                  <a:latin typeface="Arial Narrow" panose="020B0606020202030204" pitchFamily="34" charset="0"/>
                </a:endParaRPr>
              </a:p>
            </c:rich>
          </c:tx>
          <c:overlay val="0"/>
        </c:title>
        <c:numFmt formatCode="General" sourceLinked="0"/>
        <c:majorTickMark val="out"/>
        <c:minorTickMark val="none"/>
        <c:tickLblPos val="nextTo"/>
        <c:txPr>
          <a:bodyPr/>
          <a:lstStyle/>
          <a:p>
            <a:pPr>
              <a:defRPr sz="1400">
                <a:latin typeface="Arial Narrow" panose="020B0606020202030204" pitchFamily="34" charset="0"/>
              </a:defRPr>
            </a:pPr>
            <a:endParaRPr lang="es-CL"/>
          </a:p>
        </c:txPr>
        <c:crossAx val="168130208"/>
        <c:crosses val="autoZero"/>
        <c:crossBetween val="midCat"/>
      </c:valAx>
      <c:valAx>
        <c:axId val="168130208"/>
        <c:scaling>
          <c:orientation val="minMax"/>
          <c:max val="4.8"/>
          <c:min val="3"/>
        </c:scaling>
        <c:delete val="0"/>
        <c:axPos val="l"/>
        <c:majorGridlines>
          <c:spPr>
            <a:ln>
              <a:solidFill>
                <a:schemeClr val="bg1">
                  <a:lumMod val="75000"/>
                </a:schemeClr>
              </a:solidFill>
            </a:ln>
          </c:spPr>
        </c:majorGridlines>
        <c:title>
          <c:tx>
            <c:rich>
              <a:bodyPr rot="-5400000" vert="horz"/>
              <a:lstStyle/>
              <a:p>
                <a:pPr>
                  <a:defRPr sz="1400" b="0">
                    <a:latin typeface="Arial Narrow" panose="020B0606020202030204" pitchFamily="34" charset="0"/>
                  </a:defRPr>
                </a:pPr>
                <a:r>
                  <a:rPr lang="en-GB" sz="1400" b="0" dirty="0" err="1" smtClean="0">
                    <a:latin typeface="Arial Narrow" panose="020B0606020202030204" pitchFamily="34" charset="0"/>
                  </a:rPr>
                  <a:t>Productividad</a:t>
                </a:r>
                <a:r>
                  <a:rPr lang="en-GB" sz="1400" b="0" dirty="0" smtClean="0">
                    <a:latin typeface="Arial Narrow" panose="020B0606020202030204" pitchFamily="34" charset="0"/>
                  </a:rPr>
                  <a:t> </a:t>
                </a:r>
                <a:r>
                  <a:rPr lang="en-GB" sz="1400" b="0" dirty="0" err="1" smtClean="0">
                    <a:latin typeface="Arial Narrow" panose="020B0606020202030204" pitchFamily="34" charset="0"/>
                  </a:rPr>
                  <a:t>laboral</a:t>
                </a:r>
                <a:r>
                  <a:rPr lang="en-GB" sz="1400" b="0" dirty="0" smtClean="0">
                    <a:latin typeface="Arial Narrow" panose="020B0606020202030204" pitchFamily="34" charset="0"/>
                  </a:rPr>
                  <a:t> (log)</a:t>
                </a:r>
                <a:endParaRPr lang="en-GB" sz="1400" b="0" dirty="0">
                  <a:latin typeface="Arial Narrow" panose="020B0606020202030204" pitchFamily="34" charset="0"/>
                </a:endParaRPr>
              </a:p>
            </c:rich>
          </c:tx>
          <c:layout>
            <c:manualLayout>
              <c:xMode val="edge"/>
              <c:yMode val="edge"/>
              <c:x val="9.7687080359194992E-3"/>
              <c:y val="0.32019946539359001"/>
            </c:manualLayout>
          </c:layout>
          <c:overlay val="0"/>
        </c:title>
        <c:numFmt formatCode="#,##0.0" sourceLinked="0"/>
        <c:majorTickMark val="out"/>
        <c:minorTickMark val="none"/>
        <c:tickLblPos val="nextTo"/>
        <c:txPr>
          <a:bodyPr/>
          <a:lstStyle/>
          <a:p>
            <a:pPr>
              <a:defRPr sz="1400">
                <a:latin typeface="Arial Narrow" panose="020B0606020202030204" pitchFamily="34" charset="0"/>
              </a:defRPr>
            </a:pPr>
            <a:endParaRPr lang="es-CL"/>
          </a:p>
        </c:txPr>
        <c:crossAx val="168129648"/>
        <c:crosses val="autoZero"/>
        <c:crossBetween val="midCat"/>
      </c:valAx>
      <c:spPr>
        <a:noFill/>
        <a:ln>
          <a:solidFill>
            <a:schemeClr val="bg1">
              <a:lumMod val="75000"/>
            </a:schemeClr>
          </a:solidFill>
        </a:ln>
      </c:spPr>
    </c:plotArea>
    <c:plotVisOnly val="1"/>
    <c:dispBlanksAs val="gap"/>
    <c:showDLblsOverMax val="0"/>
  </c:chart>
  <c:spPr>
    <a:noFill/>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88179404263805E-2"/>
          <c:y val="0.11451950738113301"/>
          <c:w val="0.925388044289429"/>
          <c:h val="0.56155728567052599"/>
        </c:manualLayout>
      </c:layout>
      <c:barChart>
        <c:barDir val="col"/>
        <c:grouping val="clustered"/>
        <c:varyColors val="0"/>
        <c:ser>
          <c:idx val="2"/>
          <c:order val="1"/>
          <c:tx>
            <c:strRef>
              <c:f>'Figure 5.4'!$BD$5</c:f>
              <c:strCache>
                <c:ptCount val="1"/>
                <c:pt idx="0">
                  <c:v>Años de educación</c:v>
                </c:pt>
              </c:strCache>
            </c:strRef>
          </c:tx>
          <c:spPr>
            <a:solidFill>
              <a:srgbClr val="002060"/>
            </a:solidFill>
          </c:spPr>
          <c:invertIfNegative val="0"/>
          <c:cat>
            <c:strRef>
              <c:f>'Figure 5.4'!$BB$6:$BB$39</c:f>
              <c:strCache>
                <c:ptCount val="34"/>
                <c:pt idx="0">
                  <c:v>Greece</c:v>
                </c:pt>
                <c:pt idx="1">
                  <c:v>Italy</c:v>
                </c:pt>
                <c:pt idx="2">
                  <c:v>Spain</c:v>
                </c:pt>
                <c:pt idx="3">
                  <c:v>Finland</c:v>
                </c:pt>
                <c:pt idx="4">
                  <c:v>Lithuania</c:v>
                </c:pt>
                <c:pt idx="5">
                  <c:v>Korea</c:v>
                </c:pt>
                <c:pt idx="6">
                  <c:v>Estonia</c:v>
                </c:pt>
                <c:pt idx="7">
                  <c:v>Denmark</c:v>
                </c:pt>
                <c:pt idx="8">
                  <c:v>Turkey</c:v>
                </c:pt>
                <c:pt idx="9">
                  <c:v>Slovenia</c:v>
                </c:pt>
                <c:pt idx="10">
                  <c:v>Norway</c:v>
                </c:pt>
                <c:pt idx="11">
                  <c:v>Czech Republic</c:v>
                </c:pt>
                <c:pt idx="12">
                  <c:v>France</c:v>
                </c:pt>
                <c:pt idx="13">
                  <c:v>Flanders (Belgium)</c:v>
                </c:pt>
                <c:pt idx="14">
                  <c:v>Sweden</c:v>
                </c:pt>
                <c:pt idx="15">
                  <c:v>Jakarta (Indonesia)</c:v>
                </c:pt>
                <c:pt idx="16">
                  <c:v>Cyprus¹</c:v>
                </c:pt>
                <c:pt idx="17">
                  <c:v>Japan</c:v>
                </c:pt>
                <c:pt idx="18">
                  <c:v>OECD average</c:v>
                </c:pt>
                <c:pt idx="19">
                  <c:v>Poland</c:v>
                </c:pt>
                <c:pt idx="20">
                  <c:v>Australia</c:v>
                </c:pt>
                <c:pt idx="21">
                  <c:v>Netherlands</c:v>
                </c:pt>
                <c:pt idx="22">
                  <c:v>Ireland</c:v>
                </c:pt>
                <c:pt idx="23">
                  <c:v>Austria</c:v>
                </c:pt>
                <c:pt idx="24">
                  <c:v>Germany</c:v>
                </c:pt>
                <c:pt idx="25">
                  <c:v>Northern Ireland (UK)</c:v>
                </c:pt>
                <c:pt idx="26">
                  <c:v>Chile</c:v>
                </c:pt>
                <c:pt idx="27">
                  <c:v>Canada</c:v>
                </c:pt>
                <c:pt idx="28">
                  <c:v>Slovak Republic</c:v>
                </c:pt>
                <c:pt idx="29">
                  <c:v>New Zealand</c:v>
                </c:pt>
                <c:pt idx="30">
                  <c:v>Israel</c:v>
                </c:pt>
                <c:pt idx="31">
                  <c:v>Singapore</c:v>
                </c:pt>
                <c:pt idx="32">
                  <c:v>United States</c:v>
                </c:pt>
                <c:pt idx="33">
                  <c:v>England (UK)</c:v>
                </c:pt>
              </c:strCache>
            </c:strRef>
          </c:cat>
          <c:val>
            <c:numRef>
              <c:f>'Figure 5.4'!$BD$6:$BD$39</c:f>
              <c:numCache>
                <c:formatCode>0.00</c:formatCode>
                <c:ptCount val="34"/>
                <c:pt idx="0">
                  <c:v>11.50793154203029</c:v>
                </c:pt>
                <c:pt idx="1">
                  <c:v>8.906593700041654</c:v>
                </c:pt>
                <c:pt idx="2">
                  <c:v>13.018792942633711</c:v>
                </c:pt>
                <c:pt idx="3">
                  <c:v>12.720718067773976</c:v>
                </c:pt>
                <c:pt idx="4">
                  <c:v>16.930117799361934</c:v>
                </c:pt>
                <c:pt idx="5">
                  <c:v>14.925116062211622</c:v>
                </c:pt>
                <c:pt idx="6">
                  <c:v>11.317223792705349</c:v>
                </c:pt>
                <c:pt idx="7">
                  <c:v>11.877162954548702</c:v>
                </c:pt>
                <c:pt idx="8">
                  <c:v>21.390646049637294</c:v>
                </c:pt>
                <c:pt idx="9">
                  <c:v>23.058974377969406</c:v>
                </c:pt>
                <c:pt idx="10">
                  <c:v>11.953165204866432</c:v>
                </c:pt>
                <c:pt idx="11">
                  <c:v>13.252137411808571</c:v>
                </c:pt>
                <c:pt idx="12">
                  <c:v>11.921382422109264</c:v>
                </c:pt>
                <c:pt idx="13">
                  <c:v>10.463597004862972</c:v>
                </c:pt>
                <c:pt idx="14">
                  <c:v>6.2203315050217327</c:v>
                </c:pt>
                <c:pt idx="15">
                  <c:v>26.637025946141595</c:v>
                </c:pt>
                <c:pt idx="16">
                  <c:v>17.324578269708852</c:v>
                </c:pt>
                <c:pt idx="17">
                  <c:v>11.479618783782479</c:v>
                </c:pt>
                <c:pt idx="18">
                  <c:v>14.373102086017211</c:v>
                </c:pt>
                <c:pt idx="19">
                  <c:v>17.964070459882727</c:v>
                </c:pt>
                <c:pt idx="20">
                  <c:v>14.024999369695466</c:v>
                </c:pt>
                <c:pt idx="21">
                  <c:v>14.069229008629287</c:v>
                </c:pt>
                <c:pt idx="22">
                  <c:v>13.397488866628651</c:v>
                </c:pt>
                <c:pt idx="23">
                  <c:v>14.403270336903859</c:v>
                </c:pt>
                <c:pt idx="24">
                  <c:v>19.086074610184429</c:v>
                </c:pt>
                <c:pt idx="25">
                  <c:v>16.821704999740213</c:v>
                </c:pt>
                <c:pt idx="26">
                  <c:v>21.486225074349818</c:v>
                </c:pt>
                <c:pt idx="27">
                  <c:v>13.642196552820794</c:v>
                </c:pt>
                <c:pt idx="28">
                  <c:v>17.34918710419625</c:v>
                </c:pt>
                <c:pt idx="29">
                  <c:v>12.57614242224205</c:v>
                </c:pt>
                <c:pt idx="30">
                  <c:v>14.666750851436154</c:v>
                </c:pt>
                <c:pt idx="31">
                  <c:v>32.368926199944418</c:v>
                </c:pt>
                <c:pt idx="32">
                  <c:v>20.002156162107386</c:v>
                </c:pt>
                <c:pt idx="33">
                  <c:v>13.31707285367866</c:v>
                </c:pt>
              </c:numCache>
            </c:numRef>
          </c:val>
        </c:ser>
        <c:dLbls>
          <c:showLegendKey val="0"/>
          <c:showVal val="0"/>
          <c:showCatName val="0"/>
          <c:showSerName val="0"/>
          <c:showPercent val="0"/>
          <c:showBubbleSize val="0"/>
        </c:dLbls>
        <c:gapWidth val="57"/>
        <c:axId val="242671584"/>
        <c:axId val="242672144"/>
      </c:barChart>
      <c:lineChart>
        <c:grouping val="standard"/>
        <c:varyColors val="0"/>
        <c:ser>
          <c:idx val="0"/>
          <c:order val="0"/>
          <c:tx>
            <c:strRef>
              <c:f>'Figure 5.4'!$BC$5</c:f>
              <c:strCache>
                <c:ptCount val="1"/>
                <c:pt idx="0">
                  <c:v>Competencias lectoras</c:v>
                </c:pt>
              </c:strCache>
            </c:strRef>
          </c:tx>
          <c:spPr>
            <a:ln>
              <a:noFill/>
            </a:ln>
          </c:spPr>
          <c:marker>
            <c:symbol val="circle"/>
            <c:size val="10"/>
            <c:spPr>
              <a:solidFill>
                <a:schemeClr val="bg1">
                  <a:lumMod val="65000"/>
                </a:schemeClr>
              </a:solidFill>
              <a:ln>
                <a:solidFill>
                  <a:schemeClr val="tx1"/>
                </a:solidFill>
              </a:ln>
            </c:spPr>
          </c:marker>
          <c:dPt>
            <c:idx val="0"/>
            <c:marker>
              <c:spPr>
                <a:solidFill>
                  <a:schemeClr val="accent5">
                    <a:lumMod val="20000"/>
                    <a:lumOff val="80000"/>
                  </a:schemeClr>
                </a:solidFill>
                <a:ln>
                  <a:solidFill>
                    <a:schemeClr val="tx1"/>
                  </a:solidFill>
                </a:ln>
              </c:spPr>
            </c:marker>
            <c:bubble3D val="0"/>
          </c:dPt>
          <c:dPt>
            <c:idx val="1"/>
            <c:marker>
              <c:spPr>
                <a:solidFill>
                  <a:schemeClr val="accent5">
                    <a:lumMod val="20000"/>
                    <a:lumOff val="80000"/>
                  </a:schemeClr>
                </a:solidFill>
                <a:ln>
                  <a:solidFill>
                    <a:schemeClr val="tx1"/>
                  </a:solidFill>
                </a:ln>
              </c:spPr>
            </c:marker>
            <c:bubble3D val="0"/>
          </c:dPt>
          <c:dPt>
            <c:idx val="2"/>
            <c:marker>
              <c:spPr>
                <a:solidFill>
                  <a:srgbClr val="C00000"/>
                </a:solidFill>
                <a:ln>
                  <a:solidFill>
                    <a:schemeClr val="tx1"/>
                  </a:solidFill>
                </a:ln>
              </c:spPr>
            </c:marker>
            <c:bubble3D val="0"/>
          </c:dPt>
          <c:dPt>
            <c:idx val="3"/>
            <c:marker>
              <c:spPr>
                <a:solidFill>
                  <a:srgbClr val="C00000"/>
                </a:solidFill>
                <a:ln>
                  <a:solidFill>
                    <a:schemeClr val="tx1"/>
                  </a:solidFill>
                </a:ln>
              </c:spPr>
            </c:marker>
            <c:bubble3D val="0"/>
          </c:dPt>
          <c:dPt>
            <c:idx val="4"/>
            <c:marker>
              <c:spPr>
                <a:solidFill>
                  <a:srgbClr val="C00000"/>
                </a:solidFill>
                <a:ln>
                  <a:solidFill>
                    <a:schemeClr val="tx1"/>
                  </a:solidFill>
                </a:ln>
              </c:spPr>
            </c:marker>
            <c:bubble3D val="0"/>
          </c:dPt>
          <c:dPt>
            <c:idx val="5"/>
            <c:marker>
              <c:spPr>
                <a:solidFill>
                  <a:srgbClr val="C00000"/>
                </a:solidFill>
                <a:ln>
                  <a:solidFill>
                    <a:schemeClr val="tx1"/>
                  </a:solidFill>
                </a:ln>
              </c:spPr>
            </c:marker>
            <c:bubble3D val="0"/>
          </c:dPt>
          <c:dPt>
            <c:idx val="6"/>
            <c:marker>
              <c:spPr>
                <a:solidFill>
                  <a:srgbClr val="C00000"/>
                </a:solidFill>
                <a:ln>
                  <a:solidFill>
                    <a:schemeClr val="tx1"/>
                  </a:solidFill>
                </a:ln>
              </c:spPr>
            </c:marker>
            <c:bubble3D val="0"/>
          </c:dPt>
          <c:dPt>
            <c:idx val="7"/>
            <c:marker>
              <c:spPr>
                <a:solidFill>
                  <a:srgbClr val="C00000"/>
                </a:solidFill>
                <a:ln>
                  <a:solidFill>
                    <a:schemeClr val="tx1"/>
                  </a:solidFill>
                </a:ln>
              </c:spPr>
            </c:marker>
            <c:bubble3D val="0"/>
          </c:dPt>
          <c:dPt>
            <c:idx val="8"/>
            <c:marker>
              <c:spPr>
                <a:solidFill>
                  <a:schemeClr val="accent5">
                    <a:lumMod val="20000"/>
                    <a:lumOff val="80000"/>
                  </a:schemeClr>
                </a:solidFill>
                <a:ln>
                  <a:solidFill>
                    <a:schemeClr val="tx1"/>
                  </a:solidFill>
                </a:ln>
              </c:spPr>
            </c:marker>
            <c:bubble3D val="0"/>
          </c:dPt>
          <c:dPt>
            <c:idx val="9"/>
            <c:marker>
              <c:spPr>
                <a:solidFill>
                  <a:srgbClr val="C00000"/>
                </a:solidFill>
                <a:ln>
                  <a:solidFill>
                    <a:schemeClr val="tx1"/>
                  </a:solidFill>
                </a:ln>
              </c:spPr>
            </c:marker>
            <c:bubble3D val="0"/>
          </c:dPt>
          <c:dPt>
            <c:idx val="10"/>
            <c:marker>
              <c:spPr>
                <a:solidFill>
                  <a:srgbClr val="C00000"/>
                </a:solidFill>
                <a:ln>
                  <a:solidFill>
                    <a:schemeClr val="tx1"/>
                  </a:solidFill>
                </a:ln>
              </c:spPr>
            </c:marker>
            <c:bubble3D val="0"/>
          </c:dPt>
          <c:dPt>
            <c:idx val="11"/>
            <c:marker>
              <c:spPr>
                <a:solidFill>
                  <a:srgbClr val="C00000"/>
                </a:solidFill>
                <a:ln>
                  <a:solidFill>
                    <a:schemeClr val="tx1"/>
                  </a:solidFill>
                </a:ln>
              </c:spPr>
            </c:marker>
            <c:bubble3D val="0"/>
          </c:dPt>
          <c:dPt>
            <c:idx val="12"/>
            <c:marker>
              <c:spPr>
                <a:solidFill>
                  <a:srgbClr val="C00000"/>
                </a:solidFill>
                <a:ln>
                  <a:solidFill>
                    <a:schemeClr val="tx1"/>
                  </a:solidFill>
                </a:ln>
              </c:spPr>
            </c:marker>
            <c:bubble3D val="0"/>
          </c:dPt>
          <c:dPt>
            <c:idx val="13"/>
            <c:marker>
              <c:spPr>
                <a:solidFill>
                  <a:srgbClr val="C00000"/>
                </a:solidFill>
                <a:ln>
                  <a:solidFill>
                    <a:schemeClr val="tx1"/>
                  </a:solidFill>
                </a:ln>
              </c:spPr>
            </c:marker>
            <c:bubble3D val="0"/>
          </c:dPt>
          <c:dPt>
            <c:idx val="14"/>
            <c:marker>
              <c:spPr>
                <a:solidFill>
                  <a:srgbClr val="C00000"/>
                </a:solidFill>
                <a:ln>
                  <a:solidFill>
                    <a:schemeClr val="tx1"/>
                  </a:solidFill>
                </a:ln>
              </c:spPr>
            </c:marker>
            <c:bubble3D val="0"/>
          </c:dPt>
          <c:dPt>
            <c:idx val="15"/>
            <c:marker>
              <c:spPr>
                <a:solidFill>
                  <a:srgbClr val="C00000"/>
                </a:solidFill>
                <a:ln>
                  <a:solidFill>
                    <a:schemeClr val="tx1"/>
                  </a:solidFill>
                </a:ln>
              </c:spPr>
            </c:marker>
            <c:bubble3D val="0"/>
          </c:dPt>
          <c:dPt>
            <c:idx val="16"/>
            <c:marker>
              <c:spPr>
                <a:solidFill>
                  <a:srgbClr val="C00000"/>
                </a:solidFill>
                <a:ln>
                  <a:solidFill>
                    <a:schemeClr val="tx1"/>
                  </a:solidFill>
                </a:ln>
              </c:spPr>
            </c:marker>
            <c:bubble3D val="0"/>
          </c:dPt>
          <c:dPt>
            <c:idx val="17"/>
            <c:marker>
              <c:spPr>
                <a:solidFill>
                  <a:srgbClr val="C00000"/>
                </a:solidFill>
                <a:ln>
                  <a:solidFill>
                    <a:schemeClr val="tx1"/>
                  </a:solidFill>
                </a:ln>
              </c:spPr>
            </c:marker>
            <c:bubble3D val="0"/>
          </c:dPt>
          <c:dPt>
            <c:idx val="18"/>
            <c:marker>
              <c:spPr>
                <a:solidFill>
                  <a:srgbClr val="C00000"/>
                </a:solidFill>
                <a:ln>
                  <a:solidFill>
                    <a:schemeClr val="tx1"/>
                  </a:solidFill>
                </a:ln>
              </c:spPr>
            </c:marker>
            <c:bubble3D val="0"/>
          </c:dPt>
          <c:dPt>
            <c:idx val="19"/>
            <c:marker>
              <c:spPr>
                <a:solidFill>
                  <a:srgbClr val="C00000"/>
                </a:solidFill>
                <a:ln>
                  <a:solidFill>
                    <a:schemeClr val="tx1"/>
                  </a:solidFill>
                </a:ln>
              </c:spPr>
            </c:marker>
            <c:bubble3D val="0"/>
          </c:dPt>
          <c:dPt>
            <c:idx val="20"/>
            <c:marker>
              <c:spPr>
                <a:solidFill>
                  <a:srgbClr val="C00000"/>
                </a:solidFill>
                <a:ln>
                  <a:solidFill>
                    <a:schemeClr val="tx1"/>
                  </a:solidFill>
                </a:ln>
              </c:spPr>
            </c:marker>
            <c:bubble3D val="0"/>
          </c:dPt>
          <c:dPt>
            <c:idx val="21"/>
            <c:marker>
              <c:spPr>
                <a:solidFill>
                  <a:srgbClr val="C00000"/>
                </a:solidFill>
                <a:ln>
                  <a:solidFill>
                    <a:schemeClr val="tx1"/>
                  </a:solidFill>
                </a:ln>
              </c:spPr>
            </c:marker>
            <c:bubble3D val="0"/>
          </c:dPt>
          <c:dPt>
            <c:idx val="22"/>
            <c:marker>
              <c:spPr>
                <a:solidFill>
                  <a:srgbClr val="C00000"/>
                </a:solidFill>
                <a:ln>
                  <a:solidFill>
                    <a:schemeClr val="tx1"/>
                  </a:solidFill>
                </a:ln>
              </c:spPr>
            </c:marker>
            <c:bubble3D val="0"/>
          </c:dPt>
          <c:dPt>
            <c:idx val="23"/>
            <c:marker>
              <c:spPr>
                <a:solidFill>
                  <a:srgbClr val="C00000"/>
                </a:solidFill>
                <a:ln>
                  <a:solidFill>
                    <a:schemeClr val="tx1"/>
                  </a:solidFill>
                </a:ln>
              </c:spPr>
            </c:marker>
            <c:bubble3D val="0"/>
          </c:dPt>
          <c:dPt>
            <c:idx val="24"/>
            <c:marker>
              <c:spPr>
                <a:solidFill>
                  <a:srgbClr val="C00000"/>
                </a:solidFill>
                <a:ln>
                  <a:solidFill>
                    <a:schemeClr val="tx1"/>
                  </a:solidFill>
                </a:ln>
              </c:spPr>
            </c:marker>
            <c:bubble3D val="0"/>
          </c:dPt>
          <c:dPt>
            <c:idx val="25"/>
            <c:marker>
              <c:spPr>
                <a:solidFill>
                  <a:srgbClr val="C00000"/>
                </a:solidFill>
                <a:ln>
                  <a:solidFill>
                    <a:schemeClr val="tx1"/>
                  </a:solidFill>
                </a:ln>
              </c:spPr>
            </c:marker>
            <c:bubble3D val="0"/>
          </c:dPt>
          <c:dPt>
            <c:idx val="26"/>
            <c:marker>
              <c:spPr>
                <a:solidFill>
                  <a:srgbClr val="C00000"/>
                </a:solidFill>
                <a:ln>
                  <a:solidFill>
                    <a:schemeClr val="tx1"/>
                  </a:solidFill>
                </a:ln>
              </c:spPr>
            </c:marker>
            <c:bubble3D val="0"/>
          </c:dPt>
          <c:dPt>
            <c:idx val="27"/>
            <c:marker>
              <c:spPr>
                <a:solidFill>
                  <a:srgbClr val="C00000"/>
                </a:solidFill>
                <a:ln>
                  <a:solidFill>
                    <a:schemeClr val="tx1"/>
                  </a:solidFill>
                </a:ln>
              </c:spPr>
            </c:marker>
            <c:bubble3D val="0"/>
          </c:dPt>
          <c:dPt>
            <c:idx val="28"/>
            <c:marker>
              <c:spPr>
                <a:solidFill>
                  <a:srgbClr val="C00000"/>
                </a:solidFill>
                <a:ln>
                  <a:solidFill>
                    <a:schemeClr val="tx1"/>
                  </a:solidFill>
                </a:ln>
              </c:spPr>
            </c:marker>
            <c:bubble3D val="0"/>
          </c:dPt>
          <c:dPt>
            <c:idx val="30"/>
            <c:marker>
              <c:spPr>
                <a:solidFill>
                  <a:srgbClr val="C00000"/>
                </a:solidFill>
                <a:ln>
                  <a:solidFill>
                    <a:schemeClr val="tx1"/>
                  </a:solidFill>
                </a:ln>
              </c:spPr>
            </c:marker>
            <c:bubble3D val="0"/>
          </c:dPt>
          <c:dPt>
            <c:idx val="31"/>
            <c:marker>
              <c:spPr>
                <a:solidFill>
                  <a:srgbClr val="C00000"/>
                </a:solidFill>
                <a:ln>
                  <a:solidFill>
                    <a:schemeClr val="tx1"/>
                  </a:solidFill>
                </a:ln>
              </c:spPr>
            </c:marker>
            <c:bubble3D val="0"/>
          </c:dPt>
          <c:dPt>
            <c:idx val="32"/>
            <c:marker>
              <c:spPr>
                <a:solidFill>
                  <a:srgbClr val="C00000"/>
                </a:solidFill>
                <a:ln>
                  <a:solidFill>
                    <a:schemeClr val="tx1"/>
                  </a:solidFill>
                </a:ln>
              </c:spPr>
            </c:marker>
            <c:bubble3D val="0"/>
          </c:dPt>
          <c:dPt>
            <c:idx val="33"/>
            <c:marker>
              <c:spPr>
                <a:solidFill>
                  <a:srgbClr val="C00000"/>
                </a:solidFill>
                <a:ln>
                  <a:solidFill>
                    <a:schemeClr val="tx1"/>
                  </a:solidFill>
                </a:ln>
              </c:spPr>
            </c:marker>
            <c:bubble3D val="0"/>
          </c:dPt>
          <c:cat>
            <c:strRef>
              <c:f>'Figure 5.4'!$BB$6:$BB$39</c:f>
              <c:strCache>
                <c:ptCount val="34"/>
                <c:pt idx="0">
                  <c:v>Greece</c:v>
                </c:pt>
                <c:pt idx="1">
                  <c:v>Italy</c:v>
                </c:pt>
                <c:pt idx="2">
                  <c:v>Spain</c:v>
                </c:pt>
                <c:pt idx="3">
                  <c:v>Finland</c:v>
                </c:pt>
                <c:pt idx="4">
                  <c:v>Lithuania</c:v>
                </c:pt>
                <c:pt idx="5">
                  <c:v>Korea</c:v>
                </c:pt>
                <c:pt idx="6">
                  <c:v>Estonia</c:v>
                </c:pt>
                <c:pt idx="7">
                  <c:v>Denmark</c:v>
                </c:pt>
                <c:pt idx="8">
                  <c:v>Turkey</c:v>
                </c:pt>
                <c:pt idx="9">
                  <c:v>Slovenia</c:v>
                </c:pt>
                <c:pt idx="10">
                  <c:v>Norway</c:v>
                </c:pt>
                <c:pt idx="11">
                  <c:v>Czech Republic</c:v>
                </c:pt>
                <c:pt idx="12">
                  <c:v>France</c:v>
                </c:pt>
                <c:pt idx="13">
                  <c:v>Flanders (Belgium)</c:v>
                </c:pt>
                <c:pt idx="14">
                  <c:v>Sweden</c:v>
                </c:pt>
                <c:pt idx="15">
                  <c:v>Jakarta (Indonesia)</c:v>
                </c:pt>
                <c:pt idx="16">
                  <c:v>Cyprus¹</c:v>
                </c:pt>
                <c:pt idx="17">
                  <c:v>Japan</c:v>
                </c:pt>
                <c:pt idx="18">
                  <c:v>OECD average</c:v>
                </c:pt>
                <c:pt idx="19">
                  <c:v>Poland</c:v>
                </c:pt>
                <c:pt idx="20">
                  <c:v>Australia</c:v>
                </c:pt>
                <c:pt idx="21">
                  <c:v>Netherlands</c:v>
                </c:pt>
                <c:pt idx="22">
                  <c:v>Ireland</c:v>
                </c:pt>
                <c:pt idx="23">
                  <c:v>Austria</c:v>
                </c:pt>
                <c:pt idx="24">
                  <c:v>Germany</c:v>
                </c:pt>
                <c:pt idx="25">
                  <c:v>Northern Ireland (UK)</c:v>
                </c:pt>
                <c:pt idx="26">
                  <c:v>Chile</c:v>
                </c:pt>
                <c:pt idx="27">
                  <c:v>Canada</c:v>
                </c:pt>
                <c:pt idx="28">
                  <c:v>Slovak Republic</c:v>
                </c:pt>
                <c:pt idx="29">
                  <c:v>New Zealand</c:v>
                </c:pt>
                <c:pt idx="30">
                  <c:v>Israel</c:v>
                </c:pt>
                <c:pt idx="31">
                  <c:v>Singapore</c:v>
                </c:pt>
                <c:pt idx="32">
                  <c:v>United States</c:v>
                </c:pt>
                <c:pt idx="33">
                  <c:v>England (UK)</c:v>
                </c:pt>
              </c:strCache>
            </c:strRef>
          </c:cat>
          <c:val>
            <c:numRef>
              <c:f>'Figure 5.4'!$BC$6:$BC$39</c:f>
              <c:numCache>
                <c:formatCode>0.00</c:formatCode>
                <c:ptCount val="34"/>
                <c:pt idx="0">
                  <c:v>0.94729338492507742</c:v>
                </c:pt>
                <c:pt idx="1">
                  <c:v>2.2219336349942225</c:v>
                </c:pt>
                <c:pt idx="2">
                  <c:v>3.1431948801426723</c:v>
                </c:pt>
                <c:pt idx="3">
                  <c:v>3.4290693281029339</c:v>
                </c:pt>
                <c:pt idx="4">
                  <c:v>3.8724469702533089</c:v>
                </c:pt>
                <c:pt idx="5">
                  <c:v>4.2727853284767221</c:v>
                </c:pt>
                <c:pt idx="6">
                  <c:v>4.3848771609254467</c:v>
                </c:pt>
                <c:pt idx="7">
                  <c:v>4.4138347985718731</c:v>
                </c:pt>
                <c:pt idx="8">
                  <c:v>4.8311775729159363</c:v>
                </c:pt>
                <c:pt idx="9">
                  <c:v>4.8354320488617031</c:v>
                </c:pt>
                <c:pt idx="10">
                  <c:v>4.8456743445292449</c:v>
                </c:pt>
                <c:pt idx="11">
                  <c:v>4.871173794827536</c:v>
                </c:pt>
                <c:pt idx="12">
                  <c:v>5.0721272917002498</c:v>
                </c:pt>
                <c:pt idx="13">
                  <c:v>5.2760111358004291</c:v>
                </c:pt>
                <c:pt idx="14">
                  <c:v>5.3215403066130378</c:v>
                </c:pt>
                <c:pt idx="15">
                  <c:v>5.7889968799319647</c:v>
                </c:pt>
                <c:pt idx="16">
                  <c:v>5.9091567537426748</c:v>
                </c:pt>
                <c:pt idx="17">
                  <c:v>5.9796832772659387</c:v>
                </c:pt>
                <c:pt idx="18">
                  <c:v>6.1016069627252385</c:v>
                </c:pt>
                <c:pt idx="19">
                  <c:v>6.1117788986630419</c:v>
                </c:pt>
                <c:pt idx="20">
                  <c:v>6.1502717907537798</c:v>
                </c:pt>
                <c:pt idx="21">
                  <c:v>6.3029002293093903</c:v>
                </c:pt>
                <c:pt idx="22">
                  <c:v>6.465267965571794</c:v>
                </c:pt>
                <c:pt idx="23">
                  <c:v>6.6899238184117698</c:v>
                </c:pt>
                <c:pt idx="24">
                  <c:v>7.11491474505626</c:v>
                </c:pt>
                <c:pt idx="25">
                  <c:v>7.3410182124209094</c:v>
                </c:pt>
                <c:pt idx="26">
                  <c:v>7.3628101531280121</c:v>
                </c:pt>
                <c:pt idx="27">
                  <c:v>7.6050156017287254</c:v>
                </c:pt>
                <c:pt idx="28">
                  <c:v>8.086456172073202</c:v>
                </c:pt>
                <c:pt idx="29">
                  <c:v>9.4673937306020424</c:v>
                </c:pt>
                <c:pt idx="30">
                  <c:v>10.206693677476668</c:v>
                </c:pt>
                <c:pt idx="31">
                  <c:v>11.685815713448951</c:v>
                </c:pt>
                <c:pt idx="32">
                  <c:v>11.952193948400975</c:v>
                </c:pt>
                <c:pt idx="33">
                  <c:v>12.244154686782318</c:v>
                </c:pt>
              </c:numCache>
            </c:numRef>
          </c:val>
          <c:smooth val="0"/>
        </c:ser>
        <c:ser>
          <c:idx val="1"/>
          <c:order val="2"/>
          <c:tx>
            <c:strRef>
              <c:f>'Figure 5.4'!$BE$5</c:f>
              <c:strCache>
                <c:ptCount val="1"/>
                <c:pt idx="0">
                  <c:v>Uso de lectura</c:v>
                </c:pt>
              </c:strCache>
            </c:strRef>
          </c:tx>
          <c:spPr>
            <a:ln w="28575">
              <a:noFill/>
            </a:ln>
          </c:spPr>
          <c:marker>
            <c:symbol val="diamond"/>
            <c:size val="10"/>
            <c:spPr>
              <a:solidFill>
                <a:schemeClr val="accent3"/>
              </a:solidFill>
              <a:ln>
                <a:solidFill>
                  <a:schemeClr val="tx1"/>
                </a:solidFill>
              </a:ln>
            </c:spPr>
          </c:marker>
          <c:dPt>
            <c:idx val="29"/>
            <c:marker>
              <c:spPr>
                <a:solidFill>
                  <a:srgbClr val="C00000"/>
                </a:solidFill>
                <a:ln>
                  <a:solidFill>
                    <a:schemeClr val="tx1"/>
                  </a:solidFill>
                </a:ln>
              </c:spPr>
            </c:marker>
            <c:bubble3D val="0"/>
          </c:dPt>
          <c:dPt>
            <c:idx val="31"/>
            <c:bubble3D val="0"/>
          </c:dPt>
          <c:dPt>
            <c:idx val="32"/>
            <c:bubble3D val="0"/>
          </c:dPt>
          <c:cat>
            <c:strRef>
              <c:f>'Figure 5.4'!$BB$6:$BB$39</c:f>
              <c:strCache>
                <c:ptCount val="34"/>
                <c:pt idx="0">
                  <c:v>Greece</c:v>
                </c:pt>
                <c:pt idx="1">
                  <c:v>Italy</c:v>
                </c:pt>
                <c:pt idx="2">
                  <c:v>Spain</c:v>
                </c:pt>
                <c:pt idx="3">
                  <c:v>Finland</c:v>
                </c:pt>
                <c:pt idx="4">
                  <c:v>Lithuania</c:v>
                </c:pt>
                <c:pt idx="5">
                  <c:v>Korea</c:v>
                </c:pt>
                <c:pt idx="6">
                  <c:v>Estonia</c:v>
                </c:pt>
                <c:pt idx="7">
                  <c:v>Denmark</c:v>
                </c:pt>
                <c:pt idx="8">
                  <c:v>Turkey</c:v>
                </c:pt>
                <c:pt idx="9">
                  <c:v>Slovenia</c:v>
                </c:pt>
                <c:pt idx="10">
                  <c:v>Norway</c:v>
                </c:pt>
                <c:pt idx="11">
                  <c:v>Czech Republic</c:v>
                </c:pt>
                <c:pt idx="12">
                  <c:v>France</c:v>
                </c:pt>
                <c:pt idx="13">
                  <c:v>Flanders (Belgium)</c:v>
                </c:pt>
                <c:pt idx="14">
                  <c:v>Sweden</c:v>
                </c:pt>
                <c:pt idx="15">
                  <c:v>Jakarta (Indonesia)</c:v>
                </c:pt>
                <c:pt idx="16">
                  <c:v>Cyprus¹</c:v>
                </c:pt>
                <c:pt idx="17">
                  <c:v>Japan</c:v>
                </c:pt>
                <c:pt idx="18">
                  <c:v>OECD average</c:v>
                </c:pt>
                <c:pt idx="19">
                  <c:v>Poland</c:v>
                </c:pt>
                <c:pt idx="20">
                  <c:v>Australia</c:v>
                </c:pt>
                <c:pt idx="21">
                  <c:v>Netherlands</c:v>
                </c:pt>
                <c:pt idx="22">
                  <c:v>Ireland</c:v>
                </c:pt>
                <c:pt idx="23">
                  <c:v>Austria</c:v>
                </c:pt>
                <c:pt idx="24">
                  <c:v>Germany</c:v>
                </c:pt>
                <c:pt idx="25">
                  <c:v>Northern Ireland (UK)</c:v>
                </c:pt>
                <c:pt idx="26">
                  <c:v>Chile</c:v>
                </c:pt>
                <c:pt idx="27">
                  <c:v>Canada</c:v>
                </c:pt>
                <c:pt idx="28">
                  <c:v>Slovak Republic</c:v>
                </c:pt>
                <c:pt idx="29">
                  <c:v>New Zealand</c:v>
                </c:pt>
                <c:pt idx="30">
                  <c:v>Israel</c:v>
                </c:pt>
                <c:pt idx="31">
                  <c:v>Singapore</c:v>
                </c:pt>
                <c:pt idx="32">
                  <c:v>United States</c:v>
                </c:pt>
                <c:pt idx="33">
                  <c:v>England (UK)</c:v>
                </c:pt>
              </c:strCache>
            </c:strRef>
          </c:cat>
          <c:val>
            <c:numRef>
              <c:f>'Figure 5.4'!$BE$6:$BE$39</c:f>
              <c:numCache>
                <c:formatCode>0.00</c:formatCode>
                <c:ptCount val="34"/>
                <c:pt idx="0">
                  <c:v>8.7643935757226323</c:v>
                </c:pt>
                <c:pt idx="1">
                  <c:v>9.8839608349209165</c:v>
                </c:pt>
                <c:pt idx="2">
                  <c:v>11.670737501657308</c:v>
                </c:pt>
                <c:pt idx="3">
                  <c:v>8.8655261180565912</c:v>
                </c:pt>
                <c:pt idx="4">
                  <c:v>15.999442794211532</c:v>
                </c:pt>
                <c:pt idx="5">
                  <c:v>11.67911628125333</c:v>
                </c:pt>
                <c:pt idx="6">
                  <c:v>15.949978627745589</c:v>
                </c:pt>
                <c:pt idx="7">
                  <c:v>5.2127280898741528</c:v>
                </c:pt>
                <c:pt idx="8">
                  <c:v>9.3116722722268506</c:v>
                </c:pt>
                <c:pt idx="9">
                  <c:v>9.7726727154013329</c:v>
                </c:pt>
                <c:pt idx="10">
                  <c:v>6.4532579730867168</c:v>
                </c:pt>
                <c:pt idx="11">
                  <c:v>11.111115117551392</c:v>
                </c:pt>
                <c:pt idx="12">
                  <c:v>5.9890257785247254</c:v>
                </c:pt>
                <c:pt idx="13">
                  <c:v>7.5055272963215094</c:v>
                </c:pt>
                <c:pt idx="14">
                  <c:v>6.0924423111321291</c:v>
                </c:pt>
                <c:pt idx="15">
                  <c:v>12.211412683669831</c:v>
                </c:pt>
                <c:pt idx="16">
                  <c:v>9.660880100853813</c:v>
                </c:pt>
                <c:pt idx="17">
                  <c:v>13.18171169666882</c:v>
                </c:pt>
                <c:pt idx="18">
                  <c:v>10.291256844569402</c:v>
                </c:pt>
                <c:pt idx="19">
                  <c:v>12.317332460407913</c:v>
                </c:pt>
                <c:pt idx="20">
                  <c:v>9.2829227304158675</c:v>
                </c:pt>
                <c:pt idx="21">
                  <c:v>12.026610887940796</c:v>
                </c:pt>
                <c:pt idx="22">
                  <c:v>13.616333538559303</c:v>
                </c:pt>
                <c:pt idx="23">
                  <c:v>9.9952948310141583</c:v>
                </c:pt>
                <c:pt idx="24">
                  <c:v>8.9604637659632687</c:v>
                </c:pt>
                <c:pt idx="25">
                  <c:v>10.683049416466096</c:v>
                </c:pt>
                <c:pt idx="26">
                  <c:v>13.233420572049999</c:v>
                </c:pt>
                <c:pt idx="27">
                  <c:v>12.650488671955225</c:v>
                </c:pt>
                <c:pt idx="28">
                  <c:v>13.289323035216624</c:v>
                </c:pt>
                <c:pt idx="29">
                  <c:v>9.0292742645838562</c:v>
                </c:pt>
                <c:pt idx="30">
                  <c:v>9.0302128857472006</c:v>
                </c:pt>
                <c:pt idx="31">
                  <c:v>11.078362782543904</c:v>
                </c:pt>
                <c:pt idx="32">
                  <c:v>8.2876224791042361</c:v>
                </c:pt>
                <c:pt idx="33">
                  <c:v>14.600232762944113</c:v>
                </c:pt>
              </c:numCache>
            </c:numRef>
          </c:val>
          <c:smooth val="0"/>
        </c:ser>
        <c:dLbls>
          <c:showLegendKey val="0"/>
          <c:showVal val="0"/>
          <c:showCatName val="0"/>
          <c:showSerName val="0"/>
          <c:showPercent val="0"/>
          <c:showBubbleSize val="0"/>
        </c:dLbls>
        <c:marker val="1"/>
        <c:smooth val="0"/>
        <c:axId val="242671584"/>
        <c:axId val="242672144"/>
      </c:lineChart>
      <c:catAx>
        <c:axId val="242671584"/>
        <c:scaling>
          <c:orientation val="minMax"/>
        </c:scaling>
        <c:delete val="0"/>
        <c:axPos val="b"/>
        <c:numFmt formatCode="@" sourceLinked="0"/>
        <c:majorTickMark val="out"/>
        <c:minorTickMark val="none"/>
        <c:tickLblPos val="nextTo"/>
        <c:txPr>
          <a:bodyPr rot="-2700000" vert="horz"/>
          <a:lstStyle/>
          <a:p>
            <a:pPr>
              <a:defRPr>
                <a:latin typeface="Arial Narrow" panose="020B0606020202030204" pitchFamily="34" charset="0"/>
              </a:defRPr>
            </a:pPr>
            <a:endParaRPr lang="es-CL"/>
          </a:p>
        </c:txPr>
        <c:crossAx val="242672144"/>
        <c:crossesAt val="0"/>
        <c:auto val="1"/>
        <c:lblAlgn val="ctr"/>
        <c:lblOffset val="100"/>
        <c:tickLblSkip val="1"/>
        <c:tickMarkSkip val="1"/>
        <c:noMultiLvlLbl val="0"/>
      </c:catAx>
      <c:valAx>
        <c:axId val="242672144"/>
        <c:scaling>
          <c:orientation val="minMax"/>
        </c:scaling>
        <c:delete val="0"/>
        <c:axPos val="l"/>
        <c:majorGridlines>
          <c:spPr>
            <a:ln w="3175">
              <a:solidFill>
                <a:schemeClr val="bg1">
                  <a:lumMod val="75000"/>
                </a:schemeClr>
              </a:solidFill>
            </a:ln>
          </c:spPr>
        </c:majorGridlines>
        <c:numFmt formatCode="#,##0" sourceLinked="0"/>
        <c:majorTickMark val="none"/>
        <c:minorTickMark val="none"/>
        <c:tickLblPos val="nextTo"/>
        <c:txPr>
          <a:bodyPr/>
          <a:lstStyle/>
          <a:p>
            <a:pPr>
              <a:defRPr>
                <a:latin typeface="Arial Narrow" panose="020B0606020202030204" pitchFamily="34" charset="0"/>
              </a:defRPr>
            </a:pPr>
            <a:endParaRPr lang="es-CL"/>
          </a:p>
        </c:txPr>
        <c:crossAx val="242671584"/>
        <c:crosses val="autoZero"/>
        <c:crossBetween val="between"/>
      </c:valAx>
      <c:spPr>
        <a:ln>
          <a:solidFill>
            <a:schemeClr val="bg1">
              <a:lumMod val="75000"/>
            </a:schemeClr>
          </a:solidFill>
        </a:ln>
      </c:spPr>
    </c:plotArea>
    <c:legend>
      <c:legendPos val="t"/>
      <c:overlay val="0"/>
      <c:txPr>
        <a:bodyPr/>
        <a:lstStyle/>
        <a:p>
          <a:pPr>
            <a:defRPr>
              <a:latin typeface="Arial Narrow" panose="020B0606020202030204" pitchFamily="34" charset="0"/>
            </a:defRPr>
          </a:pPr>
          <a:endParaRPr lang="es-CL"/>
        </a:p>
      </c:txPr>
    </c:legend>
    <c:plotVisOnly val="1"/>
    <c:dispBlanksAs val="gap"/>
    <c:showDLblsOverMax val="0"/>
  </c:chart>
  <c:spPr>
    <a:noFill/>
    <a:ln>
      <a:noFill/>
    </a:ln>
  </c:spPr>
  <c:txPr>
    <a:bodyPr/>
    <a:lstStyle/>
    <a:p>
      <a:pPr>
        <a:defRPr sz="1400"/>
      </a:pPr>
      <a:endParaRPr lang="es-CL"/>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652511594807506E-2"/>
          <c:y val="0.140177741756044"/>
          <c:w val="0.89558136482939599"/>
          <c:h val="0.61633665338962895"/>
        </c:manualLayout>
      </c:layout>
      <c:lineChart>
        <c:grouping val="standard"/>
        <c:varyColors val="0"/>
        <c:ser>
          <c:idx val="1"/>
          <c:order val="0"/>
          <c:tx>
            <c:strRef>
              <c:f>Sheet1!$C$1</c:f>
              <c:strCache>
                <c:ptCount val="1"/>
                <c:pt idx="0">
                  <c:v>Percentil 25</c:v>
                </c:pt>
              </c:strCache>
            </c:strRef>
          </c:tx>
          <c:spPr>
            <a:ln>
              <a:noFill/>
            </a:ln>
          </c:spPr>
          <c:marker>
            <c:symbol val="square"/>
            <c:size val="10"/>
            <c:spPr>
              <a:solidFill>
                <a:srgbClr val="002060"/>
              </a:solidFill>
              <a:ln>
                <a:solidFill>
                  <a:schemeClr val="tx1"/>
                </a:solidFill>
              </a:ln>
            </c:spPr>
          </c:marker>
          <c:dPt>
            <c:idx val="1"/>
            <c:bubble3D val="0"/>
          </c:dPt>
          <c:dPt>
            <c:idx val="2"/>
            <c:bubble3D val="0"/>
          </c:dPt>
          <c:dPt>
            <c:idx val="3"/>
            <c:bubble3D val="0"/>
          </c:dPt>
          <c:dPt>
            <c:idx val="5"/>
            <c:bubble3D val="0"/>
          </c:dPt>
          <c:dPt>
            <c:idx val="6"/>
            <c:bubble3D val="0"/>
          </c:dPt>
          <c:dPt>
            <c:idx val="7"/>
            <c:bubble3D val="0"/>
          </c:dPt>
          <c:cat>
            <c:multiLvlStrRef>
              <c:f>Sheet1!$A$2:$B$9</c:f>
              <c:multiLvlStrCache>
                <c:ptCount val="8"/>
                <c:lvl>
                  <c:pt idx="0">
                    <c:v>Nivel 1 o menor</c:v>
                  </c:pt>
                  <c:pt idx="1">
                    <c:v>Nivel 2</c:v>
                  </c:pt>
                  <c:pt idx="2">
                    <c:v>Nivel 3</c:v>
                  </c:pt>
                  <c:pt idx="3">
                    <c:v>Nivel 4 o 5</c:v>
                  </c:pt>
                  <c:pt idx="4">
                    <c:v>Nivel 1 o menor</c:v>
                  </c:pt>
                  <c:pt idx="5">
                    <c:v>Nivel 2</c:v>
                  </c:pt>
                  <c:pt idx="6">
                    <c:v>Nivel 3</c:v>
                  </c:pt>
                  <c:pt idx="7">
                    <c:v>Nivel 4 o 5</c:v>
                  </c:pt>
                </c:lvl>
                <c:lvl>
                  <c:pt idx="0">
                    <c:v>Promedio OCDE</c:v>
                  </c:pt>
                  <c:pt idx="4">
                    <c:v>Chile</c:v>
                  </c:pt>
                </c:lvl>
              </c:multiLvlStrCache>
            </c:multiLvlStrRef>
          </c:cat>
          <c:val>
            <c:numRef>
              <c:f>Sheet1!$C$2:$C$9</c:f>
              <c:numCache>
                <c:formatCode>0.0</c:formatCode>
                <c:ptCount val="8"/>
                <c:pt idx="0">
                  <c:v>8.2769237337441268</c:v>
                </c:pt>
                <c:pt idx="1">
                  <c:v>9.1814775269607036</c:v>
                </c:pt>
                <c:pt idx="2">
                  <c:v>10.453770086683081</c:v>
                </c:pt>
                <c:pt idx="3">
                  <c:v>12.193527710026711</c:v>
                </c:pt>
                <c:pt idx="4">
                  <c:v>3.08558909893036</c:v>
                </c:pt>
                <c:pt idx="5">
                  <c:v>3.8684328317642209</c:v>
                </c:pt>
                <c:pt idx="6">
                  <c:v>4.9958185195922846</c:v>
                </c:pt>
                <c:pt idx="7">
                  <c:v>6.6618975639343274</c:v>
                </c:pt>
              </c:numCache>
            </c:numRef>
          </c:val>
          <c:smooth val="0"/>
        </c:ser>
        <c:ser>
          <c:idx val="2"/>
          <c:order val="1"/>
          <c:tx>
            <c:strRef>
              <c:f>Sheet1!$D$1</c:f>
              <c:strCache>
                <c:ptCount val="1"/>
                <c:pt idx="0">
                  <c:v>Percentil 50</c:v>
                </c:pt>
              </c:strCache>
            </c:strRef>
          </c:tx>
          <c:spPr>
            <a:ln>
              <a:noFill/>
            </a:ln>
          </c:spPr>
          <c:marker>
            <c:symbol val="diamond"/>
            <c:size val="11"/>
            <c:spPr>
              <a:solidFill>
                <a:sysClr val="window" lastClr="FFFFFF">
                  <a:lumMod val="50000"/>
                </a:sysClr>
              </a:solidFill>
              <a:ln>
                <a:solidFill>
                  <a:schemeClr val="tx1"/>
                </a:solidFill>
              </a:ln>
            </c:spPr>
          </c:marker>
          <c:dPt>
            <c:idx val="1"/>
            <c:bubble3D val="0"/>
          </c:dPt>
          <c:dPt>
            <c:idx val="2"/>
            <c:bubble3D val="0"/>
          </c:dPt>
          <c:dPt>
            <c:idx val="3"/>
            <c:bubble3D val="0"/>
          </c:dPt>
          <c:dPt>
            <c:idx val="5"/>
            <c:bubble3D val="0"/>
          </c:dPt>
          <c:dPt>
            <c:idx val="6"/>
            <c:bubble3D val="0"/>
          </c:dPt>
          <c:dPt>
            <c:idx val="7"/>
            <c:bubble3D val="0"/>
          </c:dPt>
          <c:cat>
            <c:multiLvlStrRef>
              <c:f>Sheet1!$A$2:$B$9</c:f>
              <c:multiLvlStrCache>
                <c:ptCount val="8"/>
                <c:lvl>
                  <c:pt idx="0">
                    <c:v>Nivel 1 o menor</c:v>
                  </c:pt>
                  <c:pt idx="1">
                    <c:v>Nivel 2</c:v>
                  </c:pt>
                  <c:pt idx="2">
                    <c:v>Nivel 3</c:v>
                  </c:pt>
                  <c:pt idx="3">
                    <c:v>Nivel 4 o 5</c:v>
                  </c:pt>
                  <c:pt idx="4">
                    <c:v>Nivel 1 o menor</c:v>
                  </c:pt>
                  <c:pt idx="5">
                    <c:v>Nivel 2</c:v>
                  </c:pt>
                  <c:pt idx="6">
                    <c:v>Nivel 3</c:v>
                  </c:pt>
                  <c:pt idx="7">
                    <c:v>Nivel 4 o 5</c:v>
                  </c:pt>
                </c:lvl>
                <c:lvl>
                  <c:pt idx="0">
                    <c:v>Promedio OCDE</c:v>
                  </c:pt>
                  <c:pt idx="4">
                    <c:v>Chile</c:v>
                  </c:pt>
                </c:lvl>
              </c:multiLvlStrCache>
            </c:multiLvlStrRef>
          </c:cat>
          <c:val>
            <c:numRef>
              <c:f>Sheet1!$D$2:$D$9</c:f>
              <c:numCache>
                <c:formatCode>0.0</c:formatCode>
                <c:ptCount val="8"/>
                <c:pt idx="0">
                  <c:v>10.472059774398801</c:v>
                </c:pt>
                <c:pt idx="1">
                  <c:v>12.132080926566299</c:v>
                </c:pt>
                <c:pt idx="2">
                  <c:v>14.311199367457419</c:v>
                </c:pt>
                <c:pt idx="3">
                  <c:v>17.28553211771208</c:v>
                </c:pt>
                <c:pt idx="4">
                  <c:v>4.5783327579498296</c:v>
                </c:pt>
                <c:pt idx="5">
                  <c:v>6.2620516777038571</c:v>
                </c:pt>
                <c:pt idx="6">
                  <c:v>9.0742101669311488</c:v>
                </c:pt>
                <c:pt idx="7">
                  <c:v>14.235686969757079</c:v>
                </c:pt>
              </c:numCache>
            </c:numRef>
          </c:val>
          <c:smooth val="0"/>
        </c:ser>
        <c:ser>
          <c:idx val="3"/>
          <c:order val="2"/>
          <c:tx>
            <c:strRef>
              <c:f>Sheet1!$E$1</c:f>
              <c:strCache>
                <c:ptCount val="1"/>
                <c:pt idx="0">
                  <c:v>Percentil 75</c:v>
                </c:pt>
              </c:strCache>
            </c:strRef>
          </c:tx>
          <c:spPr>
            <a:ln>
              <a:noFill/>
            </a:ln>
          </c:spPr>
          <c:marker>
            <c:symbol val="triangle"/>
            <c:size val="11"/>
            <c:spPr>
              <a:solidFill>
                <a:sysClr val="window" lastClr="FFFFFF"/>
              </a:solidFill>
              <a:ln>
                <a:solidFill>
                  <a:schemeClr val="tx1"/>
                </a:solidFill>
              </a:ln>
            </c:spPr>
          </c:marker>
          <c:dPt>
            <c:idx val="1"/>
            <c:bubble3D val="0"/>
          </c:dPt>
          <c:dPt>
            <c:idx val="2"/>
            <c:bubble3D val="0"/>
          </c:dPt>
          <c:dPt>
            <c:idx val="3"/>
            <c:bubble3D val="0"/>
          </c:dPt>
          <c:dPt>
            <c:idx val="5"/>
            <c:bubble3D val="0"/>
          </c:dPt>
          <c:dPt>
            <c:idx val="6"/>
            <c:bubble3D val="0"/>
          </c:dPt>
          <c:dPt>
            <c:idx val="7"/>
            <c:bubble3D val="0"/>
          </c:dPt>
          <c:cat>
            <c:multiLvlStrRef>
              <c:f>Sheet1!$A$2:$B$9</c:f>
              <c:multiLvlStrCache>
                <c:ptCount val="8"/>
                <c:lvl>
                  <c:pt idx="0">
                    <c:v>Nivel 1 o menor</c:v>
                  </c:pt>
                  <c:pt idx="1">
                    <c:v>Nivel 2</c:v>
                  </c:pt>
                  <c:pt idx="2">
                    <c:v>Nivel 3</c:v>
                  </c:pt>
                  <c:pt idx="3">
                    <c:v>Nivel 4 o 5</c:v>
                  </c:pt>
                  <c:pt idx="4">
                    <c:v>Nivel 1 o menor</c:v>
                  </c:pt>
                  <c:pt idx="5">
                    <c:v>Nivel 2</c:v>
                  </c:pt>
                  <c:pt idx="6">
                    <c:v>Nivel 3</c:v>
                  </c:pt>
                  <c:pt idx="7">
                    <c:v>Nivel 4 o 5</c:v>
                  </c:pt>
                </c:lvl>
                <c:lvl>
                  <c:pt idx="0">
                    <c:v>Promedio OCDE</c:v>
                  </c:pt>
                  <c:pt idx="4">
                    <c:v>Chile</c:v>
                  </c:pt>
                </c:lvl>
              </c:multiLvlStrCache>
            </c:multiLvlStrRef>
          </c:cat>
          <c:val>
            <c:numRef>
              <c:f>Sheet1!$E$2:$E$9</c:f>
              <c:numCache>
                <c:formatCode>0.0</c:formatCode>
                <c:ptCount val="8"/>
                <c:pt idx="0">
                  <c:v>14.00543943766891</c:v>
                </c:pt>
                <c:pt idx="1">
                  <c:v>16.56249842808165</c:v>
                </c:pt>
                <c:pt idx="2">
                  <c:v>19.9927395458879</c:v>
                </c:pt>
                <c:pt idx="3">
                  <c:v>24.361589017407638</c:v>
                </c:pt>
                <c:pt idx="4">
                  <c:v>7.1940921783447269</c:v>
                </c:pt>
                <c:pt idx="5">
                  <c:v>10.87696151733399</c:v>
                </c:pt>
                <c:pt idx="6">
                  <c:v>16.055962753295901</c:v>
                </c:pt>
                <c:pt idx="7">
                  <c:v>22.62060623168945</c:v>
                </c:pt>
              </c:numCache>
            </c:numRef>
          </c:val>
          <c:smooth val="0"/>
        </c:ser>
        <c:dLbls>
          <c:showLegendKey val="0"/>
          <c:showVal val="0"/>
          <c:showCatName val="0"/>
          <c:showSerName val="0"/>
          <c:showPercent val="0"/>
          <c:showBubbleSize val="0"/>
        </c:dLbls>
        <c:marker val="1"/>
        <c:smooth val="0"/>
        <c:axId val="242839984"/>
        <c:axId val="242840544"/>
      </c:lineChart>
      <c:catAx>
        <c:axId val="242839984"/>
        <c:scaling>
          <c:orientation val="minMax"/>
        </c:scaling>
        <c:delete val="0"/>
        <c:axPos val="b"/>
        <c:numFmt formatCode="General" sourceLinked="0"/>
        <c:majorTickMark val="out"/>
        <c:minorTickMark val="none"/>
        <c:tickLblPos val="nextTo"/>
        <c:txPr>
          <a:bodyPr/>
          <a:lstStyle/>
          <a:p>
            <a:pPr>
              <a:defRPr sz="1400">
                <a:latin typeface="Arial Narrow" panose="020B0606020202030204" pitchFamily="34" charset="0"/>
              </a:defRPr>
            </a:pPr>
            <a:endParaRPr lang="es-CL"/>
          </a:p>
        </c:txPr>
        <c:crossAx val="242840544"/>
        <c:crosses val="autoZero"/>
        <c:auto val="1"/>
        <c:lblAlgn val="ctr"/>
        <c:lblOffset val="100"/>
        <c:noMultiLvlLbl val="0"/>
      </c:catAx>
      <c:valAx>
        <c:axId val="242840544"/>
        <c:scaling>
          <c:orientation val="minMax"/>
        </c:scaling>
        <c:delete val="0"/>
        <c:axPos val="l"/>
        <c:majorGridlines/>
        <c:title>
          <c:tx>
            <c:rich>
              <a:bodyPr rot="0" vert="horz"/>
              <a:lstStyle/>
              <a:p>
                <a:pPr>
                  <a:defRPr sz="1400">
                    <a:latin typeface="Arial Narrow" panose="020B0606020202030204" pitchFamily="34" charset="0"/>
                  </a:defRPr>
                </a:pPr>
                <a:r>
                  <a:rPr lang="en-US" sz="1400" b="0" i="0" baseline="0" dirty="0" err="1" smtClean="0">
                    <a:effectLst/>
                    <a:latin typeface="Arial Narrow" panose="020B0606020202030204" pitchFamily="34" charset="0"/>
                  </a:rPr>
                  <a:t>Sueldo</a:t>
                </a:r>
                <a:r>
                  <a:rPr lang="en-US" sz="1400" b="0" i="0" baseline="0" dirty="0" smtClean="0">
                    <a:effectLst/>
                    <a:latin typeface="Arial Narrow" panose="020B0606020202030204" pitchFamily="34" charset="0"/>
                  </a:rPr>
                  <a:t> </a:t>
                </a:r>
                <a:r>
                  <a:rPr lang="en-US" sz="1400" b="0" i="0" baseline="0" dirty="0" err="1" smtClean="0">
                    <a:effectLst/>
                    <a:latin typeface="Arial Narrow" panose="020B0606020202030204" pitchFamily="34" charset="0"/>
                  </a:rPr>
                  <a:t>por</a:t>
                </a:r>
                <a:r>
                  <a:rPr lang="en-US" sz="1400" b="0" i="0" baseline="0" dirty="0" smtClean="0">
                    <a:effectLst/>
                    <a:latin typeface="Arial Narrow" panose="020B0606020202030204" pitchFamily="34" charset="0"/>
                  </a:rPr>
                  <a:t> hora </a:t>
                </a:r>
              </a:p>
              <a:p>
                <a:pPr>
                  <a:defRPr sz="1400">
                    <a:latin typeface="Arial Narrow" panose="020B0606020202030204" pitchFamily="34" charset="0"/>
                  </a:defRPr>
                </a:pPr>
                <a:r>
                  <a:rPr lang="en-US" sz="1400" b="0" i="0" baseline="0" dirty="0" smtClean="0">
                    <a:effectLst/>
                    <a:latin typeface="Arial Narrow" panose="020B0606020202030204" pitchFamily="34" charset="0"/>
                  </a:rPr>
                  <a:t>USD (PPP 2012)</a:t>
                </a:r>
                <a:endParaRPr lang="en-GB" sz="1400" b="0" dirty="0">
                  <a:effectLst/>
                  <a:latin typeface="Arial Narrow" panose="020B0606020202030204" pitchFamily="34" charset="0"/>
                </a:endParaRPr>
              </a:p>
            </c:rich>
          </c:tx>
          <c:layout>
            <c:manualLayout>
              <c:xMode val="edge"/>
              <c:yMode val="edge"/>
              <c:x val="0"/>
              <c:y val="2.1113820967827101E-3"/>
            </c:manualLayout>
          </c:layout>
          <c:overlay val="0"/>
        </c:title>
        <c:numFmt formatCode="0" sourceLinked="0"/>
        <c:majorTickMark val="out"/>
        <c:minorTickMark val="none"/>
        <c:tickLblPos val="nextTo"/>
        <c:txPr>
          <a:bodyPr/>
          <a:lstStyle/>
          <a:p>
            <a:pPr>
              <a:defRPr sz="1400">
                <a:latin typeface="Arial Narrow" panose="020B0606020202030204" pitchFamily="34" charset="0"/>
              </a:defRPr>
            </a:pPr>
            <a:endParaRPr lang="es-CL"/>
          </a:p>
        </c:txPr>
        <c:crossAx val="242839984"/>
        <c:crosses val="autoZero"/>
        <c:crossBetween val="between"/>
      </c:valAx>
    </c:plotArea>
    <c:legend>
      <c:legendPos val="r"/>
      <c:layout>
        <c:manualLayout>
          <c:xMode val="edge"/>
          <c:yMode val="edge"/>
          <c:x val="0.18223568644532201"/>
          <c:y val="3.9030019685039399E-2"/>
          <c:w val="0.74752345034477696"/>
          <c:h val="0.114534968975086"/>
        </c:manualLayout>
      </c:layout>
      <c:overlay val="0"/>
      <c:txPr>
        <a:bodyPr/>
        <a:lstStyle/>
        <a:p>
          <a:pPr>
            <a:defRPr sz="1400">
              <a:latin typeface="Arial Narrow" panose="020B0606020202030204" pitchFamily="34" charset="0"/>
            </a:defRPr>
          </a:pPr>
          <a:endParaRPr lang="es-CL"/>
        </a:p>
      </c:txPr>
    </c:legend>
    <c:plotVisOnly val="1"/>
    <c:dispBlanksAs val="gap"/>
    <c:showDLblsOverMax val="0"/>
  </c:chart>
  <c:txPr>
    <a:bodyPr/>
    <a:lstStyle/>
    <a:p>
      <a:pPr>
        <a:defRPr sz="1800"/>
      </a:pPr>
      <a:endParaRPr lang="es-C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81885425268"/>
          <c:y val="0.115224481532659"/>
          <c:w val="0.79010910990437999"/>
          <c:h val="0.59109128047217496"/>
        </c:manualLayout>
      </c:layout>
      <c:barChart>
        <c:barDir val="col"/>
        <c:grouping val="clustered"/>
        <c:varyColors val="0"/>
        <c:ser>
          <c:idx val="2"/>
          <c:order val="1"/>
          <c:tx>
            <c:strRef>
              <c:f>'Figure 4.4'!$R$5</c:f>
              <c:strCache>
                <c:ptCount val="1"/>
                <c:pt idx="0">
                  <c:v>Lectura en el trabajo (eje izquierdo)</c:v>
                </c:pt>
              </c:strCache>
            </c:strRef>
          </c:tx>
          <c:spPr>
            <a:solidFill>
              <a:srgbClr val="002060"/>
            </a:solidFill>
            <a:ln>
              <a:solidFill>
                <a:srgbClr val="E6E6E6">
                  <a:lumMod val="10000"/>
                </a:srgbClr>
              </a:solidFill>
            </a:ln>
          </c:spPr>
          <c:invertIfNegative val="0"/>
          <c:dPt>
            <c:idx val="3"/>
            <c:invertIfNegative val="0"/>
            <c:bubble3D val="0"/>
          </c:dPt>
          <c:dPt>
            <c:idx val="10"/>
            <c:invertIfNegative val="0"/>
            <c:bubble3D val="0"/>
          </c:dPt>
          <c:dPt>
            <c:idx val="22"/>
            <c:invertIfNegative val="0"/>
            <c:bubble3D val="0"/>
          </c:dPt>
          <c:dPt>
            <c:idx val="26"/>
            <c:invertIfNegative val="0"/>
            <c:bubble3D val="0"/>
          </c:dPt>
          <c:cat>
            <c:strRef>
              <c:f>'Figure 4.4'!$P$6:$P$40</c:f>
              <c:strCache>
                <c:ptCount val="35"/>
                <c:pt idx="0">
                  <c:v>Jakarta (Indonesia)</c:v>
                </c:pt>
                <c:pt idx="1">
                  <c:v>Chile</c:v>
                </c:pt>
                <c:pt idx="2">
                  <c:v>Turkey</c:v>
                </c:pt>
                <c:pt idx="3">
                  <c:v>Greece</c:v>
                </c:pt>
                <c:pt idx="4">
                  <c:v>Italy</c:v>
                </c:pt>
                <c:pt idx="5">
                  <c:v>Singapore</c:v>
                </c:pt>
                <c:pt idx="6">
                  <c:v>Spain</c:v>
                </c:pt>
                <c:pt idx="7">
                  <c:v>Slovenia</c:v>
                </c:pt>
                <c:pt idx="8">
                  <c:v>Israel</c:v>
                </c:pt>
                <c:pt idx="9">
                  <c:v>France</c:v>
                </c:pt>
                <c:pt idx="10">
                  <c:v>Lithuania</c:v>
                </c:pt>
                <c:pt idx="11">
                  <c:v>Poland</c:v>
                </c:pt>
                <c:pt idx="12">
                  <c:v>Korea</c:v>
                </c:pt>
                <c:pt idx="13">
                  <c:v>Cyprus¹</c:v>
                </c:pt>
                <c:pt idx="14">
                  <c:v>OECD average</c:v>
                </c:pt>
                <c:pt idx="15">
                  <c:v>Austria</c:v>
                </c:pt>
                <c:pt idx="16">
                  <c:v>Ireland</c:v>
                </c:pt>
                <c:pt idx="17">
                  <c:v>Germany</c:v>
                </c:pt>
                <c:pt idx="18">
                  <c:v>United States</c:v>
                </c:pt>
                <c:pt idx="19">
                  <c:v>Northern Ireland (UK)</c:v>
                </c:pt>
                <c:pt idx="20">
                  <c:v>Czech Republic</c:v>
                </c:pt>
                <c:pt idx="21">
                  <c:v>Denmark</c:v>
                </c:pt>
                <c:pt idx="22">
                  <c:v>Russian Federation</c:v>
                </c:pt>
                <c:pt idx="23">
                  <c:v>Canada</c:v>
                </c:pt>
                <c:pt idx="24">
                  <c:v>England (UK)</c:v>
                </c:pt>
                <c:pt idx="25">
                  <c:v>Estonia</c:v>
                </c:pt>
                <c:pt idx="26">
                  <c:v>Slovak Republic</c:v>
                </c:pt>
                <c:pt idx="27">
                  <c:v>Flanders (Belgium)</c:v>
                </c:pt>
                <c:pt idx="28">
                  <c:v>Norway</c:v>
                </c:pt>
                <c:pt idx="29">
                  <c:v>New Zealand</c:v>
                </c:pt>
                <c:pt idx="30">
                  <c:v>Australia</c:v>
                </c:pt>
                <c:pt idx="31">
                  <c:v>Sweden</c:v>
                </c:pt>
                <c:pt idx="32">
                  <c:v>Netherlands</c:v>
                </c:pt>
                <c:pt idx="33">
                  <c:v>Finland</c:v>
                </c:pt>
                <c:pt idx="34">
                  <c:v>Japan</c:v>
                </c:pt>
              </c:strCache>
            </c:strRef>
          </c:cat>
          <c:val>
            <c:numRef>
              <c:f>'Figure 4.4'!$R$6:$R$40</c:f>
              <c:numCache>
                <c:formatCode>0.00</c:formatCode>
                <c:ptCount val="35"/>
                <c:pt idx="0">
                  <c:v>1.9795631366833411</c:v>
                </c:pt>
                <c:pt idx="1">
                  <c:v>2.4683115479209832</c:v>
                </c:pt>
                <c:pt idx="2">
                  <c:v>1.9834780429188279</c:v>
                </c:pt>
                <c:pt idx="3">
                  <c:v>2.307494426620925</c:v>
                </c:pt>
                <c:pt idx="4">
                  <c:v>2.2982783500818469</c:v>
                </c:pt>
                <c:pt idx="5">
                  <c:v>2.9208905555452991</c:v>
                </c:pt>
                <c:pt idx="6">
                  <c:v>2.5173111821268419</c:v>
                </c:pt>
                <c:pt idx="7">
                  <c:v>2.6036060472882712</c:v>
                </c:pt>
                <c:pt idx="8">
                  <c:v>2.4655783339550381</c:v>
                </c:pt>
                <c:pt idx="9">
                  <c:v>2.5155298786483442</c:v>
                </c:pt>
                <c:pt idx="10">
                  <c:v>2.0806638654695409</c:v>
                </c:pt>
                <c:pt idx="11">
                  <c:v>2.4448495456092152</c:v>
                </c:pt>
                <c:pt idx="12">
                  <c:v>2.7580077197995059</c:v>
                </c:pt>
                <c:pt idx="13">
                  <c:v>2.504560122750322</c:v>
                </c:pt>
                <c:pt idx="14">
                  <c:v>2.7114863225076995</c:v>
                </c:pt>
                <c:pt idx="15">
                  <c:v>2.7712720932418051</c:v>
                </c:pt>
                <c:pt idx="16">
                  <c:v>2.7915846220718539</c:v>
                </c:pt>
                <c:pt idx="17">
                  <c:v>2.8801045823152971</c:v>
                </c:pt>
                <c:pt idx="18">
                  <c:v>2.9946678190594112</c:v>
                </c:pt>
                <c:pt idx="19">
                  <c:v>2.8537015246813899</c:v>
                </c:pt>
                <c:pt idx="20">
                  <c:v>2.6292906143581418</c:v>
                </c:pt>
                <c:pt idx="21">
                  <c:v>2.8444536029527652</c:v>
                </c:pt>
                <c:pt idx="22">
                  <c:v>2.2745659948564811</c:v>
                </c:pt>
                <c:pt idx="23">
                  <c:v>2.9193155381652018</c:v>
                </c:pt>
                <c:pt idx="24">
                  <c:v>2.9419028624085648</c:v>
                </c:pt>
                <c:pt idx="25">
                  <c:v>2.7337844682210579</c:v>
                </c:pt>
                <c:pt idx="26">
                  <c:v>2.5167862172753539</c:v>
                </c:pt>
                <c:pt idx="27">
                  <c:v>2.7529722937191452</c:v>
                </c:pt>
                <c:pt idx="28">
                  <c:v>2.9773260825963979</c:v>
                </c:pt>
                <c:pt idx="29">
                  <c:v>3.130850020784484</c:v>
                </c:pt>
                <c:pt idx="30">
                  <c:v>3.0815750703455089</c:v>
                </c:pt>
                <c:pt idx="31">
                  <c:v>2.885333706141255</c:v>
                </c:pt>
                <c:pt idx="32">
                  <c:v>2.8225786880458732</c:v>
                </c:pt>
                <c:pt idx="33">
                  <c:v>2.9550099078775149</c:v>
                </c:pt>
                <c:pt idx="34">
                  <c:v>2.7881485634924581</c:v>
                </c:pt>
              </c:numCache>
            </c:numRef>
          </c:val>
        </c:ser>
        <c:dLbls>
          <c:showLegendKey val="0"/>
          <c:showVal val="0"/>
          <c:showCatName val="0"/>
          <c:showSerName val="0"/>
          <c:showPercent val="0"/>
          <c:showBubbleSize val="0"/>
        </c:dLbls>
        <c:gapWidth val="57"/>
        <c:axId val="242843344"/>
        <c:axId val="242843904"/>
      </c:barChart>
      <c:lineChart>
        <c:grouping val="standard"/>
        <c:varyColors val="0"/>
        <c:ser>
          <c:idx val="0"/>
          <c:order val="0"/>
          <c:tx>
            <c:strRef>
              <c:f>'Figure 4.4'!$Q$5</c:f>
              <c:strCache>
                <c:ptCount val="1"/>
                <c:pt idx="0">
                  <c:v>Competencias lecturas (eje derecho)</c:v>
                </c:pt>
              </c:strCache>
            </c:strRef>
          </c:tx>
          <c:spPr>
            <a:ln>
              <a:noFill/>
            </a:ln>
          </c:spPr>
          <c:marker>
            <c:symbol val="diamond"/>
            <c:size val="10"/>
            <c:spPr>
              <a:solidFill>
                <a:srgbClr val="2A7883"/>
              </a:solidFill>
              <a:ln>
                <a:solidFill>
                  <a:srgbClr val="E6E6E6">
                    <a:lumMod val="10000"/>
                  </a:srgbClr>
                </a:solidFill>
              </a:ln>
            </c:spPr>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dPt>
            <c:idx val="22"/>
            <c:bubble3D val="0"/>
          </c:dPt>
          <c:dPt>
            <c:idx val="23"/>
            <c:bubble3D val="0"/>
          </c:dPt>
          <c:dPt>
            <c:idx val="24"/>
            <c:bubble3D val="0"/>
          </c:dPt>
          <c:dPt>
            <c:idx val="25"/>
            <c:bubble3D val="0"/>
          </c:dPt>
          <c:dPt>
            <c:idx val="26"/>
            <c:bubble3D val="0"/>
          </c:dPt>
          <c:dPt>
            <c:idx val="27"/>
            <c:bubble3D val="0"/>
          </c:dPt>
          <c:dPt>
            <c:idx val="28"/>
            <c:bubble3D val="0"/>
          </c:dPt>
          <c:dPt>
            <c:idx val="29"/>
            <c:bubble3D val="0"/>
          </c:dPt>
          <c:dPt>
            <c:idx val="30"/>
            <c:bubble3D val="0"/>
          </c:dPt>
          <c:dPt>
            <c:idx val="31"/>
            <c:bubble3D val="0"/>
          </c:dPt>
          <c:dPt>
            <c:idx val="32"/>
            <c:bubble3D val="0"/>
          </c:dPt>
          <c:dPt>
            <c:idx val="33"/>
            <c:bubble3D val="0"/>
          </c:dPt>
          <c:dPt>
            <c:idx val="34"/>
            <c:bubble3D val="0"/>
          </c:dPt>
          <c:cat>
            <c:strRef>
              <c:f>'Figure 4.4'!$P$6:$P$40</c:f>
              <c:strCache>
                <c:ptCount val="35"/>
                <c:pt idx="0">
                  <c:v>Jakarta (Indonesia)</c:v>
                </c:pt>
                <c:pt idx="1">
                  <c:v>Chile</c:v>
                </c:pt>
                <c:pt idx="2">
                  <c:v>Turkey</c:v>
                </c:pt>
                <c:pt idx="3">
                  <c:v>Greece</c:v>
                </c:pt>
                <c:pt idx="4">
                  <c:v>Italy</c:v>
                </c:pt>
                <c:pt idx="5">
                  <c:v>Singapore</c:v>
                </c:pt>
                <c:pt idx="6">
                  <c:v>Spain</c:v>
                </c:pt>
                <c:pt idx="7">
                  <c:v>Slovenia</c:v>
                </c:pt>
                <c:pt idx="8">
                  <c:v>Israel</c:v>
                </c:pt>
                <c:pt idx="9">
                  <c:v>France</c:v>
                </c:pt>
                <c:pt idx="10">
                  <c:v>Lithuania</c:v>
                </c:pt>
                <c:pt idx="11">
                  <c:v>Poland</c:v>
                </c:pt>
                <c:pt idx="12">
                  <c:v>Korea</c:v>
                </c:pt>
                <c:pt idx="13">
                  <c:v>Cyprus¹</c:v>
                </c:pt>
                <c:pt idx="14">
                  <c:v>OECD average</c:v>
                </c:pt>
                <c:pt idx="15">
                  <c:v>Austria</c:v>
                </c:pt>
                <c:pt idx="16">
                  <c:v>Ireland</c:v>
                </c:pt>
                <c:pt idx="17">
                  <c:v>Germany</c:v>
                </c:pt>
                <c:pt idx="18">
                  <c:v>United States</c:v>
                </c:pt>
                <c:pt idx="19">
                  <c:v>Northern Ireland (UK)</c:v>
                </c:pt>
                <c:pt idx="20">
                  <c:v>Czech Republic</c:v>
                </c:pt>
                <c:pt idx="21">
                  <c:v>Denmark</c:v>
                </c:pt>
                <c:pt idx="22">
                  <c:v>Russian Federation</c:v>
                </c:pt>
                <c:pt idx="23">
                  <c:v>Canada</c:v>
                </c:pt>
                <c:pt idx="24">
                  <c:v>England (UK)</c:v>
                </c:pt>
                <c:pt idx="25">
                  <c:v>Estonia</c:v>
                </c:pt>
                <c:pt idx="26">
                  <c:v>Slovak Republic</c:v>
                </c:pt>
                <c:pt idx="27">
                  <c:v>Flanders (Belgium)</c:v>
                </c:pt>
                <c:pt idx="28">
                  <c:v>Norway</c:v>
                </c:pt>
                <c:pt idx="29">
                  <c:v>New Zealand</c:v>
                </c:pt>
                <c:pt idx="30">
                  <c:v>Australia</c:v>
                </c:pt>
                <c:pt idx="31">
                  <c:v>Sweden</c:v>
                </c:pt>
                <c:pt idx="32">
                  <c:v>Netherlands</c:v>
                </c:pt>
                <c:pt idx="33">
                  <c:v>Finland</c:v>
                </c:pt>
                <c:pt idx="34">
                  <c:v>Japan</c:v>
                </c:pt>
              </c:strCache>
            </c:strRef>
          </c:cat>
          <c:val>
            <c:numRef>
              <c:f>'Figure 4.4'!$Q$6:$Q$40</c:f>
              <c:numCache>
                <c:formatCode>0</c:formatCode>
                <c:ptCount val="35"/>
                <c:pt idx="0">
                  <c:v>202.86703554200554</c:v>
                </c:pt>
                <c:pt idx="1">
                  <c:v>223.50996893907904</c:v>
                </c:pt>
                <c:pt idx="2">
                  <c:v>233.04492266499071</c:v>
                </c:pt>
                <c:pt idx="3">
                  <c:v>253.29018068962955</c:v>
                </c:pt>
                <c:pt idx="4">
                  <c:v>254.40601756169596</c:v>
                </c:pt>
                <c:pt idx="5">
                  <c:v>258.79856323538525</c:v>
                </c:pt>
                <c:pt idx="6">
                  <c:v>259.75486381079298</c:v>
                </c:pt>
                <c:pt idx="7">
                  <c:v>261.03766068011021</c:v>
                </c:pt>
                <c:pt idx="8">
                  <c:v>261.15808132537853</c:v>
                </c:pt>
                <c:pt idx="9">
                  <c:v>266.36205402495841</c:v>
                </c:pt>
                <c:pt idx="10">
                  <c:v>269.90751436215226</c:v>
                </c:pt>
                <c:pt idx="11">
                  <c:v>271.69107042619197</c:v>
                </c:pt>
                <c:pt idx="12">
                  <c:v>271.99391170502224</c:v>
                </c:pt>
                <c:pt idx="13">
                  <c:v>272.2728185230298</c:v>
                </c:pt>
                <c:pt idx="14">
                  <c:v>272.4709269711671</c:v>
                </c:pt>
                <c:pt idx="15">
                  <c:v>273.66187994209639</c:v>
                </c:pt>
                <c:pt idx="16">
                  <c:v>273.67200350288925</c:v>
                </c:pt>
                <c:pt idx="17">
                  <c:v>274.15289273035853</c:v>
                </c:pt>
                <c:pt idx="18">
                  <c:v>274.26248793215041</c:v>
                </c:pt>
                <c:pt idx="19">
                  <c:v>275.76320036188497</c:v>
                </c:pt>
                <c:pt idx="20">
                  <c:v>276.56121712411965</c:v>
                </c:pt>
                <c:pt idx="21">
                  <c:v>276.61020776520098</c:v>
                </c:pt>
                <c:pt idx="22">
                  <c:v>278.12682490965551</c:v>
                </c:pt>
                <c:pt idx="23">
                  <c:v>278.33175163762263</c:v>
                </c:pt>
                <c:pt idx="24">
                  <c:v>278.94228632421726</c:v>
                </c:pt>
                <c:pt idx="25">
                  <c:v>279.2553795432155</c:v>
                </c:pt>
                <c:pt idx="26">
                  <c:v>279.41343388525257</c:v>
                </c:pt>
                <c:pt idx="27">
                  <c:v>280.96197310777796</c:v>
                </c:pt>
                <c:pt idx="28">
                  <c:v>283.38330051429318</c:v>
                </c:pt>
                <c:pt idx="29">
                  <c:v>285.49905050731525</c:v>
                </c:pt>
                <c:pt idx="30">
                  <c:v>286.03554444885839</c:v>
                </c:pt>
                <c:pt idx="31">
                  <c:v>286.82909503249863</c:v>
                </c:pt>
                <c:pt idx="32">
                  <c:v>289.84627626730315</c:v>
                </c:pt>
                <c:pt idx="33">
                  <c:v>294.52649249001519</c:v>
                </c:pt>
                <c:pt idx="34">
                  <c:v>297.69967721892561</c:v>
                </c:pt>
              </c:numCache>
            </c:numRef>
          </c:val>
          <c:smooth val="0"/>
        </c:ser>
        <c:dLbls>
          <c:showLegendKey val="0"/>
          <c:showVal val="0"/>
          <c:showCatName val="0"/>
          <c:showSerName val="0"/>
          <c:showPercent val="0"/>
          <c:showBubbleSize val="0"/>
        </c:dLbls>
        <c:marker val="1"/>
        <c:smooth val="0"/>
        <c:axId val="242845024"/>
        <c:axId val="242844464"/>
      </c:lineChart>
      <c:catAx>
        <c:axId val="242843344"/>
        <c:scaling>
          <c:orientation val="minMax"/>
        </c:scaling>
        <c:delete val="0"/>
        <c:axPos val="b"/>
        <c:numFmt formatCode="@" sourceLinked="0"/>
        <c:majorTickMark val="out"/>
        <c:minorTickMark val="none"/>
        <c:tickLblPos val="low"/>
        <c:txPr>
          <a:bodyPr rot="-2700000" vert="horz"/>
          <a:lstStyle/>
          <a:p>
            <a:pPr>
              <a:defRPr>
                <a:latin typeface="Arial Narrow" panose="020B0606020202030204" pitchFamily="34" charset="0"/>
              </a:defRPr>
            </a:pPr>
            <a:endParaRPr lang="es-CL"/>
          </a:p>
        </c:txPr>
        <c:crossAx val="242843904"/>
        <c:crossesAt val="0"/>
        <c:auto val="1"/>
        <c:lblAlgn val="ctr"/>
        <c:lblOffset val="100"/>
        <c:tickLblSkip val="1"/>
        <c:tickMarkSkip val="1"/>
        <c:noMultiLvlLbl val="0"/>
      </c:catAx>
      <c:valAx>
        <c:axId val="242843904"/>
        <c:scaling>
          <c:orientation val="minMax"/>
          <c:max val="3.5"/>
          <c:min val="1.5"/>
        </c:scaling>
        <c:delete val="0"/>
        <c:axPos val="l"/>
        <c:majorGridlines>
          <c:spPr>
            <a:ln w="3175">
              <a:solidFill>
                <a:schemeClr val="bg1">
                  <a:lumMod val="75000"/>
                </a:schemeClr>
              </a:solidFill>
            </a:ln>
          </c:spPr>
        </c:majorGridlines>
        <c:title>
          <c:tx>
            <c:rich>
              <a:bodyPr rot="-5400000" vert="horz"/>
              <a:lstStyle/>
              <a:p>
                <a:pPr>
                  <a:defRPr b="0">
                    <a:latin typeface="Arial Narrow" panose="020B0606020202030204" pitchFamily="34" charset="0"/>
                  </a:defRPr>
                </a:pPr>
                <a:r>
                  <a:rPr lang="en-GB" b="0" dirty="0" err="1" smtClean="0">
                    <a:latin typeface="Arial Narrow" panose="020B0606020202030204" pitchFamily="34" charset="0"/>
                  </a:rPr>
                  <a:t>Frecuencia</a:t>
                </a:r>
                <a:r>
                  <a:rPr lang="en-GB" b="0" baseline="0" dirty="0" smtClean="0">
                    <a:latin typeface="Arial Narrow" panose="020B0606020202030204" pitchFamily="34" charset="0"/>
                  </a:rPr>
                  <a:t> de </a:t>
                </a:r>
                <a:r>
                  <a:rPr lang="en-GB" b="0" baseline="0" dirty="0" err="1" smtClean="0">
                    <a:latin typeface="Arial Narrow" panose="020B0606020202030204" pitchFamily="34" charset="0"/>
                  </a:rPr>
                  <a:t>lectura</a:t>
                </a:r>
                <a:r>
                  <a:rPr lang="en-GB" b="0" baseline="0" dirty="0" smtClean="0">
                    <a:latin typeface="Arial Narrow" panose="020B0606020202030204" pitchFamily="34" charset="0"/>
                  </a:rPr>
                  <a:t> </a:t>
                </a:r>
                <a:r>
                  <a:rPr lang="en-GB" b="0" baseline="0" dirty="0" err="1" smtClean="0">
                    <a:latin typeface="Arial Narrow" panose="020B0606020202030204" pitchFamily="34" charset="0"/>
                  </a:rPr>
                  <a:t>en</a:t>
                </a:r>
                <a:r>
                  <a:rPr lang="en-GB" b="0" baseline="0" dirty="0" smtClean="0">
                    <a:latin typeface="Arial Narrow" panose="020B0606020202030204" pitchFamily="34" charset="0"/>
                  </a:rPr>
                  <a:t> el </a:t>
                </a:r>
                <a:r>
                  <a:rPr lang="en-GB" b="0" baseline="0" dirty="0" err="1" smtClean="0">
                    <a:latin typeface="Arial Narrow" panose="020B0606020202030204" pitchFamily="34" charset="0"/>
                  </a:rPr>
                  <a:t>trabajo</a:t>
                </a:r>
                <a:endParaRPr lang="en-GB" b="0" dirty="0">
                  <a:latin typeface="Arial Narrow" panose="020B0606020202030204" pitchFamily="34" charset="0"/>
                </a:endParaRPr>
              </a:p>
            </c:rich>
          </c:tx>
          <c:layout>
            <c:manualLayout>
              <c:xMode val="edge"/>
              <c:yMode val="edge"/>
              <c:x val="2.9564556371722599E-2"/>
              <c:y val="9.8587426148528903E-2"/>
            </c:manualLayout>
          </c:layout>
          <c:overlay val="0"/>
        </c:title>
        <c:numFmt formatCode="#,##0.0" sourceLinked="0"/>
        <c:majorTickMark val="none"/>
        <c:minorTickMark val="none"/>
        <c:tickLblPos val="nextTo"/>
        <c:txPr>
          <a:bodyPr/>
          <a:lstStyle/>
          <a:p>
            <a:pPr>
              <a:defRPr>
                <a:latin typeface="Arial Narrow" panose="020B0606020202030204" pitchFamily="34" charset="0"/>
              </a:defRPr>
            </a:pPr>
            <a:endParaRPr lang="es-CL"/>
          </a:p>
        </c:txPr>
        <c:crossAx val="242843344"/>
        <c:crosses val="autoZero"/>
        <c:crossBetween val="between"/>
        <c:majorUnit val="0.5"/>
      </c:valAx>
      <c:valAx>
        <c:axId val="242844464"/>
        <c:scaling>
          <c:orientation val="minMax"/>
          <c:max val="350"/>
          <c:min val="150"/>
        </c:scaling>
        <c:delete val="0"/>
        <c:axPos val="r"/>
        <c:title>
          <c:tx>
            <c:rich>
              <a:bodyPr rot="-5400000" vert="horz"/>
              <a:lstStyle/>
              <a:p>
                <a:pPr>
                  <a:defRPr b="0">
                    <a:latin typeface="Arial Narrow" panose="020B0606020202030204" pitchFamily="34" charset="0"/>
                  </a:defRPr>
                </a:pPr>
                <a:r>
                  <a:rPr lang="en-GB" b="0" dirty="0" err="1" smtClean="0">
                    <a:latin typeface="Arial Narrow" panose="020B0606020202030204" pitchFamily="34" charset="0"/>
                  </a:rPr>
                  <a:t>Promedio</a:t>
                </a:r>
                <a:r>
                  <a:rPr lang="en-GB" b="0" dirty="0" smtClean="0">
                    <a:latin typeface="Arial Narrow" panose="020B0606020202030204" pitchFamily="34" charset="0"/>
                  </a:rPr>
                  <a:t> </a:t>
                </a:r>
                <a:r>
                  <a:rPr lang="en-GB" b="0" dirty="0" err="1" smtClean="0">
                    <a:latin typeface="Arial Narrow" panose="020B0606020202030204" pitchFamily="34" charset="0"/>
                  </a:rPr>
                  <a:t>en</a:t>
                </a:r>
                <a:r>
                  <a:rPr lang="en-GB" b="0" dirty="0" smtClean="0">
                    <a:latin typeface="Arial Narrow" panose="020B0606020202030204" pitchFamily="34" charset="0"/>
                  </a:rPr>
                  <a:t> </a:t>
                </a:r>
                <a:r>
                  <a:rPr lang="en-GB" b="0" dirty="0" err="1" smtClean="0">
                    <a:latin typeface="Arial Narrow" panose="020B0606020202030204" pitchFamily="34" charset="0"/>
                  </a:rPr>
                  <a:t>lectura</a:t>
                </a:r>
                <a:endParaRPr lang="en-GB" b="0" dirty="0">
                  <a:latin typeface="Arial Narrow" panose="020B0606020202030204" pitchFamily="34" charset="0"/>
                </a:endParaRPr>
              </a:p>
            </c:rich>
          </c:tx>
          <c:layout>
            <c:manualLayout>
              <c:xMode val="edge"/>
              <c:yMode val="edge"/>
              <c:x val="0.94104273124735904"/>
              <c:y val="0.160602972262434"/>
            </c:manualLayout>
          </c:layout>
          <c:overlay val="0"/>
        </c:title>
        <c:numFmt formatCode="0" sourceLinked="1"/>
        <c:majorTickMark val="none"/>
        <c:minorTickMark val="none"/>
        <c:tickLblPos val="nextTo"/>
        <c:txPr>
          <a:bodyPr/>
          <a:lstStyle/>
          <a:p>
            <a:pPr>
              <a:defRPr>
                <a:latin typeface="Arial Narrow" panose="020B0606020202030204" pitchFamily="34" charset="0"/>
              </a:defRPr>
            </a:pPr>
            <a:endParaRPr lang="es-CL"/>
          </a:p>
        </c:txPr>
        <c:crossAx val="242845024"/>
        <c:crosses val="max"/>
        <c:crossBetween val="between"/>
        <c:majorUnit val="50"/>
      </c:valAx>
      <c:catAx>
        <c:axId val="242845024"/>
        <c:scaling>
          <c:orientation val="minMax"/>
        </c:scaling>
        <c:delete val="1"/>
        <c:axPos val="b"/>
        <c:numFmt formatCode="General" sourceLinked="1"/>
        <c:majorTickMark val="out"/>
        <c:minorTickMark val="none"/>
        <c:tickLblPos val="nextTo"/>
        <c:crossAx val="242844464"/>
        <c:crosses val="autoZero"/>
        <c:auto val="1"/>
        <c:lblAlgn val="ctr"/>
        <c:lblOffset val="100"/>
        <c:noMultiLvlLbl val="0"/>
      </c:catAx>
      <c:spPr>
        <a:ln>
          <a:solidFill>
            <a:schemeClr val="bg1">
              <a:lumMod val="75000"/>
            </a:schemeClr>
          </a:solidFill>
        </a:ln>
      </c:spPr>
    </c:plotArea>
    <c:legend>
      <c:legendPos val="t"/>
      <c:layout>
        <c:manualLayout>
          <c:xMode val="edge"/>
          <c:yMode val="edge"/>
          <c:x val="0.15334362853108799"/>
          <c:y val="5.1390694925614003E-2"/>
          <c:w val="0.69891576148010004"/>
          <c:h val="5.8891106152336198E-2"/>
        </c:manualLayout>
      </c:layout>
      <c:overlay val="0"/>
      <c:txPr>
        <a:bodyPr/>
        <a:lstStyle/>
        <a:p>
          <a:pPr>
            <a:defRPr>
              <a:latin typeface="Arial Narrow" panose="020B0606020202030204" pitchFamily="34" charset="0"/>
            </a:defRPr>
          </a:pPr>
          <a:endParaRPr lang="es-CL"/>
        </a:p>
      </c:txPr>
    </c:legend>
    <c:plotVisOnly val="1"/>
    <c:dispBlanksAs val="gap"/>
    <c:showDLblsOverMax val="0"/>
  </c:chart>
  <c:spPr>
    <a:noFill/>
    <a:ln>
      <a:noFill/>
    </a:ln>
  </c:spPr>
  <c:txPr>
    <a:bodyPr/>
    <a:lstStyle/>
    <a:p>
      <a:pPr>
        <a:defRPr sz="1400"/>
      </a:pPr>
      <a:endParaRPr lang="es-C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446422183554498E-2"/>
          <c:y val="2.2840053869111102E-2"/>
          <c:w val="0.87693328472264898"/>
          <c:h val="0.85074213885122296"/>
        </c:manualLayout>
      </c:layout>
      <c:scatterChart>
        <c:scatterStyle val="lineMarker"/>
        <c:varyColors val="0"/>
        <c:ser>
          <c:idx val="0"/>
          <c:order val="0"/>
          <c:spPr>
            <a:ln w="28575">
              <a:noFill/>
            </a:ln>
          </c:spPr>
          <c:marker>
            <c:symbol val="diamond"/>
            <c:size val="10"/>
            <c:spPr>
              <a:solidFill>
                <a:srgbClr val="002060"/>
              </a:solidFill>
            </c:spPr>
          </c:marker>
          <c:dPt>
            <c:idx val="3"/>
            <c:bubble3D val="0"/>
          </c:dPt>
          <c:dPt>
            <c:idx val="11"/>
            <c:bubble3D val="0"/>
          </c:dPt>
          <c:dPt>
            <c:idx val="13"/>
            <c:bubble3D val="0"/>
          </c:dPt>
          <c:dPt>
            <c:idx val="17"/>
            <c:bubble3D val="0"/>
          </c:dPt>
          <c:dPt>
            <c:idx val="19"/>
            <c:bubble3D val="0"/>
          </c:dPt>
          <c:dPt>
            <c:idx val="24"/>
            <c:bubble3D val="0"/>
          </c:dPt>
          <c:dPt>
            <c:idx val="27"/>
            <c:bubble3D val="0"/>
          </c:dPt>
          <c:dLbls>
            <c:dLbl>
              <c:idx val="0"/>
              <c:layout>
                <c:manualLayout>
                  <c:x val="-6.8750007518591201E-3"/>
                  <c:y val="-1.5676973201240299E-2"/>
                </c:manualLayout>
              </c:layout>
              <c:tx>
                <c:strRef>
                  <c:f>'[Chart in Microsoft PowerPoint]Sheet2'!$C$10</c:f>
                  <c:strCache>
                    <c:ptCount val="1"/>
                    <c:pt idx="0">
                      <c:v>Australia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{91C87016-4E49-4610-AF26-85F0459685B1}</c15:txfldGUID>
                      <c15:f>'[Chart in Microsoft PowerPoint]Sheet2'!$C$10</c15:f>
                      <c15:dlblFieldTableCache>
                        <c:ptCount val="1"/>
                        <c:pt idx="0">
                          <c:v>Australia</c:v>
                        </c:pt>
                      </c15:dlblFieldTableCache>
                    </c15:dlblFTEntry>
                  </c15:dlblFieldTable>
                  <c15:showDataLabelsRange val="0"/>
                </c:ext>
              </c:extLst>
            </c:dLbl>
            <c:dLbl>
              <c:idx val="1"/>
              <c:layout>
                <c:manualLayout>
                  <c:x val="-7.79618414218987E-2"/>
                  <c:y val="2.32237538683964E-2"/>
                </c:manualLayout>
              </c:layout>
              <c:tx>
                <c:strRef>
                  <c:f>'[Chart in Microsoft PowerPoint]Sheet2'!$C$11</c:f>
                  <c:strCache>
                    <c:ptCount val="1"/>
                    <c:pt idx="0">
                      <c:v>Austria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{8791027A-B586-457F-A118-4C933358E54C}</c15:txfldGUID>
                      <c15:f>'[Chart in Microsoft PowerPoint]Sheet2'!$C$11</c15:f>
                      <c15:dlblFieldTableCache>
                        <c:ptCount val="1"/>
                        <c:pt idx="0">
                          <c:v>Austria</c:v>
                        </c:pt>
                      </c15:dlblFieldTableCache>
                    </c15:dlblFTEntry>
                  </c15:dlblFieldTable>
                  <c15:showDataLabelsRange val="0"/>
                </c:ext>
              </c:extLst>
            </c:dLbl>
            <c:dLbl>
              <c:idx val="2"/>
              <c:layout>
                <c:manualLayout>
                  <c:x val="-7.5201451793684607E-2"/>
                  <c:y val="2.8410748909293401E-2"/>
                </c:manualLayout>
              </c:layout>
              <c:tx>
                <c:strRef>
                  <c:f>'[Chart in Microsoft PowerPoint]Sheet2'!$C$12</c:f>
                  <c:strCache>
                    <c:ptCount val="1"/>
                    <c:pt idx="0">
                      <c:v>Canada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{F9F31D37-794B-463E-AFAB-C94BB47D7A4D}</c15:txfldGUID>
                      <c15:f>'[Chart in Microsoft PowerPoint]Sheet2'!$C$12</c15:f>
                      <c15:dlblFieldTableCache>
                        <c:ptCount val="1"/>
                        <c:pt idx="0">
                          <c:v>Canada</c:v>
                        </c:pt>
                      </c15:dlblFieldTableCache>
                    </c15:dlblFTEntry>
                  </c15:dlblFieldTable>
                  <c15:showDataLabelsRange val="0"/>
                </c:ext>
              </c:extLst>
            </c:dLbl>
            <c:dLbl>
              <c:idx val="3"/>
              <c:layout>
                <c:manualLayout>
                  <c:x val="-8.48261247622621E-3"/>
                  <c:y val="-1.1660069164018E-4"/>
                </c:manualLayout>
              </c:layout>
              <c:tx>
                <c:strRef>
                  <c:f>'[Chart in Microsoft PowerPoint]Sheet2'!$C$13</c:f>
                  <c:strCache>
                    <c:ptCount val="1"/>
                    <c:pt idx="0">
                      <c:v>Chile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{D3CE2327-25C9-4409-B503-79B57B9E3E6D}</c15:txfldGUID>
                      <c15:f>'[Chart in Microsoft PowerPoint]Sheet2'!$C$13</c15:f>
                      <c15:dlblFieldTableCache>
                        <c:ptCount val="1"/>
                        <c:pt idx="0">
                          <c:v>Chile</c:v>
                        </c:pt>
                      </c15:dlblFieldTableCache>
                    </c15:dlblFTEntry>
                  </c15:dlblFieldTable>
                  <c15:showDataLabelsRange val="0"/>
                </c:ext>
              </c:extLst>
            </c:dLbl>
            <c:dLbl>
              <c:idx val="4"/>
              <c:layout>
                <c:manualLayout>
                  <c:x val="-6.1250006698382198E-3"/>
                  <c:y val="2.4767947266265099E-3"/>
                </c:manualLayout>
              </c:layout>
              <c:tx>
                <c:strRef>
                  <c:f>'[Chart in Microsoft PowerPoint]Sheet2'!$C$14</c:f>
                  <c:strCache>
                    <c:ptCount val="1"/>
                    <c:pt idx="0">
                      <c:v>Czech Republic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{055A94A6-1CDE-417A-B9DF-6E7E48741A5D}</c15:txfldGUID>
                      <c15:f>'[Chart in Microsoft PowerPoint]Sheet2'!$C$14</c15:f>
                      <c15:dlblFieldTableCache>
                        <c:ptCount val="1"/>
                        <c:pt idx="0">
                          <c:v>Czech Republic</c:v>
                        </c:pt>
                      </c15:dlblFieldTableCache>
                    </c15:dlblFTEntry>
                  </c15:dlblFieldTable>
                  <c15:showDataLabelsRange val="0"/>
                </c:ext>
              </c:extLst>
            </c:dLbl>
            <c:dLbl>
              <c:idx val="5"/>
              <c:layout>
                <c:manualLayout>
                  <c:x val="-3.0175979652773501E-2"/>
                  <c:y val="-9.8149598414313602E-2"/>
                </c:manualLayout>
              </c:layout>
              <c:tx>
                <c:strRef>
                  <c:f>'[Chart in Microsoft PowerPoint]Sheet2'!$C$15</c:f>
                  <c:strCache>
                    <c:ptCount val="1"/>
                    <c:pt idx="0">
                      <c:v>Denmark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{373501A4-B2E8-40F8-BCFB-76921D3E304D}</c15:txfldGUID>
                      <c15:f>'[Chart in Microsoft PowerPoint]Sheet2'!$C$15</c15:f>
                      <c15:dlblFieldTableCache>
                        <c:ptCount val="1"/>
                        <c:pt idx="0">
                          <c:v>Denmark</c:v>
                        </c:pt>
                      </c15:dlblFieldTableCache>
                    </c15:dlblFTEntry>
                  </c15:dlblFieldTable>
                  <c15:showDataLabelsRange val="0"/>
                </c:ext>
              </c:extLst>
            </c:dLbl>
            <c:dLbl>
              <c:idx val="6"/>
              <c:layout>
                <c:manualLayout>
                  <c:x val="-4.4007003937773799E-2"/>
                  <c:y val="3.6190730959729897E-2"/>
                </c:manualLayout>
              </c:layout>
              <c:tx>
                <c:strRef>
                  <c:f>'[Chart in Microsoft PowerPoint]Sheet2'!$C$16</c:f>
                  <c:strCache>
                    <c:ptCount val="1"/>
                    <c:pt idx="0">
                      <c:v>Estonia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{F9876685-0D3D-444E-931A-F87B850C3BC2}</c15:txfldGUID>
                      <c15:f>'[Chart in Microsoft PowerPoint]Sheet2'!$C$16</c15:f>
                      <c15:dlblFieldTableCache>
                        <c:ptCount val="1"/>
                        <c:pt idx="0">
                          <c:v>Estonia</c:v>
                        </c:pt>
                      </c15:dlblFieldTableCache>
                    </c15:dlblFTEntry>
                  </c15:dlblFieldTable>
                  <c15:showDataLabelsRange val="0"/>
                </c:ext>
              </c:extLst>
            </c:dLbl>
            <c:dLbl>
              <c:idx val="7"/>
              <c:layout>
                <c:manualLayout>
                  <c:x val="-2.18305577787355E-2"/>
                  <c:y val="-7.2718981625759696E-2"/>
                </c:manualLayout>
              </c:layout>
              <c:tx>
                <c:strRef>
                  <c:f>'[Chart in Microsoft PowerPoint]Sheet2'!$C$17</c:f>
                  <c:strCache>
                    <c:ptCount val="1"/>
                    <c:pt idx="0">
                      <c:v>Finland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{21FDE02E-4AF7-4A97-9BDC-A49DD42C4047}</c15:txfldGUID>
                      <c15:f>'[Chart in Microsoft PowerPoint]Sheet2'!$C$17</c15:f>
                      <c15:dlblFieldTableCache>
                        <c:ptCount val="1"/>
                        <c:pt idx="0">
                          <c:v>Finland</c:v>
                        </c:pt>
                      </c15:dlblFieldTableCache>
                    </c15:dlblFTEntry>
                  </c15:dlblFieldTable>
                  <c15:showDataLabelsRange val="0"/>
                </c:ext>
              </c:extLst>
            </c:dLbl>
            <c:dLbl>
              <c:idx val="8"/>
              <c:layout>
                <c:manualLayout>
                  <c:x val="-0.20134045723542501"/>
                  <c:y val="-5.1984532911345797E-2"/>
                </c:manualLayout>
              </c:layout>
              <c:tx>
                <c:strRef>
                  <c:f>'[Chart in Microsoft PowerPoint]Sheet2'!$C$18</c:f>
                  <c:strCache>
                    <c:ptCount val="1"/>
                    <c:pt idx="0">
                      <c:v>Flanders (Belgium)</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{9B941EE2-0F12-4DF4-91C8-B7CF03CACC23}</c15:txfldGUID>
                      <c15:f>'[Chart in Microsoft PowerPoint]Sheet2'!$C$18</c15:f>
                      <c15:dlblFieldTableCache>
                        <c:ptCount val="1"/>
                        <c:pt idx="0">
                          <c:v>Flanders (Belgium)</c:v>
                        </c:pt>
                      </c15:dlblFieldTableCache>
                    </c15:dlblFTEntry>
                  </c15:dlblFieldTable>
                  <c15:showDataLabelsRange val="0"/>
                </c:ext>
              </c:extLst>
            </c:dLbl>
            <c:dLbl>
              <c:idx val="9"/>
              <c:layout>
                <c:manualLayout>
                  <c:x val="-4.30381718108237E-2"/>
                  <c:y val="-3.6424136547373899E-2"/>
                </c:manualLayout>
              </c:layout>
              <c:tx>
                <c:strRef>
                  <c:f>'[Chart in Microsoft PowerPoint]Sheet2'!$C$19</c:f>
                  <c:strCache>
                    <c:ptCount val="1"/>
                    <c:pt idx="0">
                      <c:v>France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{7789EFBB-AE8A-4C08-B51B-40CA75C4A0F5}</c15:txfldGUID>
                      <c15:f>'[Chart in Microsoft PowerPoint]Sheet2'!$C$19</c15:f>
                      <c15:dlblFieldTableCache>
                        <c:ptCount val="1"/>
                        <c:pt idx="0">
                          <c:v>France</c:v>
                        </c:pt>
                      </c15:dlblFieldTableCache>
                    </c15:dlblFTEntry>
                  </c15:dlblFieldTable>
                  <c15:showDataLabelsRange val="0"/>
                </c:ext>
              </c:extLst>
            </c:dLbl>
            <c:dLbl>
              <c:idx val="10"/>
              <c:layout>
                <c:manualLayout>
                  <c:x val="-1.3180798074555199E-2"/>
                  <c:y val="-8.0770004517446106E-2"/>
                </c:manualLayout>
              </c:layout>
              <c:tx>
                <c:strRef>
                  <c:f>'[Chart in Microsoft PowerPoint]Sheet2'!$C$20</c:f>
                  <c:strCache>
                    <c:ptCount val="1"/>
                    <c:pt idx="0">
                      <c:v>Germany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{4D0168DE-0B9E-4D6C-AB28-3963229A60BC}</c15:txfldGUID>
                      <c15:f>'[Chart in Microsoft PowerPoint]Sheet2'!$C$20</c15:f>
                      <c15:dlblFieldTableCache>
                        <c:ptCount val="1"/>
                        <c:pt idx="0">
                          <c:v>Germany</c:v>
                        </c:pt>
                      </c15:dlblFieldTableCache>
                    </c15:dlblFTEntry>
                  </c15:dlblFieldTable>
                  <c15:showDataLabelsRange val="0"/>
                </c:ext>
              </c:extLst>
            </c:dLbl>
            <c:dLbl>
              <c:idx val="11"/>
              <c:layout>
                <c:manualLayout>
                  <c:x val="-5.85694508496774E-2"/>
                  <c:y val="-3.6424136547373899E-2"/>
                </c:manualLayout>
              </c:layout>
              <c:tx>
                <c:strRef>
                  <c:f>'[Chart in Microsoft PowerPoint]Sheet2'!$C$21</c:f>
                  <c:strCache>
                    <c:ptCount val="1"/>
                    <c:pt idx="0">
                      <c:v>Greece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{20EA67AD-70DE-453D-9620-DDB7050F63A6}</c15:txfldGUID>
                      <c15:f>'[Chart in Microsoft PowerPoint]Sheet2'!$C$21</c15:f>
                      <c15:dlblFieldTableCache>
                        <c:ptCount val="1"/>
                        <c:pt idx="0">
                          <c:v>Greece</c:v>
                        </c:pt>
                      </c15:dlblFieldTableCache>
                    </c15:dlblFTEntry>
                  </c15:dlblFieldTable>
                  <c15:showDataLabelsRange val="0"/>
                </c:ext>
              </c:extLst>
            </c:dLbl>
            <c:dLbl>
              <c:idx val="12"/>
              <c:layout>
                <c:manualLayout>
                  <c:x val="-6.0271275510989299E-2"/>
                  <c:y val="-0.13938566326077001"/>
                </c:manualLayout>
              </c:layout>
              <c:tx>
                <c:strRef>
                  <c:f>'[Chart in Microsoft PowerPoint]Sheet2'!$C$22</c:f>
                  <c:strCache>
                    <c:ptCount val="1"/>
                    <c:pt idx="0">
                      <c:v>Ireland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{600BAF79-63A4-4BF3-BEB1-050A837E7FBD}</c15:txfldGUID>
                      <c15:f>'[Chart in Microsoft PowerPoint]Sheet2'!$C$22</c15:f>
                      <c15:dlblFieldTableCache>
                        <c:ptCount val="1"/>
                        <c:pt idx="0">
                          <c:v>Ireland</c:v>
                        </c:pt>
                      </c15:dlblFieldTableCache>
                    </c15:dlblFTEntry>
                  </c15:dlblFieldTable>
                  <c15:showDataLabelsRange val="0"/>
                </c:ext>
              </c:extLst>
            </c:dLbl>
            <c:dLbl>
              <c:idx val="13"/>
              <c:tx>
                <c:strRef>
                  <c:f>'[Chart in Microsoft PowerPoint]Sheet2'!$C$23</c:f>
                  <c:strCache>
                    <c:ptCount val="1"/>
                    <c:pt idx="0">
                      <c:v>Israel</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{5DB8F510-DB28-42DC-B48B-01F3A59DDCF5}</c15:txfldGUID>
                      <c15:f>'[Chart in Microsoft PowerPoint]Sheet2'!$C$23</c15:f>
                      <c15:dlblFieldTableCache>
                        <c:ptCount val="1"/>
                        <c:pt idx="0">
                          <c:v>Israel</c:v>
                        </c:pt>
                      </c15:dlblFieldTableCache>
                    </c15:dlblFTEntry>
                  </c15:dlblFieldTable>
                  <c15:showDataLabelsRange val="0"/>
                </c:ext>
              </c:extLst>
            </c:dLbl>
            <c:dLbl>
              <c:idx val="14"/>
              <c:layout>
                <c:manualLayout>
                  <c:x val="-6.13194511504212E-2"/>
                  <c:y val="-2.6050554874307099E-2"/>
                </c:manualLayout>
              </c:layout>
              <c:tx>
                <c:strRef>
                  <c:f>'[Chart in Microsoft PowerPoint]Sheet2'!$C$24</c:f>
                  <c:strCache>
                    <c:ptCount val="1"/>
                    <c:pt idx="0">
                      <c:v>Italy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{5457FABF-7ACC-4516-8E83-7F43B520C9CB}</c15:txfldGUID>
                      <c15:f>'[Chart in Microsoft PowerPoint]Sheet2'!$C$24</c15:f>
                      <c15:dlblFieldTableCache>
                        <c:ptCount val="1"/>
                        <c:pt idx="0">
                          <c:v>Italy</c:v>
                        </c:pt>
                      </c15:dlblFieldTableCache>
                    </c15:dlblFTEntry>
                  </c15:dlblFieldTable>
                  <c15:showDataLabelsRange val="0"/>
                </c:ext>
              </c:extLst>
            </c:dLbl>
            <c:dLbl>
              <c:idx val="15"/>
              <c:layout>
                <c:manualLayout>
                  <c:x val="-7.3507225886616998E-3"/>
                  <c:y val="-1.8270368619507E-2"/>
                </c:manualLayout>
              </c:layout>
              <c:tx>
                <c:strRef>
                  <c:f>'[Chart in Microsoft PowerPoint]Sheet2'!$C$25</c:f>
                  <c:strCache>
                    <c:ptCount val="1"/>
                    <c:pt idx="0">
                      <c:v>Japan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{F4B9D302-80F7-4119-90B0-99FDF95FC0CC}</c15:txfldGUID>
                      <c15:f>'[Chart in Microsoft PowerPoint]Sheet2'!$C$25</c15:f>
                      <c15:dlblFieldTableCache>
                        <c:ptCount val="1"/>
                        <c:pt idx="0">
                          <c:v>Japan</c:v>
                        </c:pt>
                      </c15:dlblFieldTableCache>
                    </c15:dlblFTEntry>
                  </c15:dlblFieldTable>
                  <c15:showDataLabelsRange val="0"/>
                </c:ext>
              </c:extLst>
            </c:dLbl>
            <c:dLbl>
              <c:idx val="16"/>
              <c:layout>
                <c:manualLayout>
                  <c:x val="-5.3477696137105898E-4"/>
                  <c:y val="-2.70999610990678E-3"/>
                </c:manualLayout>
              </c:layout>
              <c:tx>
                <c:strRef>
                  <c:f>'[Chart in Microsoft PowerPoint]Sheet2'!$C$26</c:f>
                  <c:strCache>
                    <c:ptCount val="1"/>
                    <c:pt idx="0">
                      <c:v>Korea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{52E5D766-48FD-40A2-9290-C0AA97E98AF4}</c15:txfldGUID>
                      <c15:f>'[Chart in Microsoft PowerPoint]Sheet2'!$C$26</c15:f>
                      <c15:dlblFieldTableCache>
                        <c:ptCount val="1"/>
                        <c:pt idx="0">
                          <c:v>Korea</c:v>
                        </c:pt>
                      </c15:dlblFieldTableCache>
                    </c15:dlblFTEntry>
                  </c15:dlblFieldTable>
                  <c15:showDataLabelsRange val="0"/>
                </c:ext>
              </c:extLst>
            </c:dLbl>
            <c:dLbl>
              <c:idx val="17"/>
              <c:layout>
                <c:manualLayout>
                  <c:x val="-7.2555563490328503E-2"/>
                  <c:y val="-3.9017531965640603E-2"/>
                </c:manualLayout>
              </c:layout>
              <c:tx>
                <c:strRef>
                  <c:f>'[Chart in Microsoft PowerPoint]Sheet2'!$C$27</c:f>
                  <c:strCache>
                    <c:ptCount val="1"/>
                    <c:pt idx="0">
                      <c:v>Lithuania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{212F4DD7-7BCA-45A8-82B9-6D68F7ABAC95}</c15:txfldGUID>
                      <c15:f>'[Chart in Microsoft PowerPoint]Sheet2'!$C$27</c15:f>
                      <c15:dlblFieldTableCache>
                        <c:ptCount val="1"/>
                        <c:pt idx="0">
                          <c:v>Lithuania</c:v>
                        </c:pt>
                      </c15:dlblFieldTableCache>
                    </c15:dlblFTEntry>
                  </c15:dlblFieldTable>
                  <c15:showDataLabelsRange val="0"/>
                </c:ext>
              </c:extLst>
            </c:dLbl>
            <c:dLbl>
              <c:idx val="18"/>
              <c:layout>
                <c:manualLayout>
                  <c:x val="-0.173542064273841"/>
                  <c:y val="-0.120186966584371"/>
                </c:manualLayout>
              </c:layout>
              <c:tx>
                <c:strRef>
                  <c:f>'[Chart in Microsoft PowerPoint]Sheet2'!$C$28</c:f>
                  <c:strCache>
                    <c:ptCount val="1"/>
                    <c:pt idx="0">
                      <c:v>Netherlands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{92E7513E-2CF3-4EAD-9297-1C649EEC3C8D}</c15:txfldGUID>
                      <c15:f>'[Chart in Microsoft PowerPoint]Sheet2'!$C$28</c15:f>
                      <c15:dlblFieldTableCache>
                        <c:ptCount val="1"/>
                        <c:pt idx="0">
                          <c:v>Netherlands</c:v>
                        </c:pt>
                      </c15:dlblFieldTableCache>
                    </c15:dlblFTEntry>
                  </c15:dlblFieldTable>
                  <c15:showDataLabelsRange val="0"/>
                </c:ext>
              </c:extLst>
            </c:dLbl>
            <c:dLbl>
              <c:idx val="19"/>
              <c:layout>
                <c:manualLayout>
                  <c:x val="-2.6215335325386599E-2"/>
                  <c:y val="-3.9017531965640603E-2"/>
                </c:manualLayout>
              </c:layout>
              <c:tx>
                <c:strRef>
                  <c:f>'[Chart in Microsoft PowerPoint]Sheet2'!$C$29</c:f>
                  <c:strCache>
                    <c:ptCount val="1"/>
                    <c:pt idx="0">
                      <c:v>New Zealand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{2666C5EC-D265-4067-B688-13153EAF2805}</c15:txfldGUID>
                      <c15:f>'[Chart in Microsoft PowerPoint]Sheet2'!$C$29</c15:f>
                      <c15:dlblFieldTableCache>
                        <c:ptCount val="1"/>
                        <c:pt idx="0">
                          <c:v>New Zealand</c:v>
                        </c:pt>
                      </c15:dlblFieldTableCache>
                    </c15:dlblFTEntry>
                  </c15:dlblFieldTable>
                  <c15:showDataLabelsRange val="0"/>
                </c:ext>
              </c:extLst>
            </c:dLbl>
            <c:dLbl>
              <c:idx val="20"/>
              <c:layout>
                <c:manualLayout>
                  <c:x val="-4.3062559390043699E-2"/>
                  <c:y val="-4.1610927383907301E-2"/>
                </c:manualLayout>
              </c:layout>
              <c:tx>
                <c:strRef>
                  <c:f>'[Chart in Microsoft PowerPoint]Sheet2'!$C$30</c:f>
                  <c:strCache>
                    <c:ptCount val="1"/>
                    <c:pt idx="0">
                      <c:v>Norway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{93D07897-8D53-4061-834C-EF636EA7C9EC}</c15:txfldGUID>
                      <c15:f>'[Chart in Microsoft PowerPoint]Sheet2'!$C$30</c15:f>
                      <c15:dlblFieldTableCache>
                        <c:ptCount val="1"/>
                        <c:pt idx="0">
                          <c:v>Norway</c:v>
                        </c:pt>
                      </c15:dlblFieldTableCache>
                    </c15:dlblFTEntry>
                  </c15:dlblFieldTable>
                  <c15:showDataLabelsRange val="0"/>
                </c:ext>
              </c:extLst>
            </c:dLbl>
            <c:dLbl>
              <c:idx val="21"/>
              <c:layout>
                <c:manualLayout>
                  <c:x val="-6.7016630251162603E-4"/>
                  <c:y val="-2.7099961099068702E-3"/>
                </c:manualLayout>
              </c:layout>
              <c:tx>
                <c:strRef>
                  <c:f>'[Chart in Microsoft PowerPoint]Sheet2'!$C$31</c:f>
                  <c:strCache>
                    <c:ptCount val="1"/>
                    <c:pt idx="0">
                      <c:v>Poland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{A1B17701-C9A6-4EAD-9B06-05C72E03D042}</c15:txfldGUID>
                      <c15:f>'[Chart in Microsoft PowerPoint]Sheet2'!$C$31</c15:f>
                      <c15:dlblFieldTableCache>
                        <c:ptCount val="1"/>
                        <c:pt idx="0">
                          <c:v>Poland</c:v>
                        </c:pt>
                      </c15:dlblFieldTableCache>
                    </c15:dlblFTEntry>
                  </c15:dlblFieldTable>
                  <c15:showDataLabelsRange val="0"/>
                </c:ext>
              </c:extLst>
            </c:dLbl>
            <c:dLbl>
              <c:idx val="22"/>
              <c:layout>
                <c:manualLayout>
                  <c:x val="-0.105329845289791"/>
                  <c:y val="3.8784330582360201E-2"/>
                </c:manualLayout>
              </c:layout>
              <c:tx>
                <c:strRef>
                  <c:f>'[Chart in Microsoft PowerPoint]Sheet2'!$C$32</c:f>
                  <c:strCache>
                    <c:ptCount val="1"/>
                    <c:pt idx="0">
                      <c:v>Russian Federation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{15AA7EA1-FD3A-4AE0-812E-DE1620DBC32A}</c15:txfldGUID>
                      <c15:f>'[Chart in Microsoft PowerPoint]Sheet2'!$C$32</c15:f>
                      <c15:dlblFieldTableCache>
                        <c:ptCount val="1"/>
                        <c:pt idx="0">
                          <c:v>Russian Federation</c:v>
                        </c:pt>
                      </c15:dlblFieldTableCache>
                    </c15:dlblFTEntry>
                  </c15:dlblFieldTable>
                  <c15:showDataLabelsRange val="0"/>
                </c:ext>
              </c:extLst>
            </c:dLbl>
            <c:dLbl>
              <c:idx val="23"/>
              <c:layout>
                <c:manualLayout>
                  <c:x val="-0.104211844292634"/>
                  <c:y val="2.8410748909293401E-2"/>
                </c:manualLayout>
              </c:layout>
              <c:tx>
                <c:strRef>
                  <c:f>'[Chart in Microsoft PowerPoint]Sheet2'!$C$33</c:f>
                  <c:strCache>
                    <c:ptCount val="1"/>
                    <c:pt idx="0">
                      <c:v>Slovak Republic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{1169AE8D-7796-4A82-BFC6-5F3AEC03D4F4}</c15:txfldGUID>
                      <c15:f>'[Chart in Microsoft PowerPoint]Sheet2'!$C$33</c15:f>
                      <c15:dlblFieldTableCache>
                        <c:ptCount val="1"/>
                        <c:pt idx="0">
                          <c:v>Slovak Republic</c:v>
                        </c:pt>
                      </c15:dlblFieldTableCache>
                    </c15:dlblFTEntry>
                  </c15:dlblFieldTable>
                  <c15:showDataLabelsRange val="0"/>
                </c:ext>
              </c:extLst>
            </c:dLbl>
            <c:dLbl>
              <c:idx val="24"/>
              <c:layout>
                <c:manualLayout>
                  <c:x val="-1.3475723258499901E-2"/>
                  <c:y val="-2.0863764037773701E-2"/>
                </c:manualLayout>
              </c:layout>
              <c:tx>
                <c:strRef>
                  <c:f>'[Chart in Microsoft PowerPoint]Sheet2'!$C$34</c:f>
                  <c:strCache>
                    <c:ptCount val="1"/>
                    <c:pt idx="0">
                      <c:v>Slovenia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{CB4DD554-5A25-43CE-9061-71FE1EBA83ED}</c15:txfldGUID>
                      <c15:f>'[Chart in Microsoft PowerPoint]Sheet2'!$C$34</c15:f>
                      <c15:dlblFieldTableCache>
                        <c:ptCount val="1"/>
                        <c:pt idx="0">
                          <c:v>Slovenia</c:v>
                        </c:pt>
                      </c15:dlblFieldTableCache>
                    </c15:dlblFTEntry>
                  </c15:dlblFieldTable>
                  <c15:showDataLabelsRange val="0"/>
                </c:ext>
              </c:extLst>
            </c:dLbl>
            <c:dLbl>
              <c:idx val="25"/>
              <c:layout>
                <c:manualLayout>
                  <c:x val="-6.7406284711973297E-2"/>
                  <c:y val="-1.8270368619507E-2"/>
                </c:manualLayout>
              </c:layout>
              <c:tx>
                <c:strRef>
                  <c:f>'[Chart in Microsoft PowerPoint]Sheet2'!$C$35</c:f>
                  <c:strCache>
                    <c:ptCount val="1"/>
                    <c:pt idx="0">
                      <c:v>Spain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{BB39258D-4595-42A1-A35A-3390B47D2FCE}</c15:txfldGUID>
                      <c15:f>'[Chart in Microsoft PowerPoint]Sheet2'!$C$35</c15:f>
                      <c15:dlblFieldTableCache>
                        <c:ptCount val="1"/>
                        <c:pt idx="0">
                          <c:v>Spain</c:v>
                        </c:pt>
                      </c15:dlblFieldTableCache>
                    </c15:dlblFTEntry>
                  </c15:dlblFieldTable>
                  <c15:showDataLabelsRange val="0"/>
                </c:ext>
              </c:extLst>
            </c:dLbl>
            <c:dLbl>
              <c:idx val="26"/>
              <c:layout>
                <c:manualLayout>
                  <c:x val="-8.3920175406843406E-2"/>
                  <c:y val="-2.3457159456040402E-2"/>
                </c:manualLayout>
              </c:layout>
              <c:tx>
                <c:strRef>
                  <c:f>'[Chart in Microsoft PowerPoint]Sheet2'!$C$36</c:f>
                  <c:strCache>
                    <c:ptCount val="1"/>
                    <c:pt idx="0">
                      <c:v>Sweden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{BC6D7BE9-D4E7-4E77-A79F-EFE6F2A6F30B}</c15:txfldGUID>
                      <c15:f>'[Chart in Microsoft PowerPoint]Sheet2'!$C$36</c15:f>
                      <c15:dlblFieldTableCache>
                        <c:ptCount val="1"/>
                        <c:pt idx="0">
                          <c:v>Sweden</c:v>
                        </c:pt>
                      </c15:dlblFieldTableCache>
                    </c15:dlblFTEntry>
                  </c15:dlblFieldTable>
                  <c15:showDataLabelsRange val="0"/>
                </c:ext>
              </c:extLst>
            </c:dLbl>
            <c:dLbl>
              <c:idx val="27"/>
              <c:layout>
                <c:manualLayout>
                  <c:x val="-7.5909785204482202E-2"/>
                  <c:y val="-3.1237345710840501E-2"/>
                </c:manualLayout>
              </c:layout>
              <c:tx>
                <c:strRef>
                  <c:f>'[Chart in Microsoft PowerPoint]Sheet2'!$C$37</c:f>
                  <c:strCache>
                    <c:ptCount val="1"/>
                    <c:pt idx="0">
                      <c:v>Turkey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{B8401E49-154A-40EF-99CC-AAF44D068780}</c15:txfldGUID>
                      <c15:f>'[Chart in Microsoft PowerPoint]Sheet2'!$C$37</c15:f>
                      <c15:dlblFieldTableCache>
                        <c:ptCount val="1"/>
                        <c:pt idx="0">
                          <c:v>Turkey</c:v>
                        </c:pt>
                      </c15:dlblFieldTableCache>
                    </c15:dlblFTEntry>
                  </c15:dlblFieldTable>
                  <c15:showDataLabelsRange val="0"/>
                </c:ext>
              </c:extLst>
            </c:dLbl>
            <c:dLbl>
              <c:idx val="28"/>
              <c:layout>
                <c:manualLayout>
                  <c:x val="2.6007220691953302E-3"/>
                  <c:y val="2.4767947266265099E-3"/>
                </c:manualLayout>
              </c:layout>
              <c:tx>
                <c:strRef>
                  <c:f>'[Chart in Microsoft PowerPoint]Sheet2'!$C$38</c:f>
                  <c:strCache>
                    <c:ptCount val="1"/>
                    <c:pt idx="0">
                      <c:v>UK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{58B282BB-1713-44A9-9CDB-8F8A37CEB839}</c15:txfldGUID>
                      <c15:f>'[Chart in Microsoft PowerPoint]Sheet2'!$C$38</c15:f>
                      <c15:dlblFieldTableCache>
                        <c:ptCount val="1"/>
                        <c:pt idx="0">
                          <c:v>UK</c:v>
                        </c:pt>
                      </c15:dlblFieldTableCache>
                    </c15:dlblFTEntry>
                  </c15:dlblFieldTable>
                  <c15:showDataLabelsRange val="0"/>
                </c:ext>
              </c:extLst>
            </c:dLbl>
            <c:dLbl>
              <c:idx val="29"/>
              <c:layout>
                <c:manualLayout>
                  <c:x val="-8.3923893692463298E-3"/>
                  <c:y val="-7.8967869464402606E-3"/>
                </c:manualLayout>
              </c:layout>
              <c:tx>
                <c:strRef>
                  <c:f>'[Chart in Microsoft PowerPoint]Sheet2'!$C$39</c:f>
                  <c:strCache>
                    <c:ptCount val="1"/>
                    <c:pt idx="0">
                      <c:v>United States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{7D25D773-776B-4879-938F-CD586F3FE174}</c15:txfldGUID>
                      <c15:f>'[Chart in Microsoft PowerPoint]Sheet2'!$C$39</c15:f>
                      <c15:dlblFieldTableCache>
                        <c:ptCount val="1"/>
                        <c:pt idx="0">
                          <c:v>United States</c:v>
                        </c:pt>
                      </c15:dlblFieldTableCache>
                    </c15:dlblFTEntry>
                  </c15:dlblFieldTable>
                  <c15:showDataLabelsRange val="0"/>
                </c:ext>
              </c:extLst>
            </c:dLbl>
            <c:spPr>
              <a:noFill/>
              <a:ln>
                <a:noFill/>
              </a:ln>
              <a:effectLst/>
            </c:spPr>
            <c:txPr>
              <a:bodyPr/>
              <a:lstStyle/>
              <a:p>
                <a:pPr>
                  <a:defRPr>
                    <a:latin typeface="Arial Narrow" panose="020B060602020203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ysClr val="window" lastClr="FFFFFF">
                    <a:lumMod val="50000"/>
                  </a:sysClr>
                </a:solidFill>
                <a:prstDash val="sysDash"/>
              </a:ln>
            </c:spPr>
            <c:trendlineType val="linear"/>
            <c:dispRSqr val="1"/>
            <c:dispEq val="1"/>
            <c:trendlineLbl>
              <c:layout>
                <c:manualLayout>
                  <c:x val="0.12047701798467"/>
                  <c:y val="0.45972849520548997"/>
                </c:manualLayout>
              </c:layout>
              <c:tx>
                <c:rich>
                  <a:bodyPr/>
                  <a:lstStyle/>
                  <a:p>
                    <a:pPr>
                      <a:defRPr sz="1400">
                        <a:latin typeface="Arial Narrow" panose="020B0606020202030204" pitchFamily="34" charset="0"/>
                      </a:defRPr>
                    </a:pPr>
                    <a:r>
                      <a:rPr lang="en-US" sz="1400" baseline="0" dirty="0" smtClean="0">
                        <a:latin typeface="Arial Narrow" panose="020B0606020202030204" pitchFamily="34" charset="0"/>
                      </a:rPr>
                      <a:t>R² </a:t>
                    </a:r>
                    <a:r>
                      <a:rPr lang="en-US" sz="1400" baseline="0" dirty="0">
                        <a:latin typeface="Arial Narrow" panose="020B0606020202030204" pitchFamily="34" charset="0"/>
                      </a:rPr>
                      <a:t>= </a:t>
                    </a:r>
                    <a:r>
                      <a:rPr lang="en-US" sz="1400" baseline="0" dirty="0" smtClean="0">
                        <a:latin typeface="Arial Narrow" panose="020B0606020202030204" pitchFamily="34" charset="0"/>
                      </a:rPr>
                      <a:t>0.321</a:t>
                    </a:r>
                    <a:endParaRPr lang="en-US" sz="1400" dirty="0">
                      <a:latin typeface="Arial Narrow" panose="020B0606020202030204" pitchFamily="34" charset="0"/>
                    </a:endParaRPr>
                  </a:p>
                </c:rich>
              </c:tx>
              <c:numFmt formatCode="General" sourceLinked="0"/>
              <c:spPr>
                <a:noFill/>
                <a:ln w="6350">
                  <a:solidFill>
                    <a:srgbClr val="E6E6E6">
                      <a:lumMod val="10000"/>
                    </a:srgbClr>
                  </a:solidFill>
                </a:ln>
              </c:spPr>
            </c:trendlineLbl>
          </c:trendline>
          <c:xVal>
            <c:numRef>
              <c:f>'[Chart in Microsoft PowerPoint]Sheet2'!$E$10:$E$39</c:f>
              <c:numCache>
                <c:formatCode>General</c:formatCode>
                <c:ptCount val="30"/>
                <c:pt idx="0">
                  <c:v>3.0446014404296871</c:v>
                </c:pt>
                <c:pt idx="1">
                  <c:v>2.7334108352661142</c:v>
                </c:pt>
                <c:pt idx="2">
                  <c:v>2.86810302734375</c:v>
                </c:pt>
                <c:pt idx="3">
                  <c:v>2.4260125160217281</c:v>
                </c:pt>
                <c:pt idx="4">
                  <c:v>2.5821599960327148</c:v>
                </c:pt>
                <c:pt idx="5">
                  <c:v>2.7803232669830331</c:v>
                </c:pt>
                <c:pt idx="6">
                  <c:v>2.6786000728607182</c:v>
                </c:pt>
                <c:pt idx="7">
                  <c:v>2.8727304935455318</c:v>
                </c:pt>
                <c:pt idx="8">
                  <c:v>2.714614629745483</c:v>
                </c:pt>
                <c:pt idx="9">
                  <c:v>2.4728295803070068</c:v>
                </c:pt>
                <c:pt idx="10">
                  <c:v>2.8420946598052979</c:v>
                </c:pt>
                <c:pt idx="11">
                  <c:v>2.267676830291748</c:v>
                </c:pt>
                <c:pt idx="12">
                  <c:v>2.739753246307373</c:v>
                </c:pt>
                <c:pt idx="13">
                  <c:v>2.4301667213439941</c:v>
                </c:pt>
                <c:pt idx="14">
                  <c:v>2.2549285888671879</c:v>
                </c:pt>
                <c:pt idx="15">
                  <c:v>2.747938871383667</c:v>
                </c:pt>
                <c:pt idx="16">
                  <c:v>2.6932480335235591</c:v>
                </c:pt>
                <c:pt idx="17">
                  <c:v>2.034072637557983</c:v>
                </c:pt>
                <c:pt idx="18">
                  <c:v>2.7896852493286142</c:v>
                </c:pt>
                <c:pt idx="19">
                  <c:v>3.0756545066833492</c:v>
                </c:pt>
                <c:pt idx="20">
                  <c:v>2.933599472045898</c:v>
                </c:pt>
                <c:pt idx="21">
                  <c:v>2.3978004455566402</c:v>
                </c:pt>
                <c:pt idx="22">
                  <c:v>2.278148889541626</c:v>
                </c:pt>
                <c:pt idx="23">
                  <c:v>2.4616928100585942</c:v>
                </c:pt>
                <c:pt idx="24">
                  <c:v>2.5853626728057861</c:v>
                </c:pt>
                <c:pt idx="25">
                  <c:v>2.416386604309082</c:v>
                </c:pt>
                <c:pt idx="26">
                  <c:v>2.79974389076233</c:v>
                </c:pt>
                <c:pt idx="27">
                  <c:v>1.977219820022583</c:v>
                </c:pt>
                <c:pt idx="28">
                  <c:v>2.899554967880249</c:v>
                </c:pt>
                <c:pt idx="29">
                  <c:v>2.9522054195404039</c:v>
                </c:pt>
              </c:numCache>
            </c:numRef>
          </c:xVal>
          <c:yVal>
            <c:numRef>
              <c:f>'[Chart in Microsoft PowerPoint]Sheet2'!$D$10:$D$39</c:f>
              <c:numCache>
                <c:formatCode>General</c:formatCode>
                <c:ptCount val="30"/>
                <c:pt idx="0">
                  <c:v>3.947390079498291</c:v>
                </c:pt>
                <c:pt idx="1">
                  <c:v>3.9945242404937749</c:v>
                </c:pt>
                <c:pt idx="2">
                  <c:v>3.8732821941375728</c:v>
                </c:pt>
                <c:pt idx="3">
                  <c:v>3.25809645652771</c:v>
                </c:pt>
                <c:pt idx="4">
                  <c:v>3.5115454196929932</c:v>
                </c:pt>
                <c:pt idx="5">
                  <c:v>4.1335654258728027</c:v>
                </c:pt>
                <c:pt idx="6">
                  <c:v>3.3945083618164071</c:v>
                </c:pt>
                <c:pt idx="7">
                  <c:v>3.9512436389923091</c:v>
                </c:pt>
                <c:pt idx="8">
                  <c:v>4.1713056564331064</c:v>
                </c:pt>
                <c:pt idx="9">
                  <c:v>4.0993318557739258</c:v>
                </c:pt>
                <c:pt idx="10">
                  <c:v>4.1042947769165021</c:v>
                </c:pt>
                <c:pt idx="11">
                  <c:v>3.5638828277587891</c:v>
                </c:pt>
                <c:pt idx="12">
                  <c:v>4.1478853225707999</c:v>
                </c:pt>
                <c:pt idx="13">
                  <c:v>3.6243410110473642</c:v>
                </c:pt>
                <c:pt idx="14">
                  <c:v>3.8958935737609859</c:v>
                </c:pt>
                <c:pt idx="15">
                  <c:v>3.6988298892974849</c:v>
                </c:pt>
                <c:pt idx="16">
                  <c:v>3.4011974334716801</c:v>
                </c:pt>
                <c:pt idx="17">
                  <c:v>3.478158473968505</c:v>
                </c:pt>
                <c:pt idx="18">
                  <c:v>4.1303548812866211</c:v>
                </c:pt>
                <c:pt idx="19">
                  <c:v>3.6788291931152339</c:v>
                </c:pt>
                <c:pt idx="20">
                  <c:v>4.4647579193115234</c:v>
                </c:pt>
                <c:pt idx="21">
                  <c:v>3.3393220901489249</c:v>
                </c:pt>
                <c:pt idx="22">
                  <c:v>3.2733640670776381</c:v>
                </c:pt>
                <c:pt idx="23">
                  <c:v>3.5638828277587891</c:v>
                </c:pt>
                <c:pt idx="24">
                  <c:v>3.6788291931152339</c:v>
                </c:pt>
                <c:pt idx="25">
                  <c:v>3.8836236000061031</c:v>
                </c:pt>
                <c:pt idx="26">
                  <c:v>4.0217738151550302</c:v>
                </c:pt>
                <c:pt idx="27">
                  <c:v>3.4242627620697021</c:v>
                </c:pt>
                <c:pt idx="28">
                  <c:v>3.8856790065765381</c:v>
                </c:pt>
                <c:pt idx="29">
                  <c:v>4.1682143211364737</c:v>
                </c:pt>
              </c:numCache>
            </c:numRef>
          </c:yVal>
          <c:smooth val="0"/>
        </c:ser>
        <c:ser>
          <c:idx val="1"/>
          <c:order val="1"/>
          <c:spPr>
            <a:ln w="28575">
              <a:noFill/>
            </a:ln>
          </c:spPr>
          <c:marker>
            <c:spPr>
              <a:noFill/>
              <a:ln>
                <a:noFill/>
              </a:ln>
            </c:spPr>
          </c:marker>
          <c:xVal>
            <c:numRef>
              <c:f>'[Chart in Microsoft PowerPoint]Sheet2'!$G$10:$G$39</c:f>
              <c:numCache>
                <c:formatCode>General</c:formatCode>
                <c:ptCount val="30"/>
                <c:pt idx="0">
                  <c:v>2.7737786769866948</c:v>
                </c:pt>
                <c:pt idx="1">
                  <c:v>2.8239765167236328</c:v>
                </c:pt>
                <c:pt idx="2">
                  <c:v>2.7446780204772949</c:v>
                </c:pt>
                <c:pt idx="3">
                  <c:v>2.883696556091309</c:v>
                </c:pt>
                <c:pt idx="4">
                  <c:v>2.6116356849670401</c:v>
                </c:pt>
                <c:pt idx="5">
                  <c:v>2.8713986873626709</c:v>
                </c:pt>
                <c:pt idx="6">
                  <c:v>2.6139943599700932</c:v>
                </c:pt>
                <c:pt idx="7">
                  <c:v>2.5797438621521001</c:v>
                </c:pt>
                <c:pt idx="8">
                  <c:v>2.720272541046143</c:v>
                </c:pt>
                <c:pt idx="9">
                  <c:v>2.5071783065795898</c:v>
                </c:pt>
                <c:pt idx="10">
                  <c:v>2.9037587642669682</c:v>
                </c:pt>
                <c:pt idx="11">
                  <c:v>2.5661263465881352</c:v>
                </c:pt>
                <c:pt idx="12">
                  <c:v>2.6363906860351558</c:v>
                </c:pt>
                <c:pt idx="13">
                  <c:v>2.5632631778717041</c:v>
                </c:pt>
                <c:pt idx="14">
                  <c:v>2.5032739639282231</c:v>
                </c:pt>
                <c:pt idx="15">
                  <c:v>2.3944771289825439</c:v>
                </c:pt>
                <c:pt idx="16">
                  <c:v>2.626265287399292</c:v>
                </c:pt>
                <c:pt idx="17">
                  <c:v>2.1275053024292001</c:v>
                </c:pt>
                <c:pt idx="18">
                  <c:v>2.5751204490661621</c:v>
                </c:pt>
                <c:pt idx="19">
                  <c:v>2.8541076183319101</c:v>
                </c:pt>
                <c:pt idx="20">
                  <c:v>2.8536252975463872</c:v>
                </c:pt>
                <c:pt idx="21">
                  <c:v>2.373299121856689</c:v>
                </c:pt>
                <c:pt idx="22">
                  <c:v>2.170711994171143</c:v>
                </c:pt>
                <c:pt idx="23">
                  <c:v>2.4809811115264901</c:v>
                </c:pt>
                <c:pt idx="24">
                  <c:v>2.8008704185485831</c:v>
                </c:pt>
                <c:pt idx="25">
                  <c:v>2.5500993728637691</c:v>
                </c:pt>
                <c:pt idx="26">
                  <c:v>2.6631250381469731</c:v>
                </c:pt>
                <c:pt idx="27">
                  <c:v>2.457895040512085</c:v>
                </c:pt>
                <c:pt idx="28">
                  <c:v>2.7386705875396729</c:v>
                </c:pt>
                <c:pt idx="29">
                  <c:v>2.780401468276978</c:v>
                </c:pt>
              </c:numCache>
            </c:numRef>
          </c:xVal>
          <c:yVal>
            <c:numRef>
              <c:f>'[Chart in Microsoft PowerPoint]Sheet2'!$F$10:$F$39</c:f>
              <c:numCache>
                <c:formatCode>General</c:formatCode>
                <c:ptCount val="30"/>
                <c:pt idx="0">
                  <c:v>3.8842685222625728</c:v>
                </c:pt>
                <c:pt idx="1">
                  <c:v>3.93861985206604</c:v>
                </c:pt>
                <c:pt idx="2">
                  <c:v>3.8487510681152348</c:v>
                </c:pt>
                <c:pt idx="3">
                  <c:v>3.7137303352355961</c:v>
                </c:pt>
                <c:pt idx="4">
                  <c:v>3.4435851573944101</c:v>
                </c:pt>
                <c:pt idx="5">
                  <c:v>4.0378818511962873</c:v>
                </c:pt>
                <c:pt idx="6">
                  <c:v>3.331741094589233</c:v>
                </c:pt>
                <c:pt idx="7">
                  <c:v>3.7839446067810059</c:v>
                </c:pt>
                <c:pt idx="8">
                  <c:v>4.0547695159912109</c:v>
                </c:pt>
                <c:pt idx="9">
                  <c:v>4.1660637855529803</c:v>
                </c:pt>
                <c:pt idx="10">
                  <c:v>4.0545020103454572</c:v>
                </c:pt>
                <c:pt idx="11">
                  <c:v>3.6899464130401598</c:v>
                </c:pt>
                <c:pt idx="12">
                  <c:v>4.1770548820495614</c:v>
                </c:pt>
                <c:pt idx="13">
                  <c:v>3.7175018787384042</c:v>
                </c:pt>
                <c:pt idx="14">
                  <c:v>4.0290021896362314</c:v>
                </c:pt>
                <c:pt idx="15">
                  <c:v>3.515531063079834</c:v>
                </c:pt>
                <c:pt idx="16">
                  <c:v>3.436895608901978</c:v>
                </c:pt>
                <c:pt idx="17">
                  <c:v>3.4713633060455318</c:v>
                </c:pt>
                <c:pt idx="18">
                  <c:v>3.9913887977600102</c:v>
                </c:pt>
                <c:pt idx="19">
                  <c:v>3.6012539863586421</c:v>
                </c:pt>
                <c:pt idx="20">
                  <c:v>4.3533625602722168</c:v>
                </c:pt>
                <c:pt idx="21">
                  <c:v>3.360417366027832</c:v>
                </c:pt>
                <c:pt idx="22">
                  <c:v>3.2445571422576909</c:v>
                </c:pt>
                <c:pt idx="23">
                  <c:v>3.4621329307556148</c:v>
                </c:pt>
                <c:pt idx="24">
                  <c:v>3.7373950481414799</c:v>
                </c:pt>
                <c:pt idx="25">
                  <c:v>3.9953393936157231</c:v>
                </c:pt>
                <c:pt idx="26">
                  <c:v>3.8890380859375</c:v>
                </c:pt>
                <c:pt idx="27">
                  <c:v>3.7418720722198482</c:v>
                </c:pt>
                <c:pt idx="28">
                  <c:v>3.8707253932952872</c:v>
                </c:pt>
                <c:pt idx="29">
                  <c:v>4.2195339202880859</c:v>
                </c:pt>
              </c:numCache>
            </c:numRef>
          </c:yVal>
          <c:smooth val="0"/>
        </c:ser>
        <c:dLbls>
          <c:showLegendKey val="0"/>
          <c:showVal val="0"/>
          <c:showCatName val="0"/>
          <c:showSerName val="0"/>
          <c:showPercent val="0"/>
          <c:showBubbleSize val="0"/>
        </c:dLbls>
        <c:axId val="242847824"/>
        <c:axId val="242848384"/>
      </c:scatterChart>
      <c:valAx>
        <c:axId val="242847824"/>
        <c:scaling>
          <c:orientation val="minMax"/>
          <c:max val="3.3"/>
          <c:min val="1.7"/>
        </c:scaling>
        <c:delete val="0"/>
        <c:axPos val="b"/>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Promedio</a:t>
                </a:r>
                <a:r>
                  <a:rPr lang="en-GB" sz="1400" b="0" dirty="0" smtClean="0">
                    <a:latin typeface="Arial Narrow" panose="020B0606020202030204" pitchFamily="34" charset="0"/>
                  </a:rPr>
                  <a:t> de </a:t>
                </a:r>
                <a:r>
                  <a:rPr lang="en-GB" sz="1400" b="0" dirty="0" err="1" smtClean="0">
                    <a:latin typeface="Arial Narrow" panose="020B0606020202030204" pitchFamily="34" charset="0"/>
                  </a:rPr>
                  <a:t>uso</a:t>
                </a:r>
                <a:r>
                  <a:rPr lang="en-GB" sz="1400" b="0" dirty="0" smtClean="0">
                    <a:latin typeface="Arial Narrow" panose="020B0606020202030204" pitchFamily="34" charset="0"/>
                  </a:rPr>
                  <a:t> de</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lectura</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en</a:t>
                </a:r>
                <a:r>
                  <a:rPr lang="en-GB" sz="1400" b="0" baseline="0" dirty="0" smtClean="0">
                    <a:latin typeface="Arial Narrow" panose="020B0606020202030204" pitchFamily="34" charset="0"/>
                  </a:rPr>
                  <a:t> el </a:t>
                </a:r>
                <a:r>
                  <a:rPr lang="en-GB" sz="1400" b="0" baseline="0" dirty="0" err="1" smtClean="0">
                    <a:latin typeface="Arial Narrow" panose="020B0606020202030204" pitchFamily="34" charset="0"/>
                  </a:rPr>
                  <a:t>trabajo</a:t>
                </a:r>
                <a:endParaRPr lang="en-GB" sz="1400" b="0" dirty="0">
                  <a:latin typeface="Arial Narrow" panose="020B0606020202030204" pitchFamily="34" charset="0"/>
                </a:endParaRPr>
              </a:p>
            </c:rich>
          </c:tx>
          <c:overlay val="0"/>
        </c:title>
        <c:numFmt formatCode="General" sourceLinked="1"/>
        <c:majorTickMark val="out"/>
        <c:minorTickMark val="none"/>
        <c:tickLblPos val="nextTo"/>
        <c:txPr>
          <a:bodyPr/>
          <a:lstStyle/>
          <a:p>
            <a:pPr>
              <a:defRPr>
                <a:latin typeface="Arial Narrow" panose="020B0606020202030204" pitchFamily="34" charset="0"/>
              </a:defRPr>
            </a:pPr>
            <a:endParaRPr lang="es-CL"/>
          </a:p>
        </c:txPr>
        <c:crossAx val="242848384"/>
        <c:crosses val="autoZero"/>
        <c:crossBetween val="midCat"/>
      </c:valAx>
      <c:valAx>
        <c:axId val="242848384"/>
        <c:scaling>
          <c:orientation val="minMax"/>
          <c:max val="4.8"/>
          <c:min val="3"/>
        </c:scaling>
        <c:delete val="0"/>
        <c:axPos val="l"/>
        <c:majorGridlines/>
        <c:title>
          <c:tx>
            <c:rich>
              <a:bodyPr rot="-5400000" vert="horz"/>
              <a:lstStyle/>
              <a:p>
                <a:pPr>
                  <a:defRPr sz="1400" b="0">
                    <a:latin typeface="Arial Narrow" panose="020B0606020202030204" pitchFamily="34" charset="0"/>
                  </a:defRPr>
                </a:pPr>
                <a:r>
                  <a:rPr lang="en-GB" sz="1400" b="0" dirty="0" err="1" smtClean="0">
                    <a:latin typeface="Arial Narrow" panose="020B0606020202030204" pitchFamily="34" charset="0"/>
                  </a:rPr>
                  <a:t>Productividad</a:t>
                </a:r>
                <a:r>
                  <a:rPr lang="en-GB" sz="1400" b="0" dirty="0" smtClean="0">
                    <a:latin typeface="Arial Narrow" panose="020B0606020202030204" pitchFamily="34" charset="0"/>
                  </a:rPr>
                  <a:t> </a:t>
                </a:r>
                <a:r>
                  <a:rPr lang="en-GB" sz="1400" b="0" dirty="0" err="1" smtClean="0">
                    <a:latin typeface="Arial Narrow" panose="020B0606020202030204" pitchFamily="34" charset="0"/>
                  </a:rPr>
                  <a:t>laboral</a:t>
                </a:r>
                <a:r>
                  <a:rPr lang="en-GB" sz="1400" b="0" dirty="0" smtClean="0">
                    <a:latin typeface="Arial Narrow" panose="020B0606020202030204" pitchFamily="34" charset="0"/>
                  </a:rPr>
                  <a:t> (log)</a:t>
                </a:r>
                <a:endParaRPr lang="en-GB" sz="1400" b="0" dirty="0">
                  <a:latin typeface="Arial Narrow" panose="020B0606020202030204" pitchFamily="34" charset="0"/>
                </a:endParaRPr>
              </a:p>
            </c:rich>
          </c:tx>
          <c:layout>
            <c:manualLayout>
              <c:xMode val="edge"/>
              <c:yMode val="edge"/>
              <c:x val="6.24726664996354E-3"/>
              <c:y val="0.25485398877488602"/>
            </c:manualLayout>
          </c:layout>
          <c:overlay val="0"/>
        </c:title>
        <c:numFmt formatCode="#,##0.0" sourceLinked="0"/>
        <c:majorTickMark val="out"/>
        <c:minorTickMark val="none"/>
        <c:tickLblPos val="nextTo"/>
        <c:txPr>
          <a:bodyPr/>
          <a:lstStyle/>
          <a:p>
            <a:pPr>
              <a:defRPr>
                <a:latin typeface="Arial Narrow" panose="020B0606020202030204" pitchFamily="34" charset="0"/>
              </a:defRPr>
            </a:pPr>
            <a:endParaRPr lang="es-CL"/>
          </a:p>
        </c:txPr>
        <c:crossAx val="242847824"/>
        <c:crosses val="autoZero"/>
        <c:crossBetween val="midCat"/>
      </c:valAx>
    </c:plotArea>
    <c:plotVisOnly val="1"/>
    <c:dispBlanksAs val="gap"/>
    <c:showDLblsOverMax val="0"/>
  </c:chart>
  <c:txPr>
    <a:bodyPr/>
    <a:lstStyle/>
    <a:p>
      <a:pPr>
        <a:defRPr sz="1400"/>
      </a:pPr>
      <a:endParaRPr lang="es-CL"/>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Desalineamiento</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por</a:t>
            </a:r>
            <a:r>
              <a:rPr lang="en-GB" sz="1400" b="0" baseline="0" dirty="0" smtClean="0">
                <a:latin typeface="Arial Narrow" panose="020B0606020202030204" pitchFamily="34" charset="0"/>
              </a:rPr>
              <a:t> campo de </a:t>
            </a:r>
            <a:r>
              <a:rPr lang="en-GB" sz="1400" b="0" baseline="0" dirty="0" err="1" smtClean="0">
                <a:latin typeface="Arial Narrow" panose="020B0606020202030204" pitchFamily="34" charset="0"/>
              </a:rPr>
              <a:t>estudio</a:t>
            </a:r>
            <a:endParaRPr lang="en-GB" sz="1400" b="0" dirty="0">
              <a:latin typeface="Arial Narrow" panose="020B0606020202030204" pitchFamily="34" charset="0"/>
            </a:endParaRPr>
          </a:p>
        </c:rich>
      </c:tx>
      <c:layout>
        <c:manualLayout>
          <c:xMode val="edge"/>
          <c:yMode val="edge"/>
          <c:x val="3.8174695087765297E-2"/>
          <c:y val="3.0367024913327802E-2"/>
        </c:manualLayout>
      </c:layout>
      <c:overlay val="1"/>
    </c:title>
    <c:autoTitleDeleted val="0"/>
    <c:plotArea>
      <c:layout>
        <c:manualLayout>
          <c:layoutTarget val="inner"/>
          <c:xMode val="edge"/>
          <c:yMode val="edge"/>
          <c:x val="2.47908789300673E-2"/>
          <c:y val="0.159068822765906"/>
          <c:w val="0.94092107259847702"/>
          <c:h val="0.56962350918475402"/>
        </c:manualLayout>
      </c:layout>
      <c:barChart>
        <c:barDir val="col"/>
        <c:grouping val="clustered"/>
        <c:varyColors val="0"/>
        <c:ser>
          <c:idx val="0"/>
          <c:order val="0"/>
          <c:tx>
            <c:strRef>
              <c:f>Sheet1!$F$1</c:f>
              <c:strCache>
                <c:ptCount val="1"/>
                <c:pt idx="0">
                  <c:v>Field of study mismatched</c:v>
                </c:pt>
              </c:strCache>
            </c:strRef>
          </c:tx>
          <c:spPr>
            <a:solidFill>
              <a:srgbClr val="E6E6E6">
                <a:lumMod val="10000"/>
              </a:srgbClr>
            </a:solidFill>
            <a:ln w="3175">
              <a:solidFill>
                <a:srgbClr val="727272">
                  <a:lumMod val="50000"/>
                </a:srgbClr>
              </a:solidFill>
            </a:ln>
          </c:spPr>
          <c:invertIfNegative val="0"/>
          <c:cat>
            <c:strRef>
              <c:f>Sheet1!$A$2:$A$11</c:f>
              <c:strCache>
                <c:ptCount val="10"/>
                <c:pt idx="0">
                  <c:v>Slovenia</c:v>
                </c:pt>
                <c:pt idx="1">
                  <c:v>Jakarta (Indonesia)</c:v>
                </c:pt>
                <c:pt idx="2">
                  <c:v>Turkey</c:v>
                </c:pt>
                <c:pt idx="3">
                  <c:v>Singapore</c:v>
                </c:pt>
                <c:pt idx="4">
                  <c:v>Chile</c:v>
                </c:pt>
                <c:pt idx="5">
                  <c:v>Greece</c:v>
                </c:pt>
                <c:pt idx="6">
                  <c:v>OECD average</c:v>
                </c:pt>
                <c:pt idx="7">
                  <c:v>Lithuania</c:v>
                </c:pt>
                <c:pt idx="8">
                  <c:v>Israel</c:v>
                </c:pt>
                <c:pt idx="9">
                  <c:v>New Zealand</c:v>
                </c:pt>
              </c:strCache>
            </c:strRef>
          </c:cat>
          <c:val>
            <c:numRef>
              <c:f>Sheet1!$F$2:$F$11</c:f>
              <c:numCache>
                <c:formatCode>0.00</c:formatCode>
                <c:ptCount val="10"/>
                <c:pt idx="0">
                  <c:v>28.84605605901729</c:v>
                </c:pt>
                <c:pt idx="1">
                  <c:v>54.578495964496177</c:v>
                </c:pt>
                <c:pt idx="2">
                  <c:v>43.76340386494995</c:v>
                </c:pt>
                <c:pt idx="3">
                  <c:v>44.662106590218187</c:v>
                </c:pt>
                <c:pt idx="4">
                  <c:v>49.864530697870542</c:v>
                </c:pt>
                <c:pt idx="5">
                  <c:v>41.44307527083896</c:v>
                </c:pt>
                <c:pt idx="6">
                  <c:v>39.636229210888082</c:v>
                </c:pt>
                <c:pt idx="7">
                  <c:v>40.818517753219517</c:v>
                </c:pt>
                <c:pt idx="8">
                  <c:v>36.451407449278527</c:v>
                </c:pt>
                <c:pt idx="9">
                  <c:v>52.011641054176927</c:v>
                </c:pt>
              </c:numCache>
            </c:numRef>
          </c:val>
        </c:ser>
        <c:dLbls>
          <c:showLegendKey val="0"/>
          <c:showVal val="0"/>
          <c:showCatName val="0"/>
          <c:showSerName val="0"/>
          <c:showPercent val="0"/>
          <c:showBubbleSize val="0"/>
        </c:dLbls>
        <c:gapWidth val="150"/>
        <c:overlap val="78"/>
        <c:axId val="82235536"/>
        <c:axId val="82236656"/>
      </c:barChart>
      <c:catAx>
        <c:axId val="82235536"/>
        <c:scaling>
          <c:orientation val="minMax"/>
        </c:scaling>
        <c:delete val="0"/>
        <c:axPos val="b"/>
        <c:numFmt formatCode="General" sourceLinked="1"/>
        <c:majorTickMark val="out"/>
        <c:minorTickMark val="none"/>
        <c:tickLblPos val="nextTo"/>
        <c:txPr>
          <a:bodyPr rot="0" vert="horz"/>
          <a:lstStyle/>
          <a:p>
            <a:pPr>
              <a:defRPr>
                <a:latin typeface="Arial Narrow" panose="020B0606020202030204" pitchFamily="34" charset="0"/>
              </a:defRPr>
            </a:pPr>
            <a:endParaRPr lang="es-CL"/>
          </a:p>
        </c:txPr>
        <c:crossAx val="82236656"/>
        <c:crosses val="autoZero"/>
        <c:auto val="1"/>
        <c:lblAlgn val="ctr"/>
        <c:lblOffset val="100"/>
        <c:tickLblSkip val="1"/>
        <c:noMultiLvlLbl val="0"/>
      </c:catAx>
      <c:valAx>
        <c:axId val="82236656"/>
        <c:scaling>
          <c:orientation val="minMax"/>
          <c:max val="55"/>
          <c:min val="0"/>
        </c:scaling>
        <c:delete val="0"/>
        <c:axPos val="l"/>
        <c:majorGridlines>
          <c:spPr>
            <a:ln w="3175">
              <a:prstDash val="sysDot"/>
            </a:ln>
          </c:spPr>
        </c:majorGridlines>
        <c:numFmt formatCode="#,##0" sourceLinked="0"/>
        <c:majorTickMark val="none"/>
        <c:minorTickMark val="none"/>
        <c:tickLblPos val="nextTo"/>
        <c:txPr>
          <a:bodyPr rot="-5400000" vert="horz"/>
          <a:lstStyle/>
          <a:p>
            <a:pPr>
              <a:defRPr sz="1200">
                <a:latin typeface="Arial Narrow" panose="020B0606020202030204" pitchFamily="34" charset="0"/>
              </a:defRPr>
            </a:pPr>
            <a:endParaRPr lang="es-CL"/>
          </a:p>
        </c:txPr>
        <c:crossAx val="82235536"/>
        <c:crosses val="autoZero"/>
        <c:crossBetween val="between"/>
        <c:majorUnit val="20"/>
      </c:valAx>
      <c:spPr>
        <a:noFill/>
        <a:ln>
          <a:solidFill>
            <a:sysClr val="windowText" lastClr="000000">
              <a:tint val="75000"/>
              <a:shade val="95000"/>
              <a:satMod val="105000"/>
            </a:sysClr>
          </a:solidFill>
        </a:ln>
      </c:spPr>
    </c:plotArea>
    <c:plotVisOnly val="1"/>
    <c:dispBlanksAs val="gap"/>
    <c:showDLblsOverMax val="0"/>
  </c:chart>
  <c:spPr>
    <a:solidFill>
      <a:srgbClr val="4F81BD">
        <a:lumMod val="20000"/>
        <a:lumOff val="80000"/>
        <a:alpha val="0"/>
      </a:srgbClr>
    </a:solidFill>
    <a:ln>
      <a:noFill/>
    </a:ln>
  </c:spPr>
  <c:txPr>
    <a:bodyPr/>
    <a:lstStyle/>
    <a:p>
      <a:pPr>
        <a:defRPr sz="1200"/>
      </a:pPr>
      <a:endParaRPr lang="es-C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Desalineamiento</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por</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competencias</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lectoras</a:t>
            </a:r>
            <a:endParaRPr lang="en-GB" sz="1400" b="0" dirty="0">
              <a:latin typeface="Arial Narrow" panose="020B0606020202030204" pitchFamily="34" charset="0"/>
            </a:endParaRPr>
          </a:p>
        </c:rich>
      </c:tx>
      <c:layout>
        <c:manualLayout>
          <c:xMode val="edge"/>
          <c:yMode val="edge"/>
          <c:x val="5.2462711695005902E-2"/>
          <c:y val="1.7953736369858399E-2"/>
        </c:manualLayout>
      </c:layout>
      <c:overlay val="1"/>
    </c:title>
    <c:autoTitleDeleted val="0"/>
    <c:plotArea>
      <c:layout>
        <c:manualLayout>
          <c:layoutTarget val="inner"/>
          <c:xMode val="edge"/>
          <c:yMode val="edge"/>
          <c:x val="5.4048278313374602E-2"/>
          <c:y val="0.180257462190719"/>
          <c:w val="0.93054734797210403"/>
          <c:h val="0.78555514401314197"/>
        </c:manualLayout>
      </c:layout>
      <c:barChart>
        <c:barDir val="col"/>
        <c:grouping val="stacked"/>
        <c:varyColors val="0"/>
        <c:ser>
          <c:idx val="0"/>
          <c:order val="0"/>
          <c:tx>
            <c:strRef>
              <c:f>Sheet1!$D$1</c:f>
              <c:strCache>
                <c:ptCount val="1"/>
                <c:pt idx="0">
                  <c:v>Over-skilled</c:v>
                </c:pt>
              </c:strCache>
            </c:strRef>
          </c:tx>
          <c:spPr>
            <a:solidFill>
              <a:srgbClr val="002060"/>
            </a:solidFill>
            <a:ln w="9525">
              <a:solidFill>
                <a:srgbClr val="002060"/>
              </a:solidFill>
            </a:ln>
          </c:spPr>
          <c:invertIfNegative val="0"/>
          <c:dPt>
            <c:idx val="8"/>
            <c:invertIfNegative val="0"/>
            <c:bubble3D val="0"/>
          </c:dPt>
          <c:cat>
            <c:strRef>
              <c:f>Sheet1!$A$2:$A$11</c:f>
              <c:strCache>
                <c:ptCount val="10"/>
                <c:pt idx="0">
                  <c:v>Slovenia</c:v>
                </c:pt>
                <c:pt idx="1">
                  <c:v>Jakarta (Indonesia)</c:v>
                </c:pt>
                <c:pt idx="2">
                  <c:v>Turkey</c:v>
                </c:pt>
                <c:pt idx="3">
                  <c:v>Singapore</c:v>
                </c:pt>
                <c:pt idx="4">
                  <c:v>Chile</c:v>
                </c:pt>
                <c:pt idx="5">
                  <c:v>Greece</c:v>
                </c:pt>
                <c:pt idx="6">
                  <c:v>OECD average</c:v>
                </c:pt>
                <c:pt idx="7">
                  <c:v>Lithuania</c:v>
                </c:pt>
                <c:pt idx="8">
                  <c:v>Israel</c:v>
                </c:pt>
                <c:pt idx="9">
                  <c:v>New Zealand</c:v>
                </c:pt>
              </c:strCache>
            </c:strRef>
          </c:cat>
          <c:val>
            <c:numRef>
              <c:f>Sheet1!$D$2:$D$11</c:f>
              <c:numCache>
                <c:formatCode>0.00</c:formatCode>
                <c:ptCount val="10"/>
                <c:pt idx="0">
                  <c:v>9.9394514984397944</c:v>
                </c:pt>
                <c:pt idx="1">
                  <c:v>14.52725660906046</c:v>
                </c:pt>
                <c:pt idx="2">
                  <c:v>12.80519428072377</c:v>
                </c:pt>
                <c:pt idx="3">
                  <c:v>9.8567279718352658</c:v>
                </c:pt>
                <c:pt idx="4">
                  <c:v>15.919130372827061</c:v>
                </c:pt>
                <c:pt idx="5">
                  <c:v>27.808826948766111</c:v>
                </c:pt>
                <c:pt idx="6">
                  <c:v>10.77809359851903</c:v>
                </c:pt>
                <c:pt idx="7">
                  <c:v>18.141792910711811</c:v>
                </c:pt>
                <c:pt idx="8">
                  <c:v>7.6603381271289939</c:v>
                </c:pt>
                <c:pt idx="9">
                  <c:v>10.294656467032439</c:v>
                </c:pt>
              </c:numCache>
            </c:numRef>
          </c:val>
        </c:ser>
        <c:ser>
          <c:idx val="1"/>
          <c:order val="1"/>
          <c:tx>
            <c:strRef>
              <c:f>Sheet1!$E$1</c:f>
              <c:strCache>
                <c:ptCount val="1"/>
                <c:pt idx="0">
                  <c:v>Under-skilled</c:v>
                </c:pt>
              </c:strCache>
            </c:strRef>
          </c:tx>
          <c:spPr>
            <a:solidFill>
              <a:sysClr val="window" lastClr="FFFFFF">
                <a:lumMod val="50000"/>
              </a:sysClr>
            </a:solidFill>
            <a:ln>
              <a:solidFill>
                <a:srgbClr val="002060"/>
              </a:solidFill>
            </a:ln>
          </c:spPr>
          <c:invertIfNegative val="0"/>
          <c:cat>
            <c:strRef>
              <c:f>Sheet1!$A$2:$A$11</c:f>
              <c:strCache>
                <c:ptCount val="10"/>
                <c:pt idx="0">
                  <c:v>Slovenia</c:v>
                </c:pt>
                <c:pt idx="1">
                  <c:v>Jakarta (Indonesia)</c:v>
                </c:pt>
                <c:pt idx="2">
                  <c:v>Turkey</c:v>
                </c:pt>
                <c:pt idx="3">
                  <c:v>Singapore</c:v>
                </c:pt>
                <c:pt idx="4">
                  <c:v>Chile</c:v>
                </c:pt>
                <c:pt idx="5">
                  <c:v>Greece</c:v>
                </c:pt>
                <c:pt idx="6">
                  <c:v>OECD average</c:v>
                </c:pt>
                <c:pt idx="7">
                  <c:v>Lithuania</c:v>
                </c:pt>
                <c:pt idx="8">
                  <c:v>Israel</c:v>
                </c:pt>
                <c:pt idx="9">
                  <c:v>New Zealand</c:v>
                </c:pt>
              </c:strCache>
            </c:strRef>
          </c:cat>
          <c:val>
            <c:numRef>
              <c:f>Sheet1!$E$2:$E$11</c:f>
              <c:numCache>
                <c:formatCode>0.00</c:formatCode>
                <c:ptCount val="10"/>
                <c:pt idx="0">
                  <c:v>2.3287012394493152</c:v>
                </c:pt>
                <c:pt idx="1">
                  <c:v>4.6539591219680689</c:v>
                </c:pt>
                <c:pt idx="2">
                  <c:v>2.462787146056725</c:v>
                </c:pt>
                <c:pt idx="3">
                  <c:v>2.9199706550493398</c:v>
                </c:pt>
                <c:pt idx="4">
                  <c:v>9.8625000681870798</c:v>
                </c:pt>
                <c:pt idx="5">
                  <c:v>6.5581863157350888</c:v>
                </c:pt>
                <c:pt idx="6">
                  <c:v>3.7965873200211568</c:v>
                </c:pt>
                <c:pt idx="7">
                  <c:v>4.5992127348506324</c:v>
                </c:pt>
                <c:pt idx="8">
                  <c:v>4.6622419206503558</c:v>
                </c:pt>
                <c:pt idx="9">
                  <c:v>3.623785362909385</c:v>
                </c:pt>
              </c:numCache>
            </c:numRef>
          </c:val>
        </c:ser>
        <c:dLbls>
          <c:showLegendKey val="0"/>
          <c:showVal val="0"/>
          <c:showCatName val="0"/>
          <c:showSerName val="0"/>
          <c:showPercent val="0"/>
          <c:showBubbleSize val="0"/>
        </c:dLbls>
        <c:gapWidth val="150"/>
        <c:overlap val="100"/>
        <c:axId val="235807136"/>
        <c:axId val="235806576"/>
      </c:barChart>
      <c:catAx>
        <c:axId val="235807136"/>
        <c:scaling>
          <c:orientation val="minMax"/>
        </c:scaling>
        <c:delete val="0"/>
        <c:axPos val="b"/>
        <c:numFmt formatCode="General" sourceLinked="1"/>
        <c:majorTickMark val="none"/>
        <c:minorTickMark val="none"/>
        <c:tickLblPos val="none"/>
        <c:crossAx val="235806576"/>
        <c:crossesAt val="0"/>
        <c:auto val="1"/>
        <c:lblAlgn val="ctr"/>
        <c:lblOffset val="100"/>
        <c:noMultiLvlLbl val="0"/>
      </c:catAx>
      <c:valAx>
        <c:axId val="235806576"/>
        <c:scaling>
          <c:orientation val="minMax"/>
          <c:max val="55"/>
          <c:min val="0"/>
        </c:scaling>
        <c:delete val="0"/>
        <c:axPos val="l"/>
        <c:majorGridlines>
          <c:spPr>
            <a:ln w="3175">
              <a:solidFill>
                <a:schemeClr val="bg1">
                  <a:lumMod val="75000"/>
                </a:schemeClr>
              </a:solidFill>
            </a:ln>
          </c:spPr>
        </c:majorGridlines>
        <c:numFmt formatCode="#,##0" sourceLinked="0"/>
        <c:majorTickMark val="none"/>
        <c:minorTickMark val="none"/>
        <c:tickLblPos val="low"/>
        <c:spPr>
          <a:noFill/>
          <a:ln>
            <a:solidFill>
              <a:sysClr val="windowText" lastClr="000000">
                <a:tint val="75000"/>
                <a:shade val="95000"/>
                <a:satMod val="105000"/>
              </a:sysClr>
            </a:solidFill>
          </a:ln>
        </c:spPr>
        <c:txPr>
          <a:bodyPr rot="-5400000" vert="horz"/>
          <a:lstStyle/>
          <a:p>
            <a:pPr>
              <a:defRPr>
                <a:latin typeface="Arial Narrow" panose="020B0606020202030204" pitchFamily="34" charset="0"/>
              </a:defRPr>
            </a:pPr>
            <a:endParaRPr lang="es-CL"/>
          </a:p>
        </c:txPr>
        <c:crossAx val="235807136"/>
        <c:crosses val="autoZero"/>
        <c:crossBetween val="between"/>
        <c:majorUnit val="20"/>
      </c:valAx>
      <c:spPr>
        <a:noFill/>
        <a:ln>
          <a:solidFill>
            <a:sysClr val="windowText" lastClr="000000">
              <a:tint val="75000"/>
              <a:shade val="95000"/>
              <a:satMod val="105000"/>
            </a:sysClr>
          </a:solidFill>
        </a:ln>
      </c:spPr>
    </c:plotArea>
    <c:plotVisOnly val="1"/>
    <c:dispBlanksAs val="gap"/>
    <c:showDLblsOverMax val="0"/>
  </c:chart>
  <c:spPr>
    <a:solidFill>
      <a:srgbClr val="4F81BD">
        <a:lumMod val="20000"/>
        <a:lumOff val="80000"/>
        <a:alpha val="0"/>
      </a:srgbClr>
    </a:solidFill>
    <a:ln>
      <a:noFill/>
    </a:ln>
  </c:spPr>
  <c:txPr>
    <a:bodyPr/>
    <a:lstStyle/>
    <a:p>
      <a:pPr>
        <a:defRPr sz="1200"/>
      </a:pPr>
      <a:endParaRPr lang="es-C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Desalineamiento</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por</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nivel</a:t>
            </a:r>
            <a:r>
              <a:rPr lang="en-GB" sz="1400" b="0" baseline="0" dirty="0" smtClean="0">
                <a:latin typeface="Arial Narrow" panose="020B0606020202030204" pitchFamily="34" charset="0"/>
              </a:rPr>
              <a:t> de </a:t>
            </a:r>
            <a:r>
              <a:rPr lang="en-GB" sz="1400" b="0" baseline="0" dirty="0" err="1" smtClean="0">
                <a:latin typeface="Arial Narrow" panose="020B0606020202030204" pitchFamily="34" charset="0"/>
              </a:rPr>
              <a:t>calificaciones</a:t>
            </a:r>
            <a:endParaRPr lang="en-GB" sz="1400" b="0" dirty="0">
              <a:latin typeface="Arial Narrow" panose="020B0606020202030204" pitchFamily="34" charset="0"/>
            </a:endParaRPr>
          </a:p>
        </c:rich>
      </c:tx>
      <c:layout>
        <c:manualLayout>
          <c:xMode val="edge"/>
          <c:yMode val="edge"/>
          <c:x val="5.2247656836003298E-2"/>
          <c:y val="3.2469856723561397E-2"/>
        </c:manualLayout>
      </c:layout>
      <c:overlay val="1"/>
    </c:title>
    <c:autoTitleDeleted val="0"/>
    <c:plotArea>
      <c:layout>
        <c:manualLayout>
          <c:layoutTarget val="inner"/>
          <c:xMode val="edge"/>
          <c:yMode val="edge"/>
          <c:x val="5.3939109883599901E-2"/>
          <c:y val="0.17745162283183899"/>
          <c:w val="0.92937584691100605"/>
          <c:h val="0.79754006195454696"/>
        </c:manualLayout>
      </c:layout>
      <c:barChart>
        <c:barDir val="col"/>
        <c:grouping val="stacked"/>
        <c:varyColors val="0"/>
        <c:ser>
          <c:idx val="1"/>
          <c:order val="0"/>
          <c:tx>
            <c:strRef>
              <c:f>Sheet1!$B$1</c:f>
              <c:strCache>
                <c:ptCount val="1"/>
                <c:pt idx="0">
                  <c:v>Over-qualified</c:v>
                </c:pt>
              </c:strCache>
            </c:strRef>
          </c:tx>
          <c:spPr>
            <a:solidFill>
              <a:srgbClr val="002060"/>
            </a:solidFill>
            <a:ln w="9525">
              <a:solidFill>
                <a:srgbClr val="002060"/>
              </a:solidFill>
            </a:ln>
          </c:spPr>
          <c:invertIfNegative val="0"/>
          <c:dPt>
            <c:idx val="0"/>
            <c:invertIfNegative val="0"/>
            <c:bubble3D val="0"/>
          </c:dPt>
          <c:cat>
            <c:strRef>
              <c:f>Sheet1!$A$2:$A$11</c:f>
              <c:strCache>
                <c:ptCount val="10"/>
                <c:pt idx="0">
                  <c:v>Slovenia</c:v>
                </c:pt>
                <c:pt idx="1">
                  <c:v>Jakarta (Indonesia)</c:v>
                </c:pt>
                <c:pt idx="2">
                  <c:v>Turkey</c:v>
                </c:pt>
                <c:pt idx="3">
                  <c:v>Singapore</c:v>
                </c:pt>
                <c:pt idx="4">
                  <c:v>Chile</c:v>
                </c:pt>
                <c:pt idx="5">
                  <c:v>Greece</c:v>
                </c:pt>
                <c:pt idx="6">
                  <c:v>OECD average</c:v>
                </c:pt>
                <c:pt idx="7">
                  <c:v>Lithuania</c:v>
                </c:pt>
                <c:pt idx="8">
                  <c:v>Israel</c:v>
                </c:pt>
                <c:pt idx="9">
                  <c:v>New Zealand</c:v>
                </c:pt>
              </c:strCache>
            </c:strRef>
          </c:cat>
          <c:val>
            <c:numRef>
              <c:f>Sheet1!$B$2:$B$11</c:f>
              <c:numCache>
                <c:formatCode>0.00</c:formatCode>
                <c:ptCount val="10"/>
                <c:pt idx="0">
                  <c:v>11.751852710062829</c:v>
                </c:pt>
                <c:pt idx="1">
                  <c:v>7.7309433499865801</c:v>
                </c:pt>
                <c:pt idx="2">
                  <c:v>11.586504288472121</c:v>
                </c:pt>
                <c:pt idx="3">
                  <c:v>14.878889624963101</c:v>
                </c:pt>
                <c:pt idx="4">
                  <c:v>16.345040446051431</c:v>
                </c:pt>
                <c:pt idx="5">
                  <c:v>20.95407444669366</c:v>
                </c:pt>
                <c:pt idx="6">
                  <c:v>21.69802500170519</c:v>
                </c:pt>
                <c:pt idx="7">
                  <c:v>26.47297357993202</c:v>
                </c:pt>
                <c:pt idx="8">
                  <c:v>32.488545517005221</c:v>
                </c:pt>
                <c:pt idx="9">
                  <c:v>33.822670959210392</c:v>
                </c:pt>
              </c:numCache>
            </c:numRef>
          </c:val>
        </c:ser>
        <c:ser>
          <c:idx val="0"/>
          <c:order val="1"/>
          <c:tx>
            <c:strRef>
              <c:f>Sheet1!$C$1</c:f>
              <c:strCache>
                <c:ptCount val="1"/>
                <c:pt idx="0">
                  <c:v>Under-qualified</c:v>
                </c:pt>
              </c:strCache>
            </c:strRef>
          </c:tx>
          <c:spPr>
            <a:solidFill>
              <a:sysClr val="window" lastClr="FFFFFF">
                <a:lumMod val="50000"/>
              </a:sysClr>
            </a:solidFill>
            <a:ln>
              <a:solidFill>
                <a:srgbClr val="002060"/>
              </a:solidFill>
            </a:ln>
          </c:spPr>
          <c:invertIfNegative val="0"/>
          <c:cat>
            <c:strRef>
              <c:f>Sheet1!$A$2:$A$11</c:f>
              <c:strCache>
                <c:ptCount val="10"/>
                <c:pt idx="0">
                  <c:v>Slovenia</c:v>
                </c:pt>
                <c:pt idx="1">
                  <c:v>Jakarta (Indonesia)</c:v>
                </c:pt>
                <c:pt idx="2">
                  <c:v>Turkey</c:v>
                </c:pt>
                <c:pt idx="3">
                  <c:v>Singapore</c:v>
                </c:pt>
                <c:pt idx="4">
                  <c:v>Chile</c:v>
                </c:pt>
                <c:pt idx="5">
                  <c:v>Greece</c:v>
                </c:pt>
                <c:pt idx="6">
                  <c:v>OECD average</c:v>
                </c:pt>
                <c:pt idx="7">
                  <c:v>Lithuania</c:v>
                </c:pt>
                <c:pt idx="8">
                  <c:v>Israel</c:v>
                </c:pt>
                <c:pt idx="9">
                  <c:v>New Zealand</c:v>
                </c:pt>
              </c:strCache>
            </c:strRef>
          </c:cat>
          <c:val>
            <c:numRef>
              <c:f>Sheet1!$C$2:$C$11</c:f>
              <c:numCache>
                <c:formatCode>0.00</c:formatCode>
                <c:ptCount val="10"/>
                <c:pt idx="0">
                  <c:v>10.647434586404851</c:v>
                </c:pt>
                <c:pt idx="1">
                  <c:v>15.40297037654336</c:v>
                </c:pt>
                <c:pt idx="2">
                  <c:v>12.909786488736451</c:v>
                </c:pt>
                <c:pt idx="3">
                  <c:v>15.22413861296495</c:v>
                </c:pt>
                <c:pt idx="4">
                  <c:v>16.672721854867572</c:v>
                </c:pt>
                <c:pt idx="5">
                  <c:v>12.4322461639479</c:v>
                </c:pt>
                <c:pt idx="6">
                  <c:v>12.7491114632011</c:v>
                </c:pt>
                <c:pt idx="7">
                  <c:v>9.4409815260379926</c:v>
                </c:pt>
                <c:pt idx="8">
                  <c:v>9.0552949659709778</c:v>
                </c:pt>
                <c:pt idx="9">
                  <c:v>10.61263102171301</c:v>
                </c:pt>
              </c:numCache>
            </c:numRef>
          </c:val>
        </c:ser>
        <c:dLbls>
          <c:showLegendKey val="0"/>
          <c:showVal val="0"/>
          <c:showCatName val="0"/>
          <c:showSerName val="0"/>
          <c:showPercent val="0"/>
          <c:showBubbleSize val="0"/>
        </c:dLbls>
        <c:gapWidth val="150"/>
        <c:overlap val="100"/>
        <c:axId val="170315392"/>
        <c:axId val="170316512"/>
      </c:barChart>
      <c:catAx>
        <c:axId val="170315392"/>
        <c:scaling>
          <c:orientation val="minMax"/>
        </c:scaling>
        <c:delete val="0"/>
        <c:axPos val="b"/>
        <c:numFmt formatCode="General" sourceLinked="1"/>
        <c:majorTickMark val="none"/>
        <c:minorTickMark val="none"/>
        <c:tickLblPos val="none"/>
        <c:txPr>
          <a:bodyPr rot="-5400000" vert="horz"/>
          <a:lstStyle/>
          <a:p>
            <a:pPr>
              <a:defRPr/>
            </a:pPr>
            <a:endParaRPr lang="es-CL"/>
          </a:p>
        </c:txPr>
        <c:crossAx val="170316512"/>
        <c:crossesAt val="0"/>
        <c:auto val="1"/>
        <c:lblAlgn val="ctr"/>
        <c:lblOffset val="100"/>
        <c:noMultiLvlLbl val="0"/>
      </c:catAx>
      <c:valAx>
        <c:axId val="170316512"/>
        <c:scaling>
          <c:orientation val="minMax"/>
          <c:max val="55"/>
          <c:min val="0"/>
        </c:scaling>
        <c:delete val="0"/>
        <c:axPos val="l"/>
        <c:majorGridlines>
          <c:spPr>
            <a:ln w="3175">
              <a:prstDash val="sysDot"/>
            </a:ln>
          </c:spPr>
        </c:majorGridlines>
        <c:numFmt formatCode="#,##0" sourceLinked="0"/>
        <c:majorTickMark val="none"/>
        <c:minorTickMark val="none"/>
        <c:tickLblPos val="nextTo"/>
        <c:txPr>
          <a:bodyPr rot="-5400000" vert="horz"/>
          <a:lstStyle/>
          <a:p>
            <a:pPr>
              <a:defRPr>
                <a:latin typeface="Arial Narrow" panose="020B0606020202030204" pitchFamily="34" charset="0"/>
              </a:defRPr>
            </a:pPr>
            <a:endParaRPr lang="es-CL"/>
          </a:p>
        </c:txPr>
        <c:crossAx val="170315392"/>
        <c:crosses val="autoZero"/>
        <c:crossBetween val="between"/>
        <c:majorUnit val="20"/>
      </c:valAx>
      <c:spPr>
        <a:noFill/>
        <a:ln>
          <a:solidFill>
            <a:sysClr val="windowText" lastClr="000000">
              <a:tint val="75000"/>
              <a:shade val="95000"/>
              <a:satMod val="105000"/>
            </a:sysClr>
          </a:solidFill>
        </a:ln>
      </c:spPr>
    </c:plotArea>
    <c:plotVisOnly val="1"/>
    <c:dispBlanksAs val="gap"/>
    <c:showDLblsOverMax val="0"/>
  </c:chart>
  <c:spPr>
    <a:solidFill>
      <a:srgbClr val="4F81BD">
        <a:lumMod val="20000"/>
        <a:lumOff val="80000"/>
        <a:alpha val="0"/>
      </a:srgbClr>
    </a:solidFill>
    <a:ln>
      <a:noFill/>
    </a:ln>
  </c:spPr>
  <c:txPr>
    <a:bodyPr/>
    <a:lstStyle/>
    <a:p>
      <a:pPr>
        <a:defRPr sz="1200"/>
      </a:pPr>
      <a:endParaRPr lang="es-CL"/>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88179404263805E-2"/>
          <c:y val="0.14055085069047074"/>
          <c:w val="0.92538804428942945"/>
          <c:h val="0.5355258498079527"/>
        </c:manualLayout>
      </c:layout>
      <c:barChart>
        <c:barDir val="col"/>
        <c:grouping val="clustered"/>
        <c:varyColors val="0"/>
        <c:ser>
          <c:idx val="2"/>
          <c:order val="1"/>
          <c:tx>
            <c:strRef>
              <c:f>'Figure 5.12'!$R$5</c:f>
              <c:strCache>
                <c:ptCount val="1"/>
                <c:pt idx="0">
                  <c:v>Sobrecalificado
(Ref: mismas calificaciones, alineado)</c:v>
                </c:pt>
              </c:strCache>
            </c:strRef>
          </c:tx>
          <c:spPr>
            <a:solidFill>
              <a:srgbClr val="002060"/>
            </a:solidFill>
          </c:spPr>
          <c:invertIfNegative val="0"/>
          <c:cat>
            <c:strRef>
              <c:f>'Figure 5.12'!$P$6:$P$38</c:f>
              <c:strCache>
                <c:ptCount val="33"/>
                <c:pt idx="0">
                  <c:v>Israel</c:v>
                </c:pt>
                <c:pt idx="1">
                  <c:v>Turkey</c:v>
                </c:pt>
                <c:pt idx="2">
                  <c:v>United States</c:v>
                </c:pt>
                <c:pt idx="3">
                  <c:v>Singapore</c:v>
                </c:pt>
                <c:pt idx="4">
                  <c:v>Canada</c:v>
                </c:pt>
                <c:pt idx="5">
                  <c:v>Japan</c:v>
                </c:pt>
                <c:pt idx="6">
                  <c:v>Cyprus¹</c:v>
                </c:pt>
                <c:pt idx="7">
                  <c:v>Poland</c:v>
                </c:pt>
                <c:pt idx="8">
                  <c:v>Chile</c:v>
                </c:pt>
                <c:pt idx="9">
                  <c:v>Northern Ireland (UK)</c:v>
                </c:pt>
                <c:pt idx="10">
                  <c:v>Denmark</c:v>
                </c:pt>
                <c:pt idx="11">
                  <c:v>England (UK)</c:v>
                </c:pt>
                <c:pt idx="12">
                  <c:v>Ireland</c:v>
                </c:pt>
                <c:pt idx="13">
                  <c:v>Spain</c:v>
                </c:pt>
                <c:pt idx="14">
                  <c:v>OECD average</c:v>
                </c:pt>
                <c:pt idx="15">
                  <c:v>Slovenia</c:v>
                </c:pt>
                <c:pt idx="16">
                  <c:v>Estonia</c:v>
                </c:pt>
                <c:pt idx="17">
                  <c:v>Germany</c:v>
                </c:pt>
                <c:pt idx="18">
                  <c:v>New Zealand</c:v>
                </c:pt>
                <c:pt idx="19">
                  <c:v>Greece</c:v>
                </c:pt>
                <c:pt idx="20">
                  <c:v>Lithuania</c:v>
                </c:pt>
                <c:pt idx="21">
                  <c:v>Korea</c:v>
                </c:pt>
                <c:pt idx="22">
                  <c:v>Netherlands</c:v>
                </c:pt>
                <c:pt idx="23">
                  <c:v>Sweden</c:v>
                </c:pt>
                <c:pt idx="24">
                  <c:v>Czech Republic</c:v>
                </c:pt>
                <c:pt idx="25">
                  <c:v>France</c:v>
                </c:pt>
                <c:pt idx="26">
                  <c:v>Norway</c:v>
                </c:pt>
                <c:pt idx="27">
                  <c:v>Finland</c:v>
                </c:pt>
                <c:pt idx="28">
                  <c:v>Austria</c:v>
                </c:pt>
                <c:pt idx="29">
                  <c:v>Slovak Republic</c:v>
                </c:pt>
                <c:pt idx="30">
                  <c:v>Flanders (Belgium)</c:v>
                </c:pt>
                <c:pt idx="31">
                  <c:v>Italy</c:v>
                </c:pt>
                <c:pt idx="32">
                  <c:v>Jakarta (Indonesia)</c:v>
                </c:pt>
              </c:strCache>
            </c:strRef>
          </c:cat>
          <c:val>
            <c:numRef>
              <c:f>'Figure 5.12'!$R$6:$R$38</c:f>
              <c:numCache>
                <c:formatCode>0.00</c:formatCode>
                <c:ptCount val="33"/>
                <c:pt idx="0">
                  <c:v>-26.914396387095724</c:v>
                </c:pt>
                <c:pt idx="1">
                  <c:v>-22.810471006254229</c:v>
                </c:pt>
                <c:pt idx="2">
                  <c:v>-22.545847719129693</c:v>
                </c:pt>
                <c:pt idx="3">
                  <c:v>-21.86208869538936</c:v>
                </c:pt>
                <c:pt idx="4">
                  <c:v>-20.529608858143497</c:v>
                </c:pt>
                <c:pt idx="5">
                  <c:v>-19.030056298942874</c:v>
                </c:pt>
                <c:pt idx="6">
                  <c:v>-17.90698856643894</c:v>
                </c:pt>
                <c:pt idx="7">
                  <c:v>-17.850109585275803</c:v>
                </c:pt>
                <c:pt idx="8">
                  <c:v>-17.677203959365855</c:v>
                </c:pt>
                <c:pt idx="9">
                  <c:v>-17.390314929799114</c:v>
                </c:pt>
                <c:pt idx="10">
                  <c:v>-16.566671569406726</c:v>
                </c:pt>
                <c:pt idx="11">
                  <c:v>-16.234937463899925</c:v>
                </c:pt>
                <c:pt idx="12">
                  <c:v>-15.321840517910557</c:v>
                </c:pt>
                <c:pt idx="13">
                  <c:v>-14.665027176103907</c:v>
                </c:pt>
                <c:pt idx="14">
                  <c:v>-14.41810870056606</c:v>
                </c:pt>
                <c:pt idx="15">
                  <c:v>-14.322953042214426</c:v>
                </c:pt>
                <c:pt idx="16">
                  <c:v>-14.121721474355306</c:v>
                </c:pt>
                <c:pt idx="17">
                  <c:v>-13.833264548743388</c:v>
                </c:pt>
                <c:pt idx="18">
                  <c:v>-13.763237515156343</c:v>
                </c:pt>
                <c:pt idx="19">
                  <c:v>-12.483149483219508</c:v>
                </c:pt>
                <c:pt idx="20">
                  <c:v>-11.966819474963197</c:v>
                </c:pt>
                <c:pt idx="21">
                  <c:v>-11.889233727389048</c:v>
                </c:pt>
                <c:pt idx="22">
                  <c:v>-11.545396830740339</c:v>
                </c:pt>
                <c:pt idx="23">
                  <c:v>-11.268395682088467</c:v>
                </c:pt>
                <c:pt idx="24">
                  <c:v>-10.715765510432323</c:v>
                </c:pt>
                <c:pt idx="25">
                  <c:v>-10.637432838880487</c:v>
                </c:pt>
                <c:pt idx="26">
                  <c:v>-10.210765231240714</c:v>
                </c:pt>
                <c:pt idx="27">
                  <c:v>-9.8151570173571159</c:v>
                </c:pt>
                <c:pt idx="28">
                  <c:v>-9.1711050380274148</c:v>
                </c:pt>
                <c:pt idx="29">
                  <c:v>-9.0392123900233567</c:v>
                </c:pt>
                <c:pt idx="30">
                  <c:v>-8.1713788370261611</c:v>
                </c:pt>
                <c:pt idx="31">
                  <c:v>-5.1823889776273218</c:v>
                </c:pt>
                <c:pt idx="32">
                  <c:v>-3.9783413383821298</c:v>
                </c:pt>
              </c:numCache>
            </c:numRef>
          </c:val>
        </c:ser>
        <c:dLbls>
          <c:showLegendKey val="0"/>
          <c:showVal val="0"/>
          <c:showCatName val="0"/>
          <c:showSerName val="0"/>
          <c:showPercent val="0"/>
          <c:showBubbleSize val="0"/>
        </c:dLbls>
        <c:gapWidth val="57"/>
        <c:axId val="235939040"/>
        <c:axId val="235939600"/>
      </c:barChart>
      <c:lineChart>
        <c:grouping val="standard"/>
        <c:varyColors val="0"/>
        <c:ser>
          <c:idx val="0"/>
          <c:order val="0"/>
          <c:tx>
            <c:strRef>
              <c:f>'Figure 5.12'!$Q$5</c:f>
              <c:strCache>
                <c:ptCount val="1"/>
                <c:pt idx="0">
                  <c:v>Sobre-competencias lectoras
(Ref: mismas competencias, alineado)</c:v>
                </c:pt>
              </c:strCache>
            </c:strRef>
          </c:tx>
          <c:spPr>
            <a:ln>
              <a:noFill/>
            </a:ln>
          </c:spPr>
          <c:marker>
            <c:symbol val="diamond"/>
            <c:size val="10"/>
            <c:spPr>
              <a:solidFill>
                <a:srgbClr val="C00000"/>
              </a:solidFill>
              <a:ln>
                <a:solidFill>
                  <a:schemeClr val="tx1"/>
                </a:solidFill>
              </a:ln>
            </c:spPr>
          </c:marker>
          <c:dPt>
            <c:idx val="0"/>
            <c:bubble3D val="0"/>
          </c:dPt>
          <c:dPt>
            <c:idx val="1"/>
            <c:bubble3D val="0"/>
          </c:dPt>
          <c:dPt>
            <c:idx val="2"/>
            <c:marker>
              <c:spPr>
                <a:solidFill>
                  <a:schemeClr val="accent5">
                    <a:lumMod val="40000"/>
                    <a:lumOff val="60000"/>
                  </a:schemeClr>
                </a:solidFill>
                <a:ln>
                  <a:solidFill>
                    <a:schemeClr val="tx1"/>
                  </a:solidFill>
                </a:ln>
              </c:spPr>
            </c:marker>
            <c:bubble3D val="0"/>
          </c:dPt>
          <c:dPt>
            <c:idx val="3"/>
            <c:marker>
              <c:spPr>
                <a:solidFill>
                  <a:schemeClr val="accent5">
                    <a:lumMod val="40000"/>
                    <a:lumOff val="60000"/>
                  </a:schemeClr>
                </a:solidFill>
                <a:ln>
                  <a:solidFill>
                    <a:schemeClr val="tx1"/>
                  </a:solidFill>
                </a:ln>
              </c:spPr>
            </c:marker>
            <c:bubble3D val="0"/>
          </c:dPt>
          <c:dPt>
            <c:idx val="4"/>
            <c:bubble3D val="0"/>
          </c:dPt>
          <c:dPt>
            <c:idx val="5"/>
            <c:marker>
              <c:spPr>
                <a:solidFill>
                  <a:schemeClr val="accent5">
                    <a:lumMod val="40000"/>
                    <a:lumOff val="60000"/>
                  </a:schemeClr>
                </a:solidFill>
                <a:ln>
                  <a:solidFill>
                    <a:schemeClr val="tx1"/>
                  </a:solidFill>
                </a:ln>
              </c:spPr>
            </c:marker>
            <c:bubble3D val="0"/>
          </c:dPt>
          <c:dPt>
            <c:idx val="6"/>
            <c:bubble3D val="0"/>
          </c:dPt>
          <c:dPt>
            <c:idx val="7"/>
            <c:marker>
              <c:spPr>
                <a:solidFill>
                  <a:schemeClr val="accent5">
                    <a:lumMod val="40000"/>
                    <a:lumOff val="60000"/>
                  </a:schemeClr>
                </a:solidFill>
                <a:ln>
                  <a:solidFill>
                    <a:schemeClr val="tx1"/>
                  </a:solidFill>
                </a:ln>
              </c:spPr>
            </c:marker>
            <c:bubble3D val="0"/>
          </c:dPt>
          <c:dPt>
            <c:idx val="8"/>
            <c:bubble3D val="0"/>
          </c:dPt>
          <c:dPt>
            <c:idx val="9"/>
            <c:marker>
              <c:spPr>
                <a:solidFill>
                  <a:schemeClr val="accent5">
                    <a:lumMod val="40000"/>
                    <a:lumOff val="60000"/>
                  </a:schemeClr>
                </a:solidFill>
                <a:ln>
                  <a:solidFill>
                    <a:schemeClr val="tx1"/>
                  </a:solidFill>
                </a:ln>
              </c:spPr>
            </c:marker>
            <c:bubble3D val="0"/>
          </c:dPt>
          <c:dPt>
            <c:idx val="10"/>
            <c:marker>
              <c:spPr>
                <a:solidFill>
                  <a:schemeClr val="accent5">
                    <a:lumMod val="40000"/>
                    <a:lumOff val="60000"/>
                  </a:schemeClr>
                </a:solidFill>
                <a:ln>
                  <a:solidFill>
                    <a:schemeClr val="tx1"/>
                  </a:solidFill>
                </a:ln>
              </c:spPr>
            </c:marker>
            <c:bubble3D val="0"/>
          </c:dPt>
          <c:dPt>
            <c:idx val="11"/>
            <c:marker>
              <c:spPr>
                <a:solidFill>
                  <a:schemeClr val="accent5">
                    <a:lumMod val="40000"/>
                    <a:lumOff val="60000"/>
                  </a:schemeClr>
                </a:solidFill>
                <a:ln>
                  <a:solidFill>
                    <a:schemeClr val="tx1"/>
                  </a:solidFill>
                </a:ln>
              </c:spPr>
            </c:marker>
            <c:bubble3D val="0"/>
          </c:dPt>
          <c:dPt>
            <c:idx val="12"/>
            <c:bubble3D val="0"/>
          </c:dPt>
          <c:dPt>
            <c:idx val="13"/>
            <c:bubble3D val="0"/>
          </c:dPt>
          <c:dPt>
            <c:idx val="14"/>
            <c:bubble3D val="0"/>
          </c:dPt>
          <c:dPt>
            <c:idx val="15"/>
            <c:bubble3D val="0"/>
          </c:dPt>
          <c:dPt>
            <c:idx val="16"/>
            <c:marker>
              <c:spPr>
                <a:solidFill>
                  <a:schemeClr val="accent5">
                    <a:lumMod val="40000"/>
                    <a:lumOff val="60000"/>
                  </a:schemeClr>
                </a:solidFill>
                <a:ln>
                  <a:solidFill>
                    <a:schemeClr val="tx1"/>
                  </a:solidFill>
                </a:ln>
              </c:spPr>
            </c:marker>
            <c:bubble3D val="0"/>
          </c:dPt>
          <c:dPt>
            <c:idx val="17"/>
            <c:marker>
              <c:spPr>
                <a:solidFill>
                  <a:schemeClr val="accent5">
                    <a:lumMod val="40000"/>
                    <a:lumOff val="60000"/>
                  </a:schemeClr>
                </a:solidFill>
                <a:ln>
                  <a:solidFill>
                    <a:schemeClr val="tx1"/>
                  </a:solidFill>
                </a:ln>
              </c:spPr>
            </c:marker>
            <c:bubble3D val="0"/>
          </c:dPt>
          <c:dPt>
            <c:idx val="18"/>
            <c:bubble3D val="0"/>
          </c:dPt>
          <c:dPt>
            <c:idx val="19"/>
            <c:marker>
              <c:spPr>
                <a:solidFill>
                  <a:schemeClr val="accent5">
                    <a:lumMod val="40000"/>
                    <a:lumOff val="60000"/>
                  </a:schemeClr>
                </a:solidFill>
                <a:ln>
                  <a:solidFill>
                    <a:schemeClr val="tx1"/>
                  </a:solidFill>
                </a:ln>
              </c:spPr>
            </c:marker>
            <c:bubble3D val="0"/>
          </c:dPt>
          <c:dPt>
            <c:idx val="20"/>
            <c:marker>
              <c:spPr>
                <a:solidFill>
                  <a:schemeClr val="accent5">
                    <a:lumMod val="40000"/>
                    <a:lumOff val="60000"/>
                  </a:schemeClr>
                </a:solidFill>
                <a:ln>
                  <a:solidFill>
                    <a:schemeClr val="tx1"/>
                  </a:solidFill>
                </a:ln>
              </c:spPr>
            </c:marker>
            <c:bubble3D val="0"/>
          </c:dPt>
          <c:dPt>
            <c:idx val="21"/>
            <c:marker>
              <c:spPr>
                <a:solidFill>
                  <a:schemeClr val="accent5">
                    <a:lumMod val="40000"/>
                    <a:lumOff val="60000"/>
                  </a:schemeClr>
                </a:solidFill>
                <a:ln>
                  <a:solidFill>
                    <a:schemeClr val="tx1"/>
                  </a:solidFill>
                </a:ln>
              </c:spPr>
            </c:marker>
            <c:bubble3D val="0"/>
          </c:dPt>
          <c:dPt>
            <c:idx val="22"/>
            <c:marker>
              <c:spPr>
                <a:solidFill>
                  <a:schemeClr val="accent5">
                    <a:lumMod val="40000"/>
                    <a:lumOff val="60000"/>
                  </a:schemeClr>
                </a:solidFill>
                <a:ln>
                  <a:solidFill>
                    <a:schemeClr val="tx1"/>
                  </a:solidFill>
                </a:ln>
              </c:spPr>
            </c:marker>
            <c:bubble3D val="0"/>
          </c:dPt>
          <c:dPt>
            <c:idx val="23"/>
            <c:marker>
              <c:spPr>
                <a:solidFill>
                  <a:schemeClr val="accent5">
                    <a:lumMod val="40000"/>
                    <a:lumOff val="60000"/>
                  </a:schemeClr>
                </a:solidFill>
                <a:ln>
                  <a:solidFill>
                    <a:schemeClr val="tx1"/>
                  </a:solidFill>
                </a:ln>
              </c:spPr>
            </c:marker>
            <c:bubble3D val="0"/>
          </c:dPt>
          <c:dPt>
            <c:idx val="24"/>
            <c:bubble3D val="0"/>
          </c:dPt>
          <c:dPt>
            <c:idx val="25"/>
            <c:marker>
              <c:spPr>
                <a:solidFill>
                  <a:schemeClr val="accent5">
                    <a:lumMod val="40000"/>
                    <a:lumOff val="60000"/>
                  </a:schemeClr>
                </a:solidFill>
                <a:ln>
                  <a:solidFill>
                    <a:schemeClr val="tx1"/>
                  </a:solidFill>
                </a:ln>
              </c:spPr>
            </c:marker>
            <c:bubble3D val="0"/>
          </c:dPt>
          <c:dPt>
            <c:idx val="26"/>
            <c:bubble3D val="0"/>
          </c:dPt>
          <c:dPt>
            <c:idx val="27"/>
            <c:bubble3D val="0"/>
          </c:dPt>
          <c:dPt>
            <c:idx val="28"/>
            <c:bubble3D val="0"/>
          </c:dPt>
          <c:dPt>
            <c:idx val="29"/>
            <c:marker>
              <c:spPr>
                <a:solidFill>
                  <a:schemeClr val="accent5">
                    <a:lumMod val="40000"/>
                    <a:lumOff val="60000"/>
                  </a:schemeClr>
                </a:solidFill>
                <a:ln>
                  <a:solidFill>
                    <a:schemeClr val="tx1"/>
                  </a:solidFill>
                </a:ln>
              </c:spPr>
            </c:marker>
            <c:bubble3D val="0"/>
          </c:dPt>
          <c:dPt>
            <c:idx val="30"/>
            <c:bubble3D val="0"/>
          </c:dPt>
          <c:dPt>
            <c:idx val="31"/>
            <c:bubble3D val="0"/>
          </c:dPt>
          <c:dPt>
            <c:idx val="32"/>
            <c:bubble3D val="0"/>
          </c:dPt>
          <c:dPt>
            <c:idx val="33"/>
            <c:bubble3D val="0"/>
          </c:dPt>
          <c:cat>
            <c:strRef>
              <c:f>'Figure 5.12'!$P$6:$P$38</c:f>
              <c:strCache>
                <c:ptCount val="33"/>
                <c:pt idx="0">
                  <c:v>Israel</c:v>
                </c:pt>
                <c:pt idx="1">
                  <c:v>Turkey</c:v>
                </c:pt>
                <c:pt idx="2">
                  <c:v>United States</c:v>
                </c:pt>
                <c:pt idx="3">
                  <c:v>Singapore</c:v>
                </c:pt>
                <c:pt idx="4">
                  <c:v>Canada</c:v>
                </c:pt>
                <c:pt idx="5">
                  <c:v>Japan</c:v>
                </c:pt>
                <c:pt idx="6">
                  <c:v>Cyprus¹</c:v>
                </c:pt>
                <c:pt idx="7">
                  <c:v>Poland</c:v>
                </c:pt>
                <c:pt idx="8">
                  <c:v>Chile</c:v>
                </c:pt>
                <c:pt idx="9">
                  <c:v>Northern Ireland (UK)</c:v>
                </c:pt>
                <c:pt idx="10">
                  <c:v>Denmark</c:v>
                </c:pt>
                <c:pt idx="11">
                  <c:v>England (UK)</c:v>
                </c:pt>
                <c:pt idx="12">
                  <c:v>Ireland</c:v>
                </c:pt>
                <c:pt idx="13">
                  <c:v>Spain</c:v>
                </c:pt>
                <c:pt idx="14">
                  <c:v>OECD average</c:v>
                </c:pt>
                <c:pt idx="15">
                  <c:v>Slovenia</c:v>
                </c:pt>
                <c:pt idx="16">
                  <c:v>Estonia</c:v>
                </c:pt>
                <c:pt idx="17">
                  <c:v>Germany</c:v>
                </c:pt>
                <c:pt idx="18">
                  <c:v>New Zealand</c:v>
                </c:pt>
                <c:pt idx="19">
                  <c:v>Greece</c:v>
                </c:pt>
                <c:pt idx="20">
                  <c:v>Lithuania</c:v>
                </c:pt>
                <c:pt idx="21">
                  <c:v>Korea</c:v>
                </c:pt>
                <c:pt idx="22">
                  <c:v>Netherlands</c:v>
                </c:pt>
                <c:pt idx="23">
                  <c:v>Sweden</c:v>
                </c:pt>
                <c:pt idx="24">
                  <c:v>Czech Republic</c:v>
                </c:pt>
                <c:pt idx="25">
                  <c:v>France</c:v>
                </c:pt>
                <c:pt idx="26">
                  <c:v>Norway</c:v>
                </c:pt>
                <c:pt idx="27">
                  <c:v>Finland</c:v>
                </c:pt>
                <c:pt idx="28">
                  <c:v>Austria</c:v>
                </c:pt>
                <c:pt idx="29">
                  <c:v>Slovak Republic</c:v>
                </c:pt>
                <c:pt idx="30">
                  <c:v>Flanders (Belgium)</c:v>
                </c:pt>
                <c:pt idx="31">
                  <c:v>Italy</c:v>
                </c:pt>
                <c:pt idx="32">
                  <c:v>Jakarta (Indonesia)</c:v>
                </c:pt>
              </c:strCache>
            </c:strRef>
          </c:cat>
          <c:val>
            <c:numRef>
              <c:f>'Figure 5.12'!$Q$6:$Q$38</c:f>
              <c:numCache>
                <c:formatCode>0.00</c:formatCode>
                <c:ptCount val="33"/>
                <c:pt idx="0">
                  <c:v>-15.655643198934976</c:v>
                </c:pt>
                <c:pt idx="1">
                  <c:v>15.922530169989663</c:v>
                </c:pt>
                <c:pt idx="2">
                  <c:v>-5.2233540232109634</c:v>
                </c:pt>
                <c:pt idx="3">
                  <c:v>-1.3237134314167052</c:v>
                </c:pt>
                <c:pt idx="4">
                  <c:v>-7.1030689494428101</c:v>
                </c:pt>
                <c:pt idx="5">
                  <c:v>-3.3819054428264432</c:v>
                </c:pt>
                <c:pt idx="6">
                  <c:v>-6.9931083502441664</c:v>
                </c:pt>
                <c:pt idx="7">
                  <c:v>-0.86341041781426309</c:v>
                </c:pt>
                <c:pt idx="8">
                  <c:v>5.7990790052403165</c:v>
                </c:pt>
                <c:pt idx="9">
                  <c:v>-3.9829306425679478</c:v>
                </c:pt>
                <c:pt idx="10">
                  <c:v>-0.74627359775730406</c:v>
                </c:pt>
                <c:pt idx="11">
                  <c:v>5.6327372366486506</c:v>
                </c:pt>
                <c:pt idx="12">
                  <c:v>-7.4649429594119558</c:v>
                </c:pt>
                <c:pt idx="13">
                  <c:v>-9.3192486169467958</c:v>
                </c:pt>
                <c:pt idx="14">
                  <c:v>-2.8939714593790651</c:v>
                </c:pt>
                <c:pt idx="15">
                  <c:v>-5.8323753172589621</c:v>
                </c:pt>
                <c:pt idx="16">
                  <c:v>1.143885544051481</c:v>
                </c:pt>
                <c:pt idx="17">
                  <c:v>1.449682297918796</c:v>
                </c:pt>
                <c:pt idx="18">
                  <c:v>-7.4403798630076166</c:v>
                </c:pt>
                <c:pt idx="19">
                  <c:v>2.9719626771173999</c:v>
                </c:pt>
                <c:pt idx="20">
                  <c:v>3.0952886093098346</c:v>
                </c:pt>
                <c:pt idx="21">
                  <c:v>-7.9257518382475123</c:v>
                </c:pt>
                <c:pt idx="22">
                  <c:v>-3.9362121195646962</c:v>
                </c:pt>
                <c:pt idx="23">
                  <c:v>-0.52147155969326808</c:v>
                </c:pt>
                <c:pt idx="24">
                  <c:v>0.84956639699144509</c:v>
                </c:pt>
                <c:pt idx="25">
                  <c:v>-4.2121076311530521</c:v>
                </c:pt>
                <c:pt idx="26">
                  <c:v>-2.6245990398600525</c:v>
                </c:pt>
                <c:pt idx="27">
                  <c:v>-9.4884027860841069</c:v>
                </c:pt>
                <c:pt idx="28">
                  <c:v>-4.218133204170015</c:v>
                </c:pt>
                <c:pt idx="29">
                  <c:v>0.11113343305452499</c:v>
                </c:pt>
                <c:pt idx="30">
                  <c:v>-7.3304659013163747</c:v>
                </c:pt>
                <c:pt idx="31">
                  <c:v>-7.6411005143569692</c:v>
                </c:pt>
                <c:pt idx="32">
                  <c:v>15.443612229805204</c:v>
                </c:pt>
              </c:numCache>
            </c:numRef>
          </c:val>
          <c:smooth val="0"/>
        </c:ser>
        <c:ser>
          <c:idx val="1"/>
          <c:order val="2"/>
          <c:tx>
            <c:strRef>
              <c:f>'Figure 5.12'!$S$5</c:f>
              <c:strCache>
                <c:ptCount val="1"/>
                <c:pt idx="0">
                  <c:v>Campo de estudio
(Ref: mismo campo, alineado)</c:v>
                </c:pt>
              </c:strCache>
            </c:strRef>
          </c:tx>
          <c:spPr>
            <a:ln w="28575">
              <a:noFill/>
            </a:ln>
          </c:spPr>
          <c:marker>
            <c:symbol val="circle"/>
            <c:size val="9"/>
            <c:spPr>
              <a:solidFill>
                <a:srgbClr val="7030A0"/>
              </a:solidFill>
              <a:ln>
                <a:solidFill>
                  <a:schemeClr val="tx1"/>
                </a:solidFill>
              </a:ln>
            </c:spPr>
          </c:marker>
          <c:dPt>
            <c:idx val="1"/>
            <c:marker>
              <c:spPr>
                <a:solidFill>
                  <a:schemeClr val="accent3">
                    <a:lumMod val="60000"/>
                    <a:lumOff val="40000"/>
                  </a:schemeClr>
                </a:solidFill>
                <a:ln>
                  <a:solidFill>
                    <a:schemeClr val="tx1"/>
                  </a:solidFill>
                </a:ln>
              </c:spPr>
            </c:marker>
            <c:bubble3D val="0"/>
          </c:dPt>
          <c:dPt>
            <c:idx val="2"/>
            <c:marker>
              <c:spPr>
                <a:solidFill>
                  <a:schemeClr val="accent3">
                    <a:lumMod val="60000"/>
                    <a:lumOff val="40000"/>
                  </a:schemeClr>
                </a:solidFill>
                <a:ln>
                  <a:solidFill>
                    <a:schemeClr val="tx1"/>
                  </a:solidFill>
                </a:ln>
              </c:spPr>
            </c:marker>
            <c:bubble3D val="0"/>
          </c:dPt>
          <c:dPt>
            <c:idx val="3"/>
            <c:marker>
              <c:spPr>
                <a:solidFill>
                  <a:schemeClr val="accent3">
                    <a:lumMod val="60000"/>
                    <a:lumOff val="40000"/>
                  </a:schemeClr>
                </a:solidFill>
                <a:ln>
                  <a:solidFill>
                    <a:schemeClr val="tx1"/>
                  </a:solidFill>
                </a:ln>
              </c:spPr>
            </c:marker>
            <c:bubble3D val="0"/>
          </c:dPt>
          <c:dPt>
            <c:idx val="5"/>
            <c:marker>
              <c:spPr>
                <a:solidFill>
                  <a:schemeClr val="accent3">
                    <a:lumMod val="60000"/>
                    <a:lumOff val="40000"/>
                  </a:schemeClr>
                </a:solidFill>
                <a:ln>
                  <a:solidFill>
                    <a:schemeClr val="tx1"/>
                  </a:solidFill>
                </a:ln>
              </c:spPr>
            </c:marker>
            <c:bubble3D val="0"/>
          </c:dPt>
          <c:dPt>
            <c:idx val="6"/>
            <c:marker>
              <c:spPr>
                <a:solidFill>
                  <a:schemeClr val="accent3">
                    <a:lumMod val="60000"/>
                    <a:lumOff val="40000"/>
                  </a:schemeClr>
                </a:solidFill>
                <a:ln>
                  <a:solidFill>
                    <a:schemeClr val="tx1"/>
                  </a:solidFill>
                </a:ln>
              </c:spPr>
            </c:marker>
            <c:bubble3D val="0"/>
          </c:dPt>
          <c:dPt>
            <c:idx val="7"/>
            <c:marker>
              <c:spPr>
                <a:solidFill>
                  <a:schemeClr val="accent3">
                    <a:lumMod val="60000"/>
                    <a:lumOff val="40000"/>
                  </a:schemeClr>
                </a:solidFill>
                <a:ln>
                  <a:solidFill>
                    <a:schemeClr val="tx1"/>
                  </a:solidFill>
                </a:ln>
              </c:spPr>
            </c:marker>
            <c:bubble3D val="0"/>
          </c:dPt>
          <c:dPt>
            <c:idx val="8"/>
            <c:marker>
              <c:spPr>
                <a:solidFill>
                  <a:schemeClr val="accent3">
                    <a:lumMod val="60000"/>
                    <a:lumOff val="40000"/>
                  </a:schemeClr>
                </a:solidFill>
                <a:ln>
                  <a:solidFill>
                    <a:schemeClr val="tx1"/>
                  </a:solidFill>
                </a:ln>
              </c:spPr>
            </c:marker>
            <c:bubble3D val="0"/>
          </c:dPt>
          <c:dPt>
            <c:idx val="10"/>
            <c:marker>
              <c:spPr>
                <a:solidFill>
                  <a:schemeClr val="accent3">
                    <a:lumMod val="60000"/>
                    <a:lumOff val="40000"/>
                  </a:schemeClr>
                </a:solidFill>
                <a:ln>
                  <a:solidFill>
                    <a:schemeClr val="tx1"/>
                  </a:solidFill>
                </a:ln>
              </c:spPr>
            </c:marker>
            <c:bubble3D val="0"/>
          </c:dPt>
          <c:dPt>
            <c:idx val="11"/>
            <c:marker>
              <c:spPr>
                <a:solidFill>
                  <a:schemeClr val="accent3">
                    <a:lumMod val="60000"/>
                    <a:lumOff val="40000"/>
                  </a:schemeClr>
                </a:solidFill>
                <a:ln>
                  <a:solidFill>
                    <a:schemeClr val="tx1"/>
                  </a:solidFill>
                </a:ln>
              </c:spPr>
            </c:marker>
            <c:bubble3D val="0"/>
          </c:dPt>
          <c:dPt>
            <c:idx val="13"/>
            <c:marker>
              <c:spPr>
                <a:solidFill>
                  <a:schemeClr val="accent3">
                    <a:lumMod val="60000"/>
                    <a:lumOff val="40000"/>
                  </a:schemeClr>
                </a:solidFill>
                <a:ln>
                  <a:solidFill>
                    <a:schemeClr val="tx1"/>
                  </a:solidFill>
                </a:ln>
              </c:spPr>
            </c:marker>
            <c:bubble3D val="0"/>
          </c:dPt>
          <c:dPt>
            <c:idx val="15"/>
            <c:marker>
              <c:spPr>
                <a:solidFill>
                  <a:schemeClr val="accent3">
                    <a:lumMod val="60000"/>
                    <a:lumOff val="40000"/>
                  </a:schemeClr>
                </a:solidFill>
                <a:ln>
                  <a:solidFill>
                    <a:schemeClr val="tx1"/>
                  </a:solidFill>
                </a:ln>
              </c:spPr>
            </c:marker>
            <c:bubble3D val="0"/>
          </c:dPt>
          <c:dPt>
            <c:idx val="18"/>
            <c:marker>
              <c:spPr>
                <a:solidFill>
                  <a:schemeClr val="accent3">
                    <a:lumMod val="60000"/>
                    <a:lumOff val="40000"/>
                  </a:schemeClr>
                </a:solidFill>
                <a:ln>
                  <a:solidFill>
                    <a:schemeClr val="tx1"/>
                  </a:solidFill>
                </a:ln>
              </c:spPr>
            </c:marker>
            <c:bubble3D val="0"/>
          </c:dPt>
          <c:dPt>
            <c:idx val="19"/>
            <c:marker>
              <c:spPr>
                <a:solidFill>
                  <a:schemeClr val="accent3">
                    <a:lumMod val="60000"/>
                    <a:lumOff val="40000"/>
                  </a:schemeClr>
                </a:solidFill>
                <a:ln>
                  <a:solidFill>
                    <a:schemeClr val="tx1"/>
                  </a:solidFill>
                </a:ln>
              </c:spPr>
            </c:marker>
            <c:bubble3D val="0"/>
          </c:dPt>
          <c:dPt>
            <c:idx val="22"/>
            <c:marker>
              <c:spPr>
                <a:solidFill>
                  <a:schemeClr val="accent3">
                    <a:lumMod val="60000"/>
                    <a:lumOff val="40000"/>
                  </a:schemeClr>
                </a:solidFill>
                <a:ln>
                  <a:solidFill>
                    <a:schemeClr val="tx1"/>
                  </a:solidFill>
                </a:ln>
              </c:spPr>
            </c:marker>
            <c:bubble3D val="0"/>
          </c:dPt>
          <c:dPt>
            <c:idx val="23"/>
            <c:marker>
              <c:spPr>
                <a:solidFill>
                  <a:schemeClr val="accent3">
                    <a:lumMod val="60000"/>
                    <a:lumOff val="40000"/>
                  </a:schemeClr>
                </a:solidFill>
                <a:ln>
                  <a:solidFill>
                    <a:schemeClr val="tx1"/>
                  </a:solidFill>
                </a:ln>
              </c:spPr>
            </c:marker>
            <c:bubble3D val="0"/>
          </c:dPt>
          <c:dPt>
            <c:idx val="24"/>
            <c:marker>
              <c:spPr>
                <a:solidFill>
                  <a:schemeClr val="accent3">
                    <a:lumMod val="60000"/>
                    <a:lumOff val="40000"/>
                  </a:schemeClr>
                </a:solidFill>
                <a:ln>
                  <a:solidFill>
                    <a:schemeClr val="tx1"/>
                  </a:solidFill>
                </a:ln>
              </c:spPr>
            </c:marker>
            <c:bubble3D val="0"/>
          </c:dPt>
          <c:dPt>
            <c:idx val="25"/>
            <c:marker>
              <c:spPr>
                <a:solidFill>
                  <a:schemeClr val="accent3">
                    <a:lumMod val="60000"/>
                    <a:lumOff val="40000"/>
                  </a:schemeClr>
                </a:solidFill>
                <a:ln>
                  <a:solidFill>
                    <a:schemeClr val="tx1"/>
                  </a:solidFill>
                </a:ln>
              </c:spPr>
            </c:marker>
            <c:bubble3D val="0"/>
          </c:dPt>
          <c:dPt>
            <c:idx val="28"/>
            <c:marker>
              <c:spPr>
                <a:solidFill>
                  <a:schemeClr val="accent3">
                    <a:lumMod val="60000"/>
                    <a:lumOff val="40000"/>
                  </a:schemeClr>
                </a:solidFill>
                <a:ln>
                  <a:solidFill>
                    <a:schemeClr val="tx1"/>
                  </a:solidFill>
                </a:ln>
              </c:spPr>
            </c:marker>
            <c:bubble3D val="0"/>
          </c:dPt>
          <c:dPt>
            <c:idx val="29"/>
            <c:bubble3D val="0"/>
          </c:dPt>
          <c:dPt>
            <c:idx val="31"/>
            <c:bubble3D val="0"/>
          </c:dPt>
          <c:dPt>
            <c:idx val="32"/>
            <c:bubble3D val="0"/>
          </c:dPt>
          <c:cat>
            <c:strRef>
              <c:f>'Figure 5.12'!$P$6:$P$38</c:f>
              <c:strCache>
                <c:ptCount val="33"/>
                <c:pt idx="0">
                  <c:v>Israel</c:v>
                </c:pt>
                <c:pt idx="1">
                  <c:v>Turkey</c:v>
                </c:pt>
                <c:pt idx="2">
                  <c:v>United States</c:v>
                </c:pt>
                <c:pt idx="3">
                  <c:v>Singapore</c:v>
                </c:pt>
                <c:pt idx="4">
                  <c:v>Canada</c:v>
                </c:pt>
                <c:pt idx="5">
                  <c:v>Japan</c:v>
                </c:pt>
                <c:pt idx="6">
                  <c:v>Cyprus¹</c:v>
                </c:pt>
                <c:pt idx="7">
                  <c:v>Poland</c:v>
                </c:pt>
                <c:pt idx="8">
                  <c:v>Chile</c:v>
                </c:pt>
                <c:pt idx="9">
                  <c:v>Northern Ireland (UK)</c:v>
                </c:pt>
                <c:pt idx="10">
                  <c:v>Denmark</c:v>
                </c:pt>
                <c:pt idx="11">
                  <c:v>England (UK)</c:v>
                </c:pt>
                <c:pt idx="12">
                  <c:v>Ireland</c:v>
                </c:pt>
                <c:pt idx="13">
                  <c:v>Spain</c:v>
                </c:pt>
                <c:pt idx="14">
                  <c:v>OECD average</c:v>
                </c:pt>
                <c:pt idx="15">
                  <c:v>Slovenia</c:v>
                </c:pt>
                <c:pt idx="16">
                  <c:v>Estonia</c:v>
                </c:pt>
                <c:pt idx="17">
                  <c:v>Germany</c:v>
                </c:pt>
                <c:pt idx="18">
                  <c:v>New Zealand</c:v>
                </c:pt>
                <c:pt idx="19">
                  <c:v>Greece</c:v>
                </c:pt>
                <c:pt idx="20">
                  <c:v>Lithuania</c:v>
                </c:pt>
                <c:pt idx="21">
                  <c:v>Korea</c:v>
                </c:pt>
                <c:pt idx="22">
                  <c:v>Netherlands</c:v>
                </c:pt>
                <c:pt idx="23">
                  <c:v>Sweden</c:v>
                </c:pt>
                <c:pt idx="24">
                  <c:v>Czech Republic</c:v>
                </c:pt>
                <c:pt idx="25">
                  <c:v>France</c:v>
                </c:pt>
                <c:pt idx="26">
                  <c:v>Norway</c:v>
                </c:pt>
                <c:pt idx="27">
                  <c:v>Finland</c:v>
                </c:pt>
                <c:pt idx="28">
                  <c:v>Austria</c:v>
                </c:pt>
                <c:pt idx="29">
                  <c:v>Slovak Republic</c:v>
                </c:pt>
                <c:pt idx="30">
                  <c:v>Flanders (Belgium)</c:v>
                </c:pt>
                <c:pt idx="31">
                  <c:v>Italy</c:v>
                </c:pt>
                <c:pt idx="32">
                  <c:v>Jakarta (Indonesia)</c:v>
                </c:pt>
              </c:strCache>
            </c:strRef>
          </c:cat>
          <c:val>
            <c:numRef>
              <c:f>'Figure 5.12'!$S$6:$S$38</c:f>
              <c:numCache>
                <c:formatCode>0.00</c:formatCode>
                <c:ptCount val="33"/>
                <c:pt idx="0">
                  <c:v>-6.9689563973185127</c:v>
                </c:pt>
                <c:pt idx="1">
                  <c:v>4.2144959002686007E-2</c:v>
                </c:pt>
                <c:pt idx="2">
                  <c:v>-1.3105952141483148</c:v>
                </c:pt>
                <c:pt idx="3">
                  <c:v>1.5112161948757461</c:v>
                </c:pt>
                <c:pt idx="4">
                  <c:v>-5.6369212519651724</c:v>
                </c:pt>
                <c:pt idx="5">
                  <c:v>-1.212851141596748</c:v>
                </c:pt>
                <c:pt idx="6">
                  <c:v>-4.1527572240726984</c:v>
                </c:pt>
                <c:pt idx="7">
                  <c:v>-1.4461043847097732</c:v>
                </c:pt>
                <c:pt idx="8">
                  <c:v>5.8689268356746798</c:v>
                </c:pt>
                <c:pt idx="9">
                  <c:v>-6.1697854740883686</c:v>
                </c:pt>
                <c:pt idx="10">
                  <c:v>0.94054398128473815</c:v>
                </c:pt>
                <c:pt idx="11">
                  <c:v>-2.8266896641782844</c:v>
                </c:pt>
                <c:pt idx="12">
                  <c:v>-8.2354710916434257</c:v>
                </c:pt>
                <c:pt idx="13">
                  <c:v>0.573105228730314</c:v>
                </c:pt>
                <c:pt idx="14">
                  <c:v>-2.6369403849413482</c:v>
                </c:pt>
                <c:pt idx="15">
                  <c:v>-2.6628005752954085</c:v>
                </c:pt>
                <c:pt idx="16">
                  <c:v>-9.4891968630166694</c:v>
                </c:pt>
                <c:pt idx="17">
                  <c:v>-9.6949670518380362</c:v>
                </c:pt>
                <c:pt idx="18">
                  <c:v>-2.0665806502458182</c:v>
                </c:pt>
                <c:pt idx="19">
                  <c:v>-3.2009297774451961</c:v>
                </c:pt>
                <c:pt idx="20">
                  <c:v>-6.8424486106740803</c:v>
                </c:pt>
                <c:pt idx="21">
                  <c:v>-4.1105800972917583</c:v>
                </c:pt>
                <c:pt idx="22">
                  <c:v>-2.4561545079507296</c:v>
                </c:pt>
                <c:pt idx="23">
                  <c:v>1.6091723367477895</c:v>
                </c:pt>
                <c:pt idx="24">
                  <c:v>-0.94936467698486693</c:v>
                </c:pt>
                <c:pt idx="25">
                  <c:v>0.138764785493425</c:v>
                </c:pt>
                <c:pt idx="26">
                  <c:v>0.15798093082564899</c:v>
                </c:pt>
                <c:pt idx="27">
                  <c:v>2.7933357931054417</c:v>
                </c:pt>
                <c:pt idx="28">
                  <c:v>-2.2996964125901029</c:v>
                </c:pt>
                <c:pt idx="29">
                  <c:v>-4.9961453790247798</c:v>
                </c:pt>
                <c:pt idx="30">
                  <c:v>-2.3885556837292441</c:v>
                </c:pt>
                <c:pt idx="31">
                  <c:v>-7.8359593341612941</c:v>
                </c:pt>
                <c:pt idx="32">
                  <c:v>-19.275756949368585</c:v>
                </c:pt>
              </c:numCache>
            </c:numRef>
          </c:val>
          <c:smooth val="0"/>
        </c:ser>
        <c:dLbls>
          <c:showLegendKey val="0"/>
          <c:showVal val="0"/>
          <c:showCatName val="0"/>
          <c:showSerName val="0"/>
          <c:showPercent val="0"/>
          <c:showBubbleSize val="0"/>
        </c:dLbls>
        <c:marker val="1"/>
        <c:smooth val="0"/>
        <c:axId val="235939040"/>
        <c:axId val="235939600"/>
      </c:lineChart>
      <c:catAx>
        <c:axId val="235939040"/>
        <c:scaling>
          <c:orientation val="minMax"/>
        </c:scaling>
        <c:delete val="0"/>
        <c:axPos val="b"/>
        <c:numFmt formatCode="@" sourceLinked="0"/>
        <c:majorTickMark val="out"/>
        <c:minorTickMark val="none"/>
        <c:tickLblPos val="low"/>
        <c:txPr>
          <a:bodyPr rot="-2700000" vert="horz"/>
          <a:lstStyle/>
          <a:p>
            <a:pPr>
              <a:defRPr>
                <a:latin typeface="Arial Narrow" panose="020B0606020202030204" pitchFamily="34" charset="0"/>
              </a:defRPr>
            </a:pPr>
            <a:endParaRPr lang="es-CL"/>
          </a:p>
        </c:txPr>
        <c:crossAx val="235939600"/>
        <c:crossesAt val="0"/>
        <c:auto val="1"/>
        <c:lblAlgn val="ctr"/>
        <c:lblOffset val="100"/>
        <c:tickLblSkip val="1"/>
        <c:tickMarkSkip val="1"/>
        <c:noMultiLvlLbl val="0"/>
      </c:catAx>
      <c:valAx>
        <c:axId val="235939600"/>
        <c:scaling>
          <c:orientation val="minMax"/>
        </c:scaling>
        <c:delete val="0"/>
        <c:axPos val="l"/>
        <c:majorGridlines>
          <c:spPr>
            <a:ln w="3175">
              <a:solidFill>
                <a:schemeClr val="bg1">
                  <a:lumMod val="75000"/>
                </a:schemeClr>
              </a:solidFill>
            </a:ln>
          </c:spPr>
        </c:majorGridlines>
        <c:numFmt formatCode="#,##0" sourceLinked="0"/>
        <c:majorTickMark val="none"/>
        <c:minorTickMark val="none"/>
        <c:tickLblPos val="nextTo"/>
        <c:txPr>
          <a:bodyPr/>
          <a:lstStyle/>
          <a:p>
            <a:pPr>
              <a:defRPr>
                <a:latin typeface="Arial Narrow" panose="020B0606020202030204" pitchFamily="34" charset="0"/>
              </a:defRPr>
            </a:pPr>
            <a:endParaRPr lang="es-CL"/>
          </a:p>
        </c:txPr>
        <c:crossAx val="235939040"/>
        <c:crosses val="autoZero"/>
        <c:crossBetween val="between"/>
      </c:valAx>
      <c:spPr>
        <a:ln>
          <a:solidFill>
            <a:schemeClr val="bg1">
              <a:lumMod val="75000"/>
            </a:schemeClr>
          </a:solidFill>
        </a:ln>
      </c:spPr>
    </c:plotArea>
    <c:legend>
      <c:legendPos val="t"/>
      <c:layout>
        <c:manualLayout>
          <c:xMode val="edge"/>
          <c:yMode val="edge"/>
          <c:x val="0"/>
          <c:y val="8.6771452875243835E-3"/>
          <c:w val="0.99823214647727498"/>
          <c:h val="0.12800793469138627"/>
        </c:manualLayout>
      </c:layout>
      <c:overlay val="0"/>
      <c:txPr>
        <a:bodyPr/>
        <a:lstStyle/>
        <a:p>
          <a:pPr>
            <a:defRPr sz="1300">
              <a:latin typeface="Arial Narrow" panose="020B0606020202030204" pitchFamily="34" charset="0"/>
            </a:defRPr>
          </a:pPr>
          <a:endParaRPr lang="es-CL"/>
        </a:p>
      </c:txPr>
    </c:legend>
    <c:plotVisOnly val="1"/>
    <c:dispBlanksAs val="gap"/>
    <c:showDLblsOverMax val="0"/>
  </c:chart>
  <c:spPr>
    <a:noFill/>
    <a:ln>
      <a:noFill/>
    </a:ln>
  </c:spPr>
  <c:txPr>
    <a:bodyPr/>
    <a:lstStyle/>
    <a:p>
      <a:pPr>
        <a:defRPr sz="1400"/>
      </a:pPr>
      <a:endParaRPr lang="es-CL"/>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'Figure 4.3'!$BB$4</c:f>
              <c:strCache>
                <c:ptCount val="1"/>
                <c:pt idx="0">
                  <c:v>Sin ajustar</c:v>
                </c:pt>
              </c:strCache>
            </c:strRef>
          </c:tx>
          <c:spPr>
            <a:ln w="28575">
              <a:noFill/>
            </a:ln>
          </c:spPr>
          <c:marker>
            <c:symbol val="diamond"/>
            <c:size val="9"/>
            <c:spPr>
              <a:solidFill>
                <a:schemeClr val="bg1">
                  <a:lumMod val="75000"/>
                </a:schemeClr>
              </a:solidFill>
              <a:ln>
                <a:solidFill>
                  <a:schemeClr val="tx1"/>
                </a:solidFill>
              </a:ln>
            </c:spPr>
          </c:marker>
          <c:dLbls>
            <c:dLbl>
              <c:idx val="0"/>
              <c:layout>
                <c:manualLayout>
                  <c:x val="-6.4033593248716894E-2"/>
                  <c:y val="0"/>
                </c:manualLayout>
              </c:layout>
              <c:tx>
                <c:strRef>
                  <c:f>'Figure 4.3'!$BF$6</c:f>
                  <c:strCache>
                    <c:ptCount val="1"/>
                    <c:pt idx="0">
                      <c:v>AUS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{2154D6B9-7983-4586-A2D2-FB0ADEFD2079}</c15:txfldGUID>
                      <c15:f>'Figure 4.3'!$BF$6</c15:f>
                      <c15:dlblFieldTableCache>
                        <c:ptCount val="1"/>
                        <c:pt idx="0">
                          <c:v>AUS</c:v>
                        </c:pt>
                      </c15:dlblFieldTableCache>
                    </c15:dlblFTEntry>
                  </c15:dlblFieldTable>
                  <c15:showDataLabelsRange val="0"/>
                </c:ext>
              </c:extLst>
            </c:dLbl>
            <c:dLbl>
              <c:idx val="1"/>
              <c:layout>
                <c:manualLayout>
                  <c:x val="-6.4558372918429099E-2"/>
                  <c:y val="0"/>
                </c:manualLayout>
              </c:layout>
              <c:tx>
                <c:strRef>
                  <c:f>'Figure 4.3'!$BF$7</c:f>
                  <c:strCache>
                    <c:ptCount val="1"/>
                    <c:pt idx="0">
                      <c:v>AUT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{6E10E6AF-814E-4CE6-A7D8-42777FA779CE}</c15:txfldGUID>
                      <c15:f>'Figure 4.3'!$BF$7</c15:f>
                      <c15:dlblFieldTableCache>
                        <c:ptCount val="1"/>
                        <c:pt idx="0">
                          <c:v>AUT</c:v>
                        </c:pt>
                      </c15:dlblFieldTableCache>
                    </c15:dlblFTEntry>
                  </c15:dlblFieldTable>
                  <c15:showDataLabelsRange val="0"/>
                </c:ext>
              </c:extLst>
            </c:dLbl>
            <c:dLbl>
              <c:idx val="2"/>
              <c:layout>
                <c:manualLayout>
                  <c:x val="-5.4457366840192402E-2"/>
                  <c:y val="-2.4798831881597201E-7"/>
                </c:manualLayout>
              </c:layout>
              <c:tx>
                <c:strRef>
                  <c:f>'Figure 4.3'!$BF$8</c:f>
                  <c:strCache>
                    <c:ptCount val="1"/>
                    <c:pt idx="0">
                      <c:v>CAN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{D2D2555A-3FA7-41B5-BC38-1EF188707B90}</c15:txfldGUID>
                      <c15:f>'Figure 4.3'!$BF$8</c15:f>
                      <c15:dlblFieldTableCache>
                        <c:ptCount val="1"/>
                        <c:pt idx="0">
                          <c:v>CAN</c:v>
                        </c:pt>
                      </c15:dlblFieldTableCache>
                    </c15:dlblFTEntry>
                  </c15:dlblFieldTable>
                  <c15:showDataLabelsRange val="0"/>
                </c:ext>
              </c:extLst>
            </c:dLbl>
            <c:dLbl>
              <c:idx val="3"/>
              <c:layout>
                <c:manualLayout>
                  <c:x val="-6.2108298648141103E-2"/>
                  <c:y val="0"/>
                </c:manualLayout>
              </c:layout>
              <c:tx>
                <c:strRef>
                  <c:f>'Figure 4.3'!$BF$9</c:f>
                  <c:strCache>
                    <c:ptCount val="1"/>
                    <c:pt idx="0">
                      <c:v>CHL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{7420C923-41DA-4FAD-B077-3D85915F5B4F}</c15:txfldGUID>
                      <c15:f>'Figure 4.3'!$BF$9</c15:f>
                      <c15:dlblFieldTableCache>
                        <c:ptCount val="1"/>
                        <c:pt idx="0">
                          <c:v>CHL</c:v>
                        </c:pt>
                      </c15:dlblFieldTableCache>
                    </c15:dlblFTEntry>
                  </c15:dlblFieldTable>
                  <c15:showDataLabelsRange val="0"/>
                </c:ext>
              </c:extLst>
            </c:dLbl>
            <c:dLbl>
              <c:idx val="4"/>
              <c:layout>
                <c:manualLayout>
                  <c:x val="-6.0474793303693798E-2"/>
                  <c:y val="0"/>
                </c:manualLayout>
              </c:layout>
              <c:tx>
                <c:strRef>
                  <c:f>'Figure 4.3'!$BF$10</c:f>
                  <c:strCache>
                    <c:ptCount val="1"/>
                    <c:pt idx="0">
                      <c:v>CZE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{48D26C98-CAB1-40CC-ACF1-418CDD1F2806}</c15:txfldGUID>
                      <c15:f>'Figure 4.3'!$BF$10</c15:f>
                      <c15:dlblFieldTableCache>
                        <c:ptCount val="1"/>
                        <c:pt idx="0">
                          <c:v>CZE</c:v>
                        </c:pt>
                      </c15:dlblFieldTableCache>
                    </c15:dlblFTEntry>
                  </c15:dlblFieldTable>
                  <c15:showDataLabelsRange val="0"/>
                </c:ext>
              </c:extLst>
            </c:dLbl>
            <c:dLbl>
              <c:idx val="5"/>
              <c:layout>
                <c:manualLayout>
                  <c:x val="-5.8026786706239002E-2"/>
                  <c:y val="6.2989032964591201E-3"/>
                </c:manualLayout>
              </c:layout>
              <c:tx>
                <c:strRef>
                  <c:f>'Figure 4.3'!$BF$11</c:f>
                  <c:strCache>
                    <c:ptCount val="1"/>
                    <c:pt idx="0">
                      <c:v>DNK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{7FE4CAE9-F44D-48AB-9020-00719BC16705}</c15:txfldGUID>
                      <c15:f>'Figure 4.3'!$BF$11</c15:f>
                      <c15:dlblFieldTableCache>
                        <c:ptCount val="1"/>
                        <c:pt idx="0">
                          <c:v>DNK</c:v>
                        </c:pt>
                      </c15:dlblFieldTableCache>
                    </c15:dlblFTEntry>
                  </c15:dlblFieldTable>
                  <c15:showDataLabelsRange val="0"/>
                </c:ext>
              </c:extLst>
            </c:dLbl>
            <c:dLbl>
              <c:idx val="6"/>
              <c:layout>
                <c:manualLayout>
                  <c:x val="-3.42639260320282E-2"/>
                  <c:y val="2.5195613185836501E-2"/>
                </c:manualLayout>
              </c:layout>
              <c:tx>
                <c:strRef>
                  <c:f>'Figure 4.3'!$BF$12</c:f>
                  <c:strCache>
                    <c:ptCount val="1"/>
                    <c:pt idx="0">
                      <c:v>EST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{EDDC1AE5-E6AB-4ED6-BA2E-775EB7F4433F}</c15:txfldGUID>
                      <c15:f>'Figure 4.3'!$BF$12</c15:f>
                      <c15:dlblFieldTableCache>
                        <c:ptCount val="1"/>
                        <c:pt idx="0">
                          <c:v>EST</c:v>
                        </c:pt>
                      </c15:dlblFieldTableCache>
                    </c15:dlblFTEntry>
                  </c15:dlblFieldTable>
                  <c15:showDataLabelsRange val="0"/>
                </c:ext>
              </c:extLst>
            </c:dLbl>
            <c:dLbl>
              <c:idx val="7"/>
              <c:layout>
                <c:manualLayout>
                  <c:x val="-1.23343190042376E-2"/>
                  <c:y val="-2.4798831881597201E-7"/>
                </c:manualLayout>
              </c:layout>
              <c:tx>
                <c:strRef>
                  <c:f>'Figure 4.3'!$BF$13</c:f>
                  <c:strCache>
                    <c:ptCount val="1"/>
                    <c:pt idx="0">
                      <c:v>FIN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{B9150314-3DEC-4545-9C76-FB28EDD2ACE6}</c15:txfldGUID>
                      <c15:f>'Figure 4.3'!$BF$13</c15:f>
                      <c15:dlblFieldTableCache>
                        <c:ptCount val="1"/>
                        <c:pt idx="0">
                          <c:v>FIN</c:v>
                        </c:pt>
                      </c15:dlblFieldTableCache>
                    </c15:dlblFTEntry>
                  </c15:dlblFieldTable>
                  <c15:showDataLabelsRange val="0"/>
                </c:ext>
              </c:extLst>
            </c:dLbl>
            <c:dLbl>
              <c:idx val="8"/>
              <c:layout>
                <c:manualLayout>
                  <c:x val="-4.5613731410795597E-2"/>
                  <c:y val="-2.8345064834066E-2"/>
                </c:manualLayout>
              </c:layout>
              <c:tx>
                <c:strRef>
                  <c:f>'Figure 4.3'!$BF$14</c:f>
                  <c:strCache>
                    <c:ptCount val="1"/>
                    <c:pt idx="0">
                      <c:v>BEL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{188234E9-8F21-4700-9021-9BF8EC3BF45E}</c15:txfldGUID>
                      <c15:f>'Figure 4.3'!$BF$14</c15:f>
                      <c15:dlblFieldTableCache>
                        <c:ptCount val="1"/>
                        <c:pt idx="0">
                          <c:v>BEL</c:v>
                        </c:pt>
                      </c15:dlblFieldTableCache>
                    </c15:dlblFTEntry>
                  </c15:dlblFieldTable>
                  <c15:showDataLabelsRange val="0"/>
                </c:ext>
              </c:extLst>
            </c:dLbl>
            <c:dLbl>
              <c:idx val="9"/>
              <c:layout>
                <c:manualLayout>
                  <c:x val="-6.2189882042171997E-2"/>
                  <c:y val="0"/>
                </c:manualLayout>
              </c:layout>
              <c:tx>
                <c:strRef>
                  <c:f>'Figure 4.3'!$BF$15</c:f>
                  <c:strCache>
                    <c:ptCount val="1"/>
                    <c:pt idx="0">
                      <c:v>FRA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{20677313-A163-47D3-8F58-D400ED774239}</c15:txfldGUID>
                      <c15:f>'Figure 4.3'!$BF$15</c15:f>
                      <c15:dlblFieldTableCache>
                        <c:ptCount val="1"/>
                        <c:pt idx="0">
                          <c:v>FRA</c:v>
                        </c:pt>
                      </c15:dlblFieldTableCache>
                    </c15:dlblFTEntry>
                  </c15:dlblFieldTable>
                  <c15:showDataLabelsRange val="0"/>
                </c:ext>
              </c:extLst>
            </c:dLbl>
            <c:dLbl>
              <c:idx val="10"/>
              <c:layout>
                <c:manualLayout>
                  <c:x val="-4.0051229426889101E-2"/>
                  <c:y val="-4.0942871426984301E-2"/>
                </c:manualLayout>
              </c:layout>
              <c:tx>
                <c:strRef>
                  <c:f>'Figure 4.3'!$BF$16</c:f>
                  <c:strCache>
                    <c:ptCount val="1"/>
                    <c:pt idx="0">
                      <c:v>DEU</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{FCBDEF9D-A61E-4B0E-B64D-7E5598774EE2}</c15:txfldGUID>
                      <c15:f>'Figure 4.3'!$BF$16</c15:f>
                      <c15:dlblFieldTableCache>
                        <c:ptCount val="1"/>
                        <c:pt idx="0">
                          <c:v>DEU</c:v>
                        </c:pt>
                      </c15:dlblFieldTableCache>
                    </c15:dlblFTEntry>
                  </c15:dlblFieldTable>
                  <c15:showDataLabelsRange val="0"/>
                </c:ext>
              </c:extLst>
            </c:dLbl>
            <c:dLbl>
              <c:idx val="11"/>
              <c:layout>
                <c:manualLayout>
                  <c:x val="-6.4535588366942995E-2"/>
                  <c:y val="0"/>
                </c:manualLayout>
              </c:layout>
              <c:tx>
                <c:strRef>
                  <c:f>'Figure 4.3'!$BF$17</c:f>
                  <c:strCache>
                    <c:ptCount val="1"/>
                    <c:pt idx="0">
                      <c:v>GRC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{ACE1C569-07E6-4D59-8267-B0054CF4BAE4}</c15:txfldGUID>
                      <c15:f>'Figure 4.3'!$BF$17</c15:f>
                      <c15:dlblFieldTableCache>
                        <c:ptCount val="1"/>
                        <c:pt idx="0">
                          <c:v>GRC</c:v>
                        </c:pt>
                      </c15:dlblFieldTableCache>
                    </c15:dlblFTEntry>
                  </c15:dlblFieldTable>
                  <c15:showDataLabelsRange val="0"/>
                </c:ext>
              </c:extLst>
            </c:dLbl>
            <c:dLbl>
              <c:idx val="12"/>
              <c:layout>
                <c:manualLayout>
                  <c:x val="-3.4578003237735501E-2"/>
                  <c:y val="-2.5195613185836501E-2"/>
                </c:manualLayout>
              </c:layout>
              <c:tx>
                <c:strRef>
                  <c:f>'Figure 4.3'!$BF$18</c:f>
                  <c:strCache>
                    <c:ptCount val="1"/>
                    <c:pt idx="0">
                      <c:v>IRE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{63BA174B-5FD5-4F8B-B938-A47778A2FB12}</c15:txfldGUID>
                      <c15:f>'Figure 4.3'!$BF$18</c15:f>
                      <c15:dlblFieldTableCache>
                        <c:ptCount val="1"/>
                        <c:pt idx="0">
                          <c:v>IRE</c:v>
                        </c:pt>
                      </c15:dlblFieldTableCache>
                    </c15:dlblFTEntry>
                  </c15:dlblFieldTable>
                  <c15:showDataLabelsRange val="0"/>
                </c:ext>
              </c:extLst>
            </c:dLbl>
            <c:dLbl>
              <c:idx val="13"/>
              <c:layout>
                <c:manualLayout>
                  <c:x val="-5.60876646643211E-2"/>
                  <c:y val="0"/>
                </c:manualLayout>
              </c:layout>
              <c:tx>
                <c:strRef>
                  <c:f>'Figure 4.3'!$BF$19</c:f>
                  <c:strCache>
                    <c:ptCount val="1"/>
                    <c:pt idx="0">
                      <c:v>ISR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{7B0668E2-17EA-40DE-8EE5-2C1D1C714EE1}</c15:txfldGUID>
                      <c15:f>'Figure 4.3'!$BF$19</c15:f>
                      <c15:dlblFieldTableCache>
                        <c:ptCount val="1"/>
                        <c:pt idx="0">
                          <c:v>ISR</c:v>
                        </c:pt>
                      </c15:dlblFieldTableCache>
                    </c15:dlblFTEntry>
                  </c15:dlblFieldTable>
                  <c15:showDataLabelsRange val="0"/>
                </c:ext>
              </c:extLst>
            </c:dLbl>
            <c:dLbl>
              <c:idx val="14"/>
              <c:layout>
                <c:manualLayout>
                  <c:x val="-5.7277606240321202E-2"/>
                  <c:y val="0"/>
                </c:manualLayout>
              </c:layout>
              <c:tx>
                <c:strRef>
                  <c:f>'Figure 4.3'!$BF$20</c:f>
                  <c:strCache>
                    <c:ptCount val="1"/>
                    <c:pt idx="0">
                      <c:v>ITA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{DD1E85E4-CF2C-4401-AE64-3F12C3F3B9BB}</c15:txfldGUID>
                      <c15:f>'Figure 4.3'!$BF$20</c15:f>
                      <c15:dlblFieldTableCache>
                        <c:ptCount val="1"/>
                        <c:pt idx="0">
                          <c:v>ITA</c:v>
                        </c:pt>
                      </c15:dlblFieldTableCache>
                    </c15:dlblFTEntry>
                  </c15:dlblFieldTable>
                  <c15:showDataLabelsRange val="0"/>
                </c:ext>
              </c:extLst>
            </c:dLbl>
            <c:dLbl>
              <c:idx val="15"/>
              <c:layout>
                <c:manualLayout>
                  <c:x val="-6.0323018791375103E-2"/>
                  <c:y val="0"/>
                </c:manualLayout>
              </c:layout>
              <c:tx>
                <c:strRef>
                  <c:f>'Figure 4.3'!$BF$21</c:f>
                  <c:strCache>
                    <c:ptCount val="1"/>
                    <c:pt idx="0">
                      <c:v>JPN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{44D3886E-E441-418E-8967-E205D7CEB056}</c15:txfldGUID>
                      <c15:f>'Figure 4.3'!$BF$21</c15:f>
                      <c15:dlblFieldTableCache>
                        <c:ptCount val="1"/>
                        <c:pt idx="0">
                          <c:v>JPN</c:v>
                        </c:pt>
                      </c15:dlblFieldTableCache>
                    </c15:dlblFTEntry>
                  </c15:dlblFieldTable>
                  <c15:showDataLabelsRange val="0"/>
                </c:ext>
              </c:extLst>
            </c:dLbl>
            <c:dLbl>
              <c:idx val="16"/>
              <c:layout>
                <c:manualLayout>
                  <c:x val="-6.5971092497659001E-3"/>
                  <c:y val="-6.2989032964591201E-3"/>
                </c:manualLayout>
              </c:layout>
              <c:tx>
                <c:strRef>
                  <c:f>'Figure 4.3'!$BF$22</c:f>
                  <c:strCache>
                    <c:ptCount val="1"/>
                    <c:pt idx="0">
                      <c:v>KOR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{5230B0E8-A264-4569-A108-8E5641983E3B}</c15:txfldGUID>
                      <c15:f>'Figure 4.3'!$BF$22</c15:f>
                      <c15:dlblFieldTableCache>
                        <c:ptCount val="1"/>
                        <c:pt idx="0">
                          <c:v>KOR</c:v>
                        </c:pt>
                      </c15:dlblFieldTableCache>
                    </c15:dlblFTEntry>
                  </c15:dlblFieldTable>
                  <c15:showDataLabelsRange val="0"/>
                </c:ext>
              </c:extLst>
            </c:dLbl>
            <c:dLbl>
              <c:idx val="17"/>
              <c:layout>
                <c:manualLayout>
                  <c:x val="-5.4325720598189998E-2"/>
                  <c:y val="0"/>
                </c:manualLayout>
              </c:layout>
              <c:tx>
                <c:strRef>
                  <c:f>'Figure 4.3'!$BF$23</c:f>
                  <c:strCache>
                    <c:ptCount val="1"/>
                    <c:pt idx="0">
                      <c:v>LIT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{9C12B84C-258A-4FBB-A446-ECD31206CA33}</c15:txfldGUID>
                      <c15:f>'Figure 4.3'!$BF$23</c15:f>
                      <c15:dlblFieldTableCache>
                        <c:ptCount val="1"/>
                        <c:pt idx="0">
                          <c:v>LIT</c:v>
                        </c:pt>
                      </c15:dlblFieldTableCache>
                    </c15:dlblFTEntry>
                  </c15:dlblFieldTable>
                  <c15:showDataLabelsRange val="0"/>
                </c:ext>
              </c:extLst>
            </c:dLbl>
            <c:dLbl>
              <c:idx val="18"/>
              <c:layout>
                <c:manualLayout>
                  <c:x val="-4.5160036781627402E-2"/>
                  <c:y val="2.2046161537606902E-2"/>
                </c:manualLayout>
              </c:layout>
              <c:tx>
                <c:strRef>
                  <c:f>'Figure 4.3'!$BF$24</c:f>
                  <c:strCache>
                    <c:ptCount val="1"/>
                    <c:pt idx="0">
                      <c:v>NDL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{7539F7B4-5851-4EA9-ADB4-2BAEF904F8CA}</c15:txfldGUID>
                      <c15:f>'Figure 4.3'!$BF$24</c15:f>
                      <c15:dlblFieldTableCache>
                        <c:ptCount val="1"/>
                        <c:pt idx="0">
                          <c:v>NDL</c:v>
                        </c:pt>
                      </c15:dlblFieldTableCache>
                    </c15:dlblFTEntry>
                  </c15:dlblFieldTable>
                  <c15:showDataLabelsRange val="0"/>
                </c:ext>
              </c:extLst>
            </c:dLbl>
            <c:dLbl>
              <c:idx val="19"/>
              <c:layout>
                <c:manualLayout>
                  <c:x val="-6.13148817665524E-2"/>
                  <c:y val="0"/>
                </c:manualLayout>
              </c:layout>
              <c:tx>
                <c:strRef>
                  <c:f>'Figure 4.3'!$BF$25</c:f>
                  <c:strCache>
                    <c:ptCount val="1"/>
                    <c:pt idx="0">
                      <c:v>NZL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{930B72CC-5274-4820-A9D6-C3C4E5A4DF0D}</c15:txfldGUID>
                      <c15:f>'Figure 4.3'!$BF$25</c15:f>
                      <c15:dlblFieldTableCache>
                        <c:ptCount val="1"/>
                        <c:pt idx="0">
                          <c:v>NZL</c:v>
                        </c:pt>
                      </c15:dlblFieldTableCache>
                    </c15:dlblFTEntry>
                  </c15:dlblFieldTable>
                  <c15:showDataLabelsRange val="0"/>
                </c:ext>
              </c:extLst>
            </c:dLbl>
            <c:dLbl>
              <c:idx val="20"/>
              <c:layout>
                <c:manualLayout>
                  <c:x val="-6.7218653050814606E-2"/>
                  <c:y val="0"/>
                </c:manualLayout>
              </c:layout>
              <c:tx>
                <c:strRef>
                  <c:f>'Figure 4.3'!$BF$26</c:f>
                  <c:strCache>
                    <c:ptCount val="1"/>
                    <c:pt idx="0">
                      <c:v>NOR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{8F963234-87DC-431B-9E4B-3502CE141A70}</c15:txfldGUID>
                      <c15:f>'Figure 4.3'!$BF$26</c15:f>
                      <c15:dlblFieldTableCache>
                        <c:ptCount val="1"/>
                        <c:pt idx="0">
                          <c:v>NOR</c:v>
                        </c:pt>
                      </c15:dlblFieldTableCache>
                    </c15:dlblFTEntry>
                  </c15:dlblFieldTable>
                  <c15:showDataLabelsRange val="0"/>
                </c:ext>
              </c:extLst>
            </c:dLbl>
            <c:dLbl>
              <c:idx val="21"/>
              <c:layout>
                <c:manualLayout>
                  <c:x val="-5.83826499436576E-3"/>
                  <c:y val="-1.25978065929182E-2"/>
                </c:manualLayout>
              </c:layout>
              <c:tx>
                <c:strRef>
                  <c:f>'Figure 4.3'!$BF$27</c:f>
                  <c:strCache>
                    <c:ptCount val="1"/>
                    <c:pt idx="0">
                      <c:v>POL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{DB41B6AD-DF43-44BA-8312-ED96E3C700F8}</c15:txfldGUID>
                      <c15:f>'Figure 4.3'!$BF$27</c15:f>
                      <c15:dlblFieldTableCache>
                        <c:ptCount val="1"/>
                        <c:pt idx="0">
                          <c:v>POL</c:v>
                        </c:pt>
                      </c15:dlblFieldTableCache>
                    </c15:dlblFTEntry>
                  </c15:dlblFieldTable>
                  <c15:showDataLabelsRange val="0"/>
                </c:ext>
              </c:extLst>
            </c:dLbl>
            <c:dLbl>
              <c:idx val="22"/>
              <c:layout>
                <c:manualLayout>
                  <c:x val="-7.2653696839427101E-2"/>
                  <c:y val="0"/>
                </c:manualLayout>
              </c:layout>
              <c:tx>
                <c:strRef>
                  <c:f>'Figure 4.3'!$BF$28</c:f>
                  <c:strCache>
                    <c:ptCount val="1"/>
                    <c:pt idx="0">
                      <c:v>RUS¹</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{CC04370D-23FC-42B3-A99C-84171808D8E6}</c15:txfldGUID>
                      <c15:f>'Figure 4.3'!$BF$28</c15:f>
                      <c15:dlblFieldTableCache>
                        <c:ptCount val="1"/>
                        <c:pt idx="0">
                          <c:v>RUS¹</c:v>
                        </c:pt>
                      </c15:dlblFieldTableCache>
                    </c15:dlblFTEntry>
                  </c15:dlblFieldTable>
                  <c15:showDataLabelsRange val="0"/>
                </c:ext>
              </c:extLst>
            </c:dLbl>
            <c:dLbl>
              <c:idx val="23"/>
              <c:layout>
                <c:manualLayout>
                  <c:x val="-6.15364799043931E-2"/>
                  <c:y val="0"/>
                </c:manualLayout>
              </c:layout>
              <c:tx>
                <c:strRef>
                  <c:f>'Figure 4.3'!$BF$29</c:f>
                  <c:strCache>
                    <c:ptCount val="1"/>
                    <c:pt idx="0">
                      <c:v>SVK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{F097656A-A06D-41AC-A17D-3582CDFCB2F5}</c15:txfldGUID>
                      <c15:f>'Figure 4.3'!$BF$29</c15:f>
                      <c15:dlblFieldTableCache>
                        <c:ptCount val="1"/>
                        <c:pt idx="0">
                          <c:v>SVK</c:v>
                        </c:pt>
                      </c15:dlblFieldTableCache>
                    </c15:dlblFTEntry>
                  </c15:dlblFieldTable>
                  <c15:showDataLabelsRange val="0"/>
                </c:ext>
              </c:extLst>
            </c:dLbl>
            <c:dLbl>
              <c:idx val="24"/>
              <c:layout>
                <c:manualLayout>
                  <c:x val="-6.1454896510362199E-2"/>
                  <c:y val="0"/>
                </c:manualLayout>
              </c:layout>
              <c:tx>
                <c:strRef>
                  <c:f>'Figure 4.3'!$BF$30</c:f>
                  <c:strCache>
                    <c:ptCount val="1"/>
                    <c:pt idx="0">
                      <c:v>SLO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{74CCEE25-6E94-418F-A6A5-6C01EB9784BD}</c15:txfldGUID>
                      <c15:f>'Figure 4.3'!$BF$30</c15:f>
                      <c15:dlblFieldTableCache>
                        <c:ptCount val="1"/>
                        <c:pt idx="0">
                          <c:v>SLO</c:v>
                        </c:pt>
                      </c15:dlblFieldTableCache>
                    </c15:dlblFTEntry>
                  </c15:dlblFieldTable>
                  <c15:showDataLabelsRange val="0"/>
                </c:ext>
              </c:extLst>
            </c:dLbl>
            <c:dLbl>
              <c:idx val="25"/>
              <c:layout>
                <c:manualLayout>
                  <c:x val="-6.0008077490994599E-2"/>
                  <c:y val="0"/>
                </c:manualLayout>
              </c:layout>
              <c:tx>
                <c:strRef>
                  <c:f>'Figure 4.3'!$BF$31</c:f>
                  <c:strCache>
                    <c:ptCount val="1"/>
                    <c:pt idx="0">
                      <c:v>ESP</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{9B2FA907-8B1D-4141-A521-567433808267}</c15:txfldGUID>
                      <c15:f>'Figure 4.3'!$BF$31</c15:f>
                      <c15:dlblFieldTableCache>
                        <c:ptCount val="1"/>
                        <c:pt idx="0">
                          <c:v>ESP</c:v>
                        </c:pt>
                      </c15:dlblFieldTableCache>
                    </c15:dlblFTEntry>
                  </c15:dlblFieldTable>
                  <c15:showDataLabelsRange val="0"/>
                </c:ext>
              </c:extLst>
            </c:dLbl>
            <c:dLbl>
              <c:idx val="26"/>
              <c:layout>
                <c:manualLayout>
                  <c:x val="-6.6962143100213103E-2"/>
                  <c:y val="0"/>
                </c:manualLayout>
              </c:layout>
              <c:tx>
                <c:strRef>
                  <c:f>'Figure 4.3'!$BF$32</c:f>
                  <c:strCache>
                    <c:ptCount val="1"/>
                    <c:pt idx="0">
                      <c:v>SWE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{9C9AB3A5-CC76-4E17-B1B6-0736C1184292}</c15:txfldGUID>
                      <c15:f>'Figure 4.3'!$BF$32</c15:f>
                      <c15:dlblFieldTableCache>
                        <c:ptCount val="1"/>
                        <c:pt idx="0">
                          <c:v>SWE</c:v>
                        </c:pt>
                      </c15:dlblFieldTableCache>
                    </c15:dlblFTEntry>
                  </c15:dlblFieldTable>
                  <c15:showDataLabelsRange val="0"/>
                </c:ext>
              </c:extLst>
            </c:dLbl>
            <c:dLbl>
              <c:idx val="27"/>
              <c:layout>
                <c:manualLayout>
                  <c:x val="-6.3893394758524194E-2"/>
                  <c:y val="0"/>
                </c:manualLayout>
              </c:layout>
              <c:tx>
                <c:strRef>
                  <c:f>'Figure 4.3'!$BF$33</c:f>
                  <c:strCache>
                    <c:ptCount val="1"/>
                    <c:pt idx="0">
                      <c:v>TUR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{9E0729E7-31B3-476F-959A-19BDC5D3906E}</c15:txfldGUID>
                      <c15:f>'Figure 4.3'!$BF$33</c15:f>
                      <c15:dlblFieldTableCache>
                        <c:ptCount val="1"/>
                        <c:pt idx="0">
                          <c:v>TUR</c:v>
                        </c:pt>
                      </c15:dlblFieldTableCache>
                    </c15:dlblFTEntry>
                  </c15:dlblFieldTable>
                  <c15:showDataLabelsRange val="0"/>
                </c:ext>
              </c:extLst>
            </c:dLbl>
            <c:dLbl>
              <c:idx val="28"/>
              <c:layout>
                <c:manualLayout>
                  <c:x val="-4.8939254765343497E-3"/>
                  <c:y val="6.2989032964591799E-3"/>
                </c:manualLayout>
              </c:layout>
              <c:tx>
                <c:strRef>
                  <c:f>'Figure 4.3'!$BF$34</c:f>
                  <c:strCache>
                    <c:ptCount val="1"/>
                    <c:pt idx="0">
                      <c:v>GBR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{00AC85B3-0820-4478-87E2-2DFBB585C379}</c15:txfldGUID>
                      <c15:f>'Figure 4.3'!$BF$34</c15:f>
                      <c15:dlblFieldTableCache>
                        <c:ptCount val="1"/>
                        <c:pt idx="0">
                          <c:v>GBR</c:v>
                        </c:pt>
                      </c15:dlblFieldTableCache>
                    </c15:dlblFTEntry>
                  </c15:dlblFieldTable>
                  <c15:showDataLabelsRange val="0"/>
                </c:ext>
              </c:extLst>
            </c:dLbl>
            <c:dLbl>
              <c:idx val="29"/>
              <c:layout>
                <c:manualLayout>
                  <c:x val="-6.4033593248716894E-2"/>
                  <c:y val="0"/>
                </c:manualLayout>
              </c:layout>
              <c:tx>
                <c:strRef>
                  <c:f>'Figure 4.3'!$BF$35</c:f>
                  <c:strCache>
                    <c:ptCount val="1"/>
                    <c:pt idx="0">
                      <c:v>USA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{65E76C7E-D6ED-4908-B5DA-CB5A67B09884}</c15:txfldGUID>
                      <c15:f>'Figure 4.3'!$BF$35</c15:f>
                      <c15:dlblFieldTableCache>
                        <c:ptCount val="1"/>
                        <c:pt idx="0">
                          <c:v>USA</c:v>
                        </c:pt>
                      </c15:dlblFieldTableCache>
                    </c15:dlblFTEntry>
                  </c15:dlblFieldTable>
                  <c15:showDataLabelsRange val="0"/>
                </c:ext>
              </c:extLst>
            </c:dLbl>
            <c:spPr>
              <a:noFill/>
              <a:ln>
                <a:noFill/>
              </a:ln>
              <a:effectLst/>
            </c:spPr>
            <c:txPr>
              <a:bodyPr/>
              <a:lstStyle/>
              <a:p>
                <a:pPr>
                  <a:defRPr sz="1100"/>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ysClr val="window" lastClr="FFFFFF">
                    <a:lumMod val="50000"/>
                  </a:sysClr>
                </a:solidFill>
                <a:prstDash val="sysDot"/>
              </a:ln>
            </c:spPr>
            <c:trendlineType val="linear"/>
            <c:dispRSqr val="0"/>
            <c:dispEq val="0"/>
          </c:trendline>
          <c:xVal>
            <c:numRef>
              <c:f>'Figure 4.3'!$BC$6:$BC$35</c:f>
              <c:numCache>
                <c:formatCode>General</c:formatCode>
                <c:ptCount val="30"/>
                <c:pt idx="0">
                  <c:v>3.0446014404296871</c:v>
                </c:pt>
                <c:pt idx="1">
                  <c:v>2.7334108352661142</c:v>
                </c:pt>
                <c:pt idx="2">
                  <c:v>2.86810302734375</c:v>
                </c:pt>
                <c:pt idx="3">
                  <c:v>2.4260125160217281</c:v>
                </c:pt>
                <c:pt idx="4">
                  <c:v>2.5821599960327148</c:v>
                </c:pt>
                <c:pt idx="5">
                  <c:v>2.7803232669830331</c:v>
                </c:pt>
                <c:pt idx="6">
                  <c:v>2.6786000728607182</c:v>
                </c:pt>
                <c:pt idx="7">
                  <c:v>2.8727304935455318</c:v>
                </c:pt>
                <c:pt idx="8">
                  <c:v>2.714614629745483</c:v>
                </c:pt>
                <c:pt idx="9">
                  <c:v>2.4728295803070068</c:v>
                </c:pt>
                <c:pt idx="10">
                  <c:v>2.8420946598052979</c:v>
                </c:pt>
                <c:pt idx="11">
                  <c:v>2.267676830291748</c:v>
                </c:pt>
                <c:pt idx="12">
                  <c:v>2.739753246307373</c:v>
                </c:pt>
                <c:pt idx="13">
                  <c:v>2.4301667213439941</c:v>
                </c:pt>
                <c:pt idx="14">
                  <c:v>2.2549285888671879</c:v>
                </c:pt>
                <c:pt idx="15">
                  <c:v>2.747938871383667</c:v>
                </c:pt>
                <c:pt idx="16">
                  <c:v>2.6932480335235591</c:v>
                </c:pt>
                <c:pt idx="17">
                  <c:v>2.034072637557983</c:v>
                </c:pt>
                <c:pt idx="18">
                  <c:v>2.7896852493286142</c:v>
                </c:pt>
                <c:pt idx="19">
                  <c:v>3.0756545066833492</c:v>
                </c:pt>
                <c:pt idx="20">
                  <c:v>2.933599472045898</c:v>
                </c:pt>
                <c:pt idx="21">
                  <c:v>2.3978004455566402</c:v>
                </c:pt>
                <c:pt idx="22">
                  <c:v>2.278148889541626</c:v>
                </c:pt>
                <c:pt idx="23">
                  <c:v>2.4616928100585942</c:v>
                </c:pt>
                <c:pt idx="24">
                  <c:v>2.5853626728057861</c:v>
                </c:pt>
                <c:pt idx="25">
                  <c:v>2.416386604309082</c:v>
                </c:pt>
                <c:pt idx="26">
                  <c:v>2.79974389076233</c:v>
                </c:pt>
                <c:pt idx="27">
                  <c:v>1.977219820022583</c:v>
                </c:pt>
                <c:pt idx="28">
                  <c:v>2.899554967880249</c:v>
                </c:pt>
                <c:pt idx="29">
                  <c:v>2.9522054195404039</c:v>
                </c:pt>
              </c:numCache>
            </c:numRef>
          </c:xVal>
          <c:yVal>
            <c:numRef>
              <c:f>'Figure 4.3'!$BB$6:$BB$35</c:f>
              <c:numCache>
                <c:formatCode>General</c:formatCode>
                <c:ptCount val="30"/>
                <c:pt idx="0">
                  <c:v>3.947390079498291</c:v>
                </c:pt>
                <c:pt idx="1">
                  <c:v>3.9945242404937749</c:v>
                </c:pt>
                <c:pt idx="2">
                  <c:v>3.8732821941375728</c:v>
                </c:pt>
                <c:pt idx="3">
                  <c:v>3.25809645652771</c:v>
                </c:pt>
                <c:pt idx="4">
                  <c:v>3.5115454196929932</c:v>
                </c:pt>
                <c:pt idx="5">
                  <c:v>4.1335654258728027</c:v>
                </c:pt>
                <c:pt idx="6">
                  <c:v>3.3945083618164071</c:v>
                </c:pt>
                <c:pt idx="7">
                  <c:v>3.9512436389923091</c:v>
                </c:pt>
                <c:pt idx="8">
                  <c:v>4.1713056564331064</c:v>
                </c:pt>
                <c:pt idx="9">
                  <c:v>4.0993318557739258</c:v>
                </c:pt>
                <c:pt idx="10">
                  <c:v>4.1042947769165021</c:v>
                </c:pt>
                <c:pt idx="11">
                  <c:v>3.5638828277587891</c:v>
                </c:pt>
                <c:pt idx="12">
                  <c:v>4.1478853225707999</c:v>
                </c:pt>
                <c:pt idx="13">
                  <c:v>3.6243410110473642</c:v>
                </c:pt>
                <c:pt idx="14">
                  <c:v>3.8958935737609859</c:v>
                </c:pt>
                <c:pt idx="15">
                  <c:v>3.6988298892974849</c:v>
                </c:pt>
                <c:pt idx="16">
                  <c:v>3.4011974334716801</c:v>
                </c:pt>
                <c:pt idx="17">
                  <c:v>3.478158473968505</c:v>
                </c:pt>
                <c:pt idx="18">
                  <c:v>4.1303548812866211</c:v>
                </c:pt>
                <c:pt idx="19">
                  <c:v>3.6788291931152339</c:v>
                </c:pt>
                <c:pt idx="20">
                  <c:v>4.4647579193115234</c:v>
                </c:pt>
                <c:pt idx="21">
                  <c:v>3.3393220901489249</c:v>
                </c:pt>
                <c:pt idx="22">
                  <c:v>3.2733640670776381</c:v>
                </c:pt>
                <c:pt idx="23">
                  <c:v>3.5638828277587891</c:v>
                </c:pt>
                <c:pt idx="24">
                  <c:v>3.6788291931152339</c:v>
                </c:pt>
                <c:pt idx="25">
                  <c:v>3.8836236000061031</c:v>
                </c:pt>
                <c:pt idx="26">
                  <c:v>4.0217738151550302</c:v>
                </c:pt>
                <c:pt idx="27">
                  <c:v>3.4242627620697021</c:v>
                </c:pt>
                <c:pt idx="28">
                  <c:v>3.8856790065765381</c:v>
                </c:pt>
                <c:pt idx="29">
                  <c:v>4.1682143211364737</c:v>
                </c:pt>
              </c:numCache>
            </c:numRef>
          </c:yVal>
          <c:smooth val="0"/>
        </c:ser>
        <c:ser>
          <c:idx val="1"/>
          <c:order val="1"/>
          <c:tx>
            <c:strRef>
              <c:f>'Figure 4.3'!$BD$4</c:f>
              <c:strCache>
                <c:ptCount val="1"/>
                <c:pt idx="0">
                  <c:v>Ajustado</c:v>
                </c:pt>
              </c:strCache>
            </c:strRef>
          </c:tx>
          <c:spPr>
            <a:ln w="28575">
              <a:noFill/>
            </a:ln>
          </c:spPr>
          <c:marker>
            <c:symbol val="square"/>
            <c:size val="7"/>
            <c:spPr>
              <a:noFill/>
              <a:ln>
                <a:noFill/>
              </a:ln>
            </c:spPr>
          </c:marker>
          <c:trendline>
            <c:spPr>
              <a:ln w="22225">
                <a:solidFill>
                  <a:srgbClr val="002060"/>
                </a:solidFill>
                <a:prstDash val="sysDash"/>
              </a:ln>
            </c:spPr>
            <c:trendlineType val="linear"/>
            <c:dispRSqr val="0"/>
            <c:dispEq val="0"/>
          </c:trendline>
          <c:xVal>
            <c:numRef>
              <c:f>'Figure 4.3'!$BE$6:$BE$35</c:f>
              <c:numCache>
                <c:formatCode>General</c:formatCode>
                <c:ptCount val="30"/>
                <c:pt idx="0">
                  <c:v>2.7737786769866948</c:v>
                </c:pt>
                <c:pt idx="1">
                  <c:v>2.8239765167236328</c:v>
                </c:pt>
                <c:pt idx="2">
                  <c:v>2.7446780204772949</c:v>
                </c:pt>
                <c:pt idx="3">
                  <c:v>2.883696556091309</c:v>
                </c:pt>
                <c:pt idx="4">
                  <c:v>2.6116356849670401</c:v>
                </c:pt>
                <c:pt idx="5">
                  <c:v>2.8713986873626709</c:v>
                </c:pt>
                <c:pt idx="6">
                  <c:v>2.6139943599700932</c:v>
                </c:pt>
                <c:pt idx="7">
                  <c:v>2.5797438621521001</c:v>
                </c:pt>
                <c:pt idx="8">
                  <c:v>2.720272541046143</c:v>
                </c:pt>
                <c:pt idx="9">
                  <c:v>2.5071783065795898</c:v>
                </c:pt>
                <c:pt idx="10">
                  <c:v>2.9037587642669682</c:v>
                </c:pt>
                <c:pt idx="11">
                  <c:v>2.5661263465881352</c:v>
                </c:pt>
                <c:pt idx="12">
                  <c:v>2.6363906860351558</c:v>
                </c:pt>
                <c:pt idx="13">
                  <c:v>2.5632631778717041</c:v>
                </c:pt>
                <c:pt idx="14">
                  <c:v>2.5032739639282231</c:v>
                </c:pt>
                <c:pt idx="15">
                  <c:v>2.3944771289825439</c:v>
                </c:pt>
                <c:pt idx="16">
                  <c:v>2.626265287399292</c:v>
                </c:pt>
                <c:pt idx="17">
                  <c:v>2.1275053024292001</c:v>
                </c:pt>
                <c:pt idx="18">
                  <c:v>2.5751204490661621</c:v>
                </c:pt>
                <c:pt idx="19">
                  <c:v>2.8541076183319101</c:v>
                </c:pt>
                <c:pt idx="20">
                  <c:v>2.8536252975463872</c:v>
                </c:pt>
                <c:pt idx="21">
                  <c:v>2.373299121856689</c:v>
                </c:pt>
                <c:pt idx="22">
                  <c:v>2.170711994171143</c:v>
                </c:pt>
                <c:pt idx="23">
                  <c:v>2.4809811115264901</c:v>
                </c:pt>
                <c:pt idx="24">
                  <c:v>2.8008704185485831</c:v>
                </c:pt>
                <c:pt idx="25">
                  <c:v>2.5500993728637691</c:v>
                </c:pt>
                <c:pt idx="26">
                  <c:v>2.6631250381469731</c:v>
                </c:pt>
                <c:pt idx="27">
                  <c:v>2.457895040512085</c:v>
                </c:pt>
                <c:pt idx="28">
                  <c:v>2.7386705875396729</c:v>
                </c:pt>
                <c:pt idx="29">
                  <c:v>2.780401468276978</c:v>
                </c:pt>
              </c:numCache>
            </c:numRef>
          </c:xVal>
          <c:yVal>
            <c:numRef>
              <c:f>'Figure 4.3'!$BD$6:$BD$35</c:f>
              <c:numCache>
                <c:formatCode>General</c:formatCode>
                <c:ptCount val="30"/>
                <c:pt idx="0">
                  <c:v>3.8842685222625728</c:v>
                </c:pt>
                <c:pt idx="1">
                  <c:v>3.93861985206604</c:v>
                </c:pt>
                <c:pt idx="2">
                  <c:v>3.8487510681152348</c:v>
                </c:pt>
                <c:pt idx="3">
                  <c:v>3.7137303352355961</c:v>
                </c:pt>
                <c:pt idx="4">
                  <c:v>3.4435851573944101</c:v>
                </c:pt>
                <c:pt idx="5">
                  <c:v>4.0378818511962873</c:v>
                </c:pt>
                <c:pt idx="6">
                  <c:v>3.331741094589233</c:v>
                </c:pt>
                <c:pt idx="7">
                  <c:v>3.7839446067810059</c:v>
                </c:pt>
                <c:pt idx="8">
                  <c:v>4.0547695159912109</c:v>
                </c:pt>
                <c:pt idx="9">
                  <c:v>4.1660637855529803</c:v>
                </c:pt>
                <c:pt idx="10">
                  <c:v>4.0545020103454572</c:v>
                </c:pt>
                <c:pt idx="11">
                  <c:v>3.6899464130401598</c:v>
                </c:pt>
                <c:pt idx="12">
                  <c:v>4.1770548820495614</c:v>
                </c:pt>
                <c:pt idx="13">
                  <c:v>3.7175018787384042</c:v>
                </c:pt>
                <c:pt idx="14">
                  <c:v>4.0290021896362314</c:v>
                </c:pt>
                <c:pt idx="15">
                  <c:v>3.515531063079834</c:v>
                </c:pt>
                <c:pt idx="16">
                  <c:v>3.436895608901978</c:v>
                </c:pt>
                <c:pt idx="17">
                  <c:v>3.4713633060455318</c:v>
                </c:pt>
                <c:pt idx="18">
                  <c:v>3.9913887977600102</c:v>
                </c:pt>
                <c:pt idx="19">
                  <c:v>3.6012539863586421</c:v>
                </c:pt>
                <c:pt idx="20">
                  <c:v>4.3533625602722168</c:v>
                </c:pt>
                <c:pt idx="21">
                  <c:v>3.360417366027832</c:v>
                </c:pt>
                <c:pt idx="22">
                  <c:v>3.2445571422576909</c:v>
                </c:pt>
                <c:pt idx="23">
                  <c:v>3.4621329307556148</c:v>
                </c:pt>
                <c:pt idx="24">
                  <c:v>3.7373950481414799</c:v>
                </c:pt>
                <c:pt idx="25">
                  <c:v>3.9953393936157231</c:v>
                </c:pt>
                <c:pt idx="26">
                  <c:v>3.8890380859375</c:v>
                </c:pt>
                <c:pt idx="27">
                  <c:v>3.7418720722198482</c:v>
                </c:pt>
                <c:pt idx="28">
                  <c:v>3.8707253932952872</c:v>
                </c:pt>
                <c:pt idx="29">
                  <c:v>4.2195339202880859</c:v>
                </c:pt>
              </c:numCache>
            </c:numRef>
          </c:yVal>
          <c:smooth val="0"/>
        </c:ser>
        <c:dLbls>
          <c:showLegendKey val="0"/>
          <c:showVal val="0"/>
          <c:showCatName val="0"/>
          <c:showSerName val="0"/>
          <c:showPercent val="0"/>
          <c:showBubbleSize val="0"/>
        </c:dLbls>
        <c:axId val="235926160"/>
        <c:axId val="235931200"/>
      </c:scatterChart>
      <c:valAx>
        <c:axId val="235926160"/>
        <c:scaling>
          <c:orientation val="minMax"/>
          <c:min val="1.7"/>
        </c:scaling>
        <c:delete val="0"/>
        <c:axPos val="b"/>
        <c:title>
          <c:tx>
            <c:rich>
              <a:bodyPr/>
              <a:lstStyle/>
              <a:p>
                <a:pPr>
                  <a:defRPr/>
                </a:pPr>
                <a:r>
                  <a:rPr lang="en-GB" sz="1400" b="0" i="0" baseline="0" dirty="0" err="1" smtClean="0">
                    <a:effectLst/>
                    <a:latin typeface="Arial Narrow" panose="020B0606020202030204" pitchFamily="34" charset="0"/>
                  </a:rPr>
                  <a:t>Promedio</a:t>
                </a:r>
                <a:r>
                  <a:rPr lang="en-GB" sz="1400" b="0" i="0" baseline="0" dirty="0" smtClean="0">
                    <a:effectLst/>
                    <a:latin typeface="Arial Narrow" panose="020B0606020202030204" pitchFamily="34" charset="0"/>
                  </a:rPr>
                  <a:t> de </a:t>
                </a:r>
                <a:r>
                  <a:rPr lang="en-GB" sz="1400" b="0" i="0" baseline="0" dirty="0" err="1" smtClean="0">
                    <a:effectLst/>
                    <a:latin typeface="Arial Narrow" panose="020B0606020202030204" pitchFamily="34" charset="0"/>
                  </a:rPr>
                  <a:t>uso</a:t>
                </a:r>
                <a:r>
                  <a:rPr lang="en-GB" sz="1400" b="0" i="0" baseline="0" dirty="0" smtClean="0">
                    <a:effectLst/>
                    <a:latin typeface="Arial Narrow" panose="020B0606020202030204" pitchFamily="34" charset="0"/>
                  </a:rPr>
                  <a:t> de </a:t>
                </a:r>
                <a:r>
                  <a:rPr lang="en-GB" sz="1400" b="0" i="0" baseline="0" dirty="0" err="1" smtClean="0">
                    <a:effectLst/>
                    <a:latin typeface="Arial Narrow" panose="020B0606020202030204" pitchFamily="34" charset="0"/>
                  </a:rPr>
                  <a:t>lectura</a:t>
                </a:r>
                <a:r>
                  <a:rPr lang="en-GB" sz="1400" b="0" i="0" baseline="0" dirty="0" smtClean="0">
                    <a:effectLst/>
                    <a:latin typeface="Arial Narrow" panose="020B0606020202030204" pitchFamily="34" charset="0"/>
                  </a:rPr>
                  <a:t> </a:t>
                </a:r>
                <a:r>
                  <a:rPr lang="en-GB" sz="1400" b="0" i="0" baseline="0" dirty="0" err="1" smtClean="0">
                    <a:effectLst/>
                    <a:latin typeface="Arial Narrow" panose="020B0606020202030204" pitchFamily="34" charset="0"/>
                  </a:rPr>
                  <a:t>en</a:t>
                </a:r>
                <a:r>
                  <a:rPr lang="en-GB" sz="1400" b="0" i="0" baseline="0" dirty="0" smtClean="0">
                    <a:effectLst/>
                    <a:latin typeface="Arial Narrow" panose="020B0606020202030204" pitchFamily="34" charset="0"/>
                  </a:rPr>
                  <a:t> el </a:t>
                </a:r>
                <a:r>
                  <a:rPr lang="en-GB" sz="1400" b="0" i="0" baseline="0" dirty="0" err="1" smtClean="0">
                    <a:effectLst/>
                    <a:latin typeface="Arial Narrow" panose="020B0606020202030204" pitchFamily="34" charset="0"/>
                  </a:rPr>
                  <a:t>trabajo</a:t>
                </a:r>
                <a:endParaRPr lang="en-GB" sz="1400" dirty="0">
                  <a:effectLst/>
                  <a:latin typeface="Arial Narrow" panose="020B0606020202030204" pitchFamily="34" charset="0"/>
                </a:endParaRPr>
              </a:p>
            </c:rich>
          </c:tx>
          <c:layout>
            <c:manualLayout>
              <c:xMode val="edge"/>
              <c:yMode val="edge"/>
              <c:x val="0.35363121855508101"/>
              <c:y val="0.92737364499182595"/>
            </c:manualLayout>
          </c:layout>
          <c:overlay val="0"/>
        </c:title>
        <c:numFmt formatCode="General" sourceLinked="1"/>
        <c:majorTickMark val="out"/>
        <c:minorTickMark val="none"/>
        <c:tickLblPos val="nextTo"/>
        <c:txPr>
          <a:bodyPr/>
          <a:lstStyle/>
          <a:p>
            <a:pPr>
              <a:defRPr sz="1400">
                <a:latin typeface="Arial Narrow" panose="020B0606020202030204" pitchFamily="34" charset="0"/>
              </a:defRPr>
            </a:pPr>
            <a:endParaRPr lang="es-CL"/>
          </a:p>
        </c:txPr>
        <c:crossAx val="235931200"/>
        <c:crosses val="autoZero"/>
        <c:crossBetween val="midCat"/>
      </c:valAx>
      <c:valAx>
        <c:axId val="235931200"/>
        <c:scaling>
          <c:orientation val="minMax"/>
          <c:max val="4.8"/>
          <c:min val="3"/>
        </c:scaling>
        <c:delete val="0"/>
        <c:axPos val="l"/>
        <c:majorGridlines>
          <c:spPr>
            <a:ln>
              <a:solidFill>
                <a:schemeClr val="bg1">
                  <a:lumMod val="75000"/>
                </a:schemeClr>
              </a:solidFill>
            </a:ln>
          </c:spPr>
        </c:majorGridlines>
        <c:title>
          <c:tx>
            <c:rich>
              <a:bodyPr rot="-5400000" vert="horz"/>
              <a:lstStyle/>
              <a:p>
                <a:pPr>
                  <a:defRPr sz="1400" b="0">
                    <a:latin typeface="Arial Narrow" panose="020B0606020202030204" pitchFamily="34" charset="0"/>
                  </a:defRPr>
                </a:pPr>
                <a:r>
                  <a:rPr lang="en-GB" sz="1400" b="0" dirty="0" err="1" smtClean="0">
                    <a:latin typeface="Arial Narrow" panose="020B0606020202030204" pitchFamily="34" charset="0"/>
                  </a:rPr>
                  <a:t>Productividad</a:t>
                </a:r>
                <a:r>
                  <a:rPr lang="en-GB" sz="1400" b="0" dirty="0" smtClean="0">
                    <a:latin typeface="Arial Narrow" panose="020B0606020202030204" pitchFamily="34" charset="0"/>
                  </a:rPr>
                  <a:t> </a:t>
                </a:r>
                <a:r>
                  <a:rPr lang="en-GB" sz="1400" b="0" dirty="0" err="1" smtClean="0">
                    <a:latin typeface="Arial Narrow" panose="020B0606020202030204" pitchFamily="34" charset="0"/>
                  </a:rPr>
                  <a:t>laboral</a:t>
                </a:r>
                <a:r>
                  <a:rPr lang="en-GB" sz="1400" b="0" dirty="0" smtClean="0">
                    <a:latin typeface="Arial Narrow" panose="020B0606020202030204" pitchFamily="34" charset="0"/>
                  </a:rPr>
                  <a:t> (log)</a:t>
                </a:r>
                <a:endParaRPr lang="en-GB" sz="1400" b="0" dirty="0">
                  <a:latin typeface="Arial Narrow" panose="020B0606020202030204" pitchFamily="34" charset="0"/>
                </a:endParaRPr>
              </a:p>
            </c:rich>
          </c:tx>
          <c:layout>
            <c:manualLayout>
              <c:xMode val="edge"/>
              <c:yMode val="edge"/>
              <c:x val="7.8736291205739103E-3"/>
              <c:y val="0.28989313687368101"/>
            </c:manualLayout>
          </c:layout>
          <c:overlay val="0"/>
        </c:title>
        <c:numFmt formatCode="#,##0.0" sourceLinked="0"/>
        <c:majorTickMark val="out"/>
        <c:minorTickMark val="none"/>
        <c:tickLblPos val="nextTo"/>
        <c:txPr>
          <a:bodyPr/>
          <a:lstStyle/>
          <a:p>
            <a:pPr>
              <a:defRPr sz="1100">
                <a:latin typeface="Arial Narrow" panose="020B0606020202030204" pitchFamily="34" charset="0"/>
              </a:defRPr>
            </a:pPr>
            <a:endParaRPr lang="es-CL"/>
          </a:p>
        </c:txPr>
        <c:crossAx val="235926160"/>
        <c:crosses val="autoZero"/>
        <c:crossBetween val="midCat"/>
      </c:valAx>
      <c:spPr>
        <a:noFill/>
        <a:ln w="25400">
          <a:noFill/>
        </a:ln>
      </c:spPr>
    </c:plotArea>
    <c:legend>
      <c:legendPos val="t"/>
      <c:overlay val="0"/>
      <c:txPr>
        <a:bodyPr/>
        <a:lstStyle/>
        <a:p>
          <a:pPr>
            <a:defRPr sz="1400">
              <a:latin typeface="Arial Narrow" panose="020B0606020202030204" pitchFamily="34" charset="0"/>
            </a:defRPr>
          </a:pPr>
          <a:endParaRPr lang="es-CL"/>
        </a:p>
      </c:txPr>
    </c:legend>
    <c:plotVisOnly val="1"/>
    <c:dispBlanksAs val="gap"/>
    <c:showDLblsOverMax val="0"/>
  </c:chart>
  <c:spPr>
    <a:noFill/>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'Figure 4.3'!$BB$4</c:f>
              <c:strCache>
                <c:ptCount val="1"/>
                <c:pt idx="0">
                  <c:v>Sin ajustar</c:v>
                </c:pt>
              </c:strCache>
            </c:strRef>
          </c:tx>
          <c:spPr>
            <a:ln w="28575">
              <a:noFill/>
            </a:ln>
          </c:spPr>
          <c:marker>
            <c:symbol val="diamond"/>
            <c:size val="9"/>
            <c:spPr>
              <a:solidFill>
                <a:schemeClr val="bg1">
                  <a:lumMod val="75000"/>
                </a:schemeClr>
              </a:solidFill>
              <a:ln>
                <a:solidFill>
                  <a:schemeClr val="tx1"/>
                </a:solidFill>
              </a:ln>
            </c:spPr>
          </c:marker>
          <c:dLbls>
            <c:dLbl>
              <c:idx val="0"/>
              <c:layout>
                <c:manualLayout>
                  <c:x val="-6.4033593248716894E-2"/>
                  <c:y val="0"/>
                </c:manualLayout>
              </c:layout>
              <c:tx>
                <c:strRef>
                  <c:f>'Figure 4.3'!$BF$6</c:f>
                  <c:strCache>
                    <c:ptCount val="1"/>
                    <c:pt idx="0">
                      <c:v>AUS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{7D395DC5-813B-44E9-B6E0-56F1CBBF380C}</c15:txfldGUID>
                      <c15:f>'Figure 4.3'!$BF$6</c15:f>
                      <c15:dlblFieldTableCache>
                        <c:ptCount val="1"/>
                        <c:pt idx="0">
                          <c:v>AUS</c:v>
                        </c:pt>
                      </c15:dlblFieldTableCache>
                    </c15:dlblFTEntry>
                  </c15:dlblFieldTable>
                  <c15:showDataLabelsRange val="0"/>
                </c:ext>
              </c:extLst>
            </c:dLbl>
            <c:dLbl>
              <c:idx val="1"/>
              <c:layout>
                <c:manualLayout>
                  <c:x val="-6.4558372918429099E-2"/>
                  <c:y val="0"/>
                </c:manualLayout>
              </c:layout>
              <c:tx>
                <c:strRef>
                  <c:f>'Figure 4.3'!$BF$7</c:f>
                  <c:strCache>
                    <c:ptCount val="1"/>
                    <c:pt idx="0">
                      <c:v>AUT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{190626E6-CEE5-4CBD-9EDD-7E2F5DEB9156}</c15:txfldGUID>
                      <c15:f>'Figure 4.3'!$BF$7</c15:f>
                      <c15:dlblFieldTableCache>
                        <c:ptCount val="1"/>
                        <c:pt idx="0">
                          <c:v>AUT</c:v>
                        </c:pt>
                      </c15:dlblFieldTableCache>
                    </c15:dlblFTEntry>
                  </c15:dlblFieldTable>
                  <c15:showDataLabelsRange val="0"/>
                </c:ext>
              </c:extLst>
            </c:dLbl>
            <c:dLbl>
              <c:idx val="2"/>
              <c:layout>
                <c:manualLayout>
                  <c:x val="-5.4457366840192402E-2"/>
                  <c:y val="-2.4798831881597201E-7"/>
                </c:manualLayout>
              </c:layout>
              <c:tx>
                <c:strRef>
                  <c:f>'Figure 4.3'!$BF$8</c:f>
                  <c:strCache>
                    <c:ptCount val="1"/>
                    <c:pt idx="0">
                      <c:v>CAN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{A13316AF-C986-4B26-8B33-5ED91933C405}</c15:txfldGUID>
                      <c15:f>'Figure 4.3'!$BF$8</c15:f>
                      <c15:dlblFieldTableCache>
                        <c:ptCount val="1"/>
                        <c:pt idx="0">
                          <c:v>CAN</c:v>
                        </c:pt>
                      </c15:dlblFieldTableCache>
                    </c15:dlblFTEntry>
                  </c15:dlblFieldTable>
                  <c15:showDataLabelsRange val="0"/>
                </c:ext>
              </c:extLst>
            </c:dLbl>
            <c:dLbl>
              <c:idx val="3"/>
              <c:layout>
                <c:manualLayout>
                  <c:x val="-6.2108298648141103E-2"/>
                  <c:y val="0"/>
                </c:manualLayout>
              </c:layout>
              <c:tx>
                <c:strRef>
                  <c:f>'Figure 4.3'!$BF$9</c:f>
                  <c:strCache>
                    <c:ptCount val="1"/>
                    <c:pt idx="0">
                      <c:v>CHL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{8EC17AE0-068F-418F-85BD-301C3A2A5FD0}</c15:txfldGUID>
                      <c15:f>'Figure 4.3'!$BF$9</c15:f>
                      <c15:dlblFieldTableCache>
                        <c:ptCount val="1"/>
                        <c:pt idx="0">
                          <c:v>CHL</c:v>
                        </c:pt>
                      </c15:dlblFieldTableCache>
                    </c15:dlblFTEntry>
                  </c15:dlblFieldTable>
                  <c15:showDataLabelsRange val="0"/>
                </c:ext>
              </c:extLst>
            </c:dLbl>
            <c:dLbl>
              <c:idx val="4"/>
              <c:layout>
                <c:manualLayout>
                  <c:x val="-6.0474793303693798E-2"/>
                  <c:y val="0"/>
                </c:manualLayout>
              </c:layout>
              <c:tx>
                <c:strRef>
                  <c:f>'Figure 4.3'!$BF$10</c:f>
                  <c:strCache>
                    <c:ptCount val="1"/>
                    <c:pt idx="0">
                      <c:v>CZE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{DD4A3DFA-9B05-495D-BC15-799BF18FA594}</c15:txfldGUID>
                      <c15:f>'Figure 4.3'!$BF$10</c15:f>
                      <c15:dlblFieldTableCache>
                        <c:ptCount val="1"/>
                        <c:pt idx="0">
                          <c:v>CZE</c:v>
                        </c:pt>
                      </c15:dlblFieldTableCache>
                    </c15:dlblFTEntry>
                  </c15:dlblFieldTable>
                  <c15:showDataLabelsRange val="0"/>
                </c:ext>
              </c:extLst>
            </c:dLbl>
            <c:dLbl>
              <c:idx val="5"/>
              <c:layout>
                <c:manualLayout>
                  <c:x val="-5.8026786706239002E-2"/>
                  <c:y val="6.2989032964591201E-3"/>
                </c:manualLayout>
              </c:layout>
              <c:tx>
                <c:strRef>
                  <c:f>'Figure 4.3'!$BF$11</c:f>
                  <c:strCache>
                    <c:ptCount val="1"/>
                    <c:pt idx="0">
                      <c:v>DNK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{8CCC13D8-0508-4023-85F1-60AB002916DC}</c15:txfldGUID>
                      <c15:f>'Figure 4.3'!$BF$11</c15:f>
                      <c15:dlblFieldTableCache>
                        <c:ptCount val="1"/>
                        <c:pt idx="0">
                          <c:v>DNK</c:v>
                        </c:pt>
                      </c15:dlblFieldTableCache>
                    </c15:dlblFTEntry>
                  </c15:dlblFieldTable>
                  <c15:showDataLabelsRange val="0"/>
                </c:ext>
              </c:extLst>
            </c:dLbl>
            <c:dLbl>
              <c:idx val="6"/>
              <c:layout>
                <c:manualLayout>
                  <c:x val="-3.42639260320282E-2"/>
                  <c:y val="2.5195613185836501E-2"/>
                </c:manualLayout>
              </c:layout>
              <c:tx>
                <c:strRef>
                  <c:f>'Figure 4.3'!$BF$12</c:f>
                  <c:strCache>
                    <c:ptCount val="1"/>
                    <c:pt idx="0">
                      <c:v>EST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{FA1621A3-9971-49D8-BD2A-A54F43105DDF}</c15:txfldGUID>
                      <c15:f>'Figure 4.3'!$BF$12</c15:f>
                      <c15:dlblFieldTableCache>
                        <c:ptCount val="1"/>
                        <c:pt idx="0">
                          <c:v>EST</c:v>
                        </c:pt>
                      </c15:dlblFieldTableCache>
                    </c15:dlblFTEntry>
                  </c15:dlblFieldTable>
                  <c15:showDataLabelsRange val="0"/>
                </c:ext>
              </c:extLst>
            </c:dLbl>
            <c:dLbl>
              <c:idx val="7"/>
              <c:layout>
                <c:manualLayout>
                  <c:x val="-1.23343190042376E-2"/>
                  <c:y val="-2.4798831881597201E-7"/>
                </c:manualLayout>
              </c:layout>
              <c:tx>
                <c:strRef>
                  <c:f>'Figure 4.3'!$BF$13</c:f>
                  <c:strCache>
                    <c:ptCount val="1"/>
                    <c:pt idx="0">
                      <c:v>FIN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{33F21BBE-3A5D-46FC-966B-685B189F74E6}</c15:txfldGUID>
                      <c15:f>'Figure 4.3'!$BF$13</c15:f>
                      <c15:dlblFieldTableCache>
                        <c:ptCount val="1"/>
                        <c:pt idx="0">
                          <c:v>FIN</c:v>
                        </c:pt>
                      </c15:dlblFieldTableCache>
                    </c15:dlblFTEntry>
                  </c15:dlblFieldTable>
                  <c15:showDataLabelsRange val="0"/>
                </c:ext>
              </c:extLst>
            </c:dLbl>
            <c:dLbl>
              <c:idx val="8"/>
              <c:layout>
                <c:manualLayout>
                  <c:x val="-4.5613731410795597E-2"/>
                  <c:y val="-2.8345064834066E-2"/>
                </c:manualLayout>
              </c:layout>
              <c:tx>
                <c:strRef>
                  <c:f>'Figure 4.3'!$BF$14</c:f>
                  <c:strCache>
                    <c:ptCount val="1"/>
                    <c:pt idx="0">
                      <c:v>BEL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{5DDC2C52-407C-4E5E-BA1F-0755AB3565B9}</c15:txfldGUID>
                      <c15:f>'Figure 4.3'!$BF$14</c15:f>
                      <c15:dlblFieldTableCache>
                        <c:ptCount val="1"/>
                        <c:pt idx="0">
                          <c:v>BEL</c:v>
                        </c:pt>
                      </c15:dlblFieldTableCache>
                    </c15:dlblFTEntry>
                  </c15:dlblFieldTable>
                  <c15:showDataLabelsRange val="0"/>
                </c:ext>
              </c:extLst>
            </c:dLbl>
            <c:dLbl>
              <c:idx val="9"/>
              <c:layout>
                <c:manualLayout>
                  <c:x val="-6.2189882042171997E-2"/>
                  <c:y val="0"/>
                </c:manualLayout>
              </c:layout>
              <c:tx>
                <c:strRef>
                  <c:f>'Figure 4.3'!$BF$15</c:f>
                  <c:strCache>
                    <c:ptCount val="1"/>
                    <c:pt idx="0">
                      <c:v>FRA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{E296229C-2AA7-4460-914A-D5BF7F881D3E}</c15:txfldGUID>
                      <c15:f>'Figure 4.3'!$BF$15</c15:f>
                      <c15:dlblFieldTableCache>
                        <c:ptCount val="1"/>
                        <c:pt idx="0">
                          <c:v>FRA</c:v>
                        </c:pt>
                      </c15:dlblFieldTableCache>
                    </c15:dlblFTEntry>
                  </c15:dlblFieldTable>
                  <c15:showDataLabelsRange val="0"/>
                </c:ext>
              </c:extLst>
            </c:dLbl>
            <c:dLbl>
              <c:idx val="10"/>
              <c:layout>
                <c:manualLayout>
                  <c:x val="-4.0051229426889101E-2"/>
                  <c:y val="-4.0942871426984301E-2"/>
                </c:manualLayout>
              </c:layout>
              <c:tx>
                <c:strRef>
                  <c:f>'Figure 4.3'!$BF$16</c:f>
                  <c:strCache>
                    <c:ptCount val="1"/>
                    <c:pt idx="0">
                      <c:v>DEU</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{5CC6E44D-0F4C-4A45-B31A-1B9854D6BD5D}</c15:txfldGUID>
                      <c15:f>'Figure 4.3'!$BF$16</c15:f>
                      <c15:dlblFieldTableCache>
                        <c:ptCount val="1"/>
                        <c:pt idx="0">
                          <c:v>DEU</c:v>
                        </c:pt>
                      </c15:dlblFieldTableCache>
                    </c15:dlblFTEntry>
                  </c15:dlblFieldTable>
                  <c15:showDataLabelsRange val="0"/>
                </c:ext>
              </c:extLst>
            </c:dLbl>
            <c:dLbl>
              <c:idx val="11"/>
              <c:layout>
                <c:manualLayout>
                  <c:x val="-6.4535588366942995E-2"/>
                  <c:y val="0"/>
                </c:manualLayout>
              </c:layout>
              <c:tx>
                <c:strRef>
                  <c:f>'Figure 4.3'!$BF$17</c:f>
                  <c:strCache>
                    <c:ptCount val="1"/>
                    <c:pt idx="0">
                      <c:v>GRC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{243E98B5-449F-4F78-9FC0-F23A442CC05E}</c15:txfldGUID>
                      <c15:f>'Figure 4.3'!$BF$17</c15:f>
                      <c15:dlblFieldTableCache>
                        <c:ptCount val="1"/>
                        <c:pt idx="0">
                          <c:v>GRC</c:v>
                        </c:pt>
                      </c15:dlblFieldTableCache>
                    </c15:dlblFTEntry>
                  </c15:dlblFieldTable>
                  <c15:showDataLabelsRange val="0"/>
                </c:ext>
              </c:extLst>
            </c:dLbl>
            <c:dLbl>
              <c:idx val="12"/>
              <c:layout>
                <c:manualLayout>
                  <c:x val="-3.4578003237735501E-2"/>
                  <c:y val="-2.5195613185836501E-2"/>
                </c:manualLayout>
              </c:layout>
              <c:tx>
                <c:strRef>
                  <c:f>'Figure 4.3'!$BF$18</c:f>
                  <c:strCache>
                    <c:ptCount val="1"/>
                    <c:pt idx="0">
                      <c:v>IRE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{F16C81B7-E9A1-4C77-86A2-03BEC089AAC0}</c15:txfldGUID>
                      <c15:f>'Figure 4.3'!$BF$18</c15:f>
                      <c15:dlblFieldTableCache>
                        <c:ptCount val="1"/>
                        <c:pt idx="0">
                          <c:v>IRE</c:v>
                        </c:pt>
                      </c15:dlblFieldTableCache>
                    </c15:dlblFTEntry>
                  </c15:dlblFieldTable>
                  <c15:showDataLabelsRange val="0"/>
                </c:ext>
              </c:extLst>
            </c:dLbl>
            <c:dLbl>
              <c:idx val="13"/>
              <c:layout>
                <c:manualLayout>
                  <c:x val="-5.60876646643211E-2"/>
                  <c:y val="0"/>
                </c:manualLayout>
              </c:layout>
              <c:tx>
                <c:strRef>
                  <c:f>'Figure 4.3'!$BF$19</c:f>
                  <c:strCache>
                    <c:ptCount val="1"/>
                    <c:pt idx="0">
                      <c:v>ISR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{E049D50A-9205-4C63-BC50-6E2AAF746CEC}</c15:txfldGUID>
                      <c15:f>'Figure 4.3'!$BF$19</c15:f>
                      <c15:dlblFieldTableCache>
                        <c:ptCount val="1"/>
                        <c:pt idx="0">
                          <c:v>ISR</c:v>
                        </c:pt>
                      </c15:dlblFieldTableCache>
                    </c15:dlblFTEntry>
                  </c15:dlblFieldTable>
                  <c15:showDataLabelsRange val="0"/>
                </c:ext>
              </c:extLst>
            </c:dLbl>
            <c:dLbl>
              <c:idx val="14"/>
              <c:layout>
                <c:manualLayout>
                  <c:x val="-5.7277606240321202E-2"/>
                  <c:y val="0"/>
                </c:manualLayout>
              </c:layout>
              <c:tx>
                <c:strRef>
                  <c:f>'Figure 4.3'!$BF$20</c:f>
                  <c:strCache>
                    <c:ptCount val="1"/>
                    <c:pt idx="0">
                      <c:v>ITA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{4B307293-8C95-44B0-96F7-2B633463DE12}</c15:txfldGUID>
                      <c15:f>'Figure 4.3'!$BF$20</c15:f>
                      <c15:dlblFieldTableCache>
                        <c:ptCount val="1"/>
                        <c:pt idx="0">
                          <c:v>ITA</c:v>
                        </c:pt>
                      </c15:dlblFieldTableCache>
                    </c15:dlblFTEntry>
                  </c15:dlblFieldTable>
                  <c15:showDataLabelsRange val="0"/>
                </c:ext>
              </c:extLst>
            </c:dLbl>
            <c:dLbl>
              <c:idx val="15"/>
              <c:layout>
                <c:manualLayout>
                  <c:x val="-6.0323018791375103E-2"/>
                  <c:y val="0"/>
                </c:manualLayout>
              </c:layout>
              <c:tx>
                <c:strRef>
                  <c:f>'Figure 4.3'!$BF$21</c:f>
                  <c:strCache>
                    <c:ptCount val="1"/>
                    <c:pt idx="0">
                      <c:v>JPN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{6FFA36B6-3510-4B08-9178-4A3020D3C2D4}</c15:txfldGUID>
                      <c15:f>'Figure 4.3'!$BF$21</c15:f>
                      <c15:dlblFieldTableCache>
                        <c:ptCount val="1"/>
                        <c:pt idx="0">
                          <c:v>JPN</c:v>
                        </c:pt>
                      </c15:dlblFieldTableCache>
                    </c15:dlblFTEntry>
                  </c15:dlblFieldTable>
                  <c15:showDataLabelsRange val="0"/>
                </c:ext>
              </c:extLst>
            </c:dLbl>
            <c:dLbl>
              <c:idx val="16"/>
              <c:layout>
                <c:manualLayout>
                  <c:x val="-6.5971092497659001E-3"/>
                  <c:y val="-6.2989032964591201E-3"/>
                </c:manualLayout>
              </c:layout>
              <c:tx>
                <c:strRef>
                  <c:f>'Figure 4.3'!$BF$22</c:f>
                  <c:strCache>
                    <c:ptCount val="1"/>
                    <c:pt idx="0">
                      <c:v>KOR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{EFA0B0A9-5456-4312-819D-13DB2C68DA61}</c15:txfldGUID>
                      <c15:f>'Figure 4.3'!$BF$22</c15:f>
                      <c15:dlblFieldTableCache>
                        <c:ptCount val="1"/>
                        <c:pt idx="0">
                          <c:v>KOR</c:v>
                        </c:pt>
                      </c15:dlblFieldTableCache>
                    </c15:dlblFTEntry>
                  </c15:dlblFieldTable>
                  <c15:showDataLabelsRange val="0"/>
                </c:ext>
              </c:extLst>
            </c:dLbl>
            <c:dLbl>
              <c:idx val="17"/>
              <c:layout>
                <c:manualLayout>
                  <c:x val="-5.4325720598189998E-2"/>
                  <c:y val="0"/>
                </c:manualLayout>
              </c:layout>
              <c:tx>
                <c:strRef>
                  <c:f>'Figure 4.3'!$BF$23</c:f>
                  <c:strCache>
                    <c:ptCount val="1"/>
                    <c:pt idx="0">
                      <c:v>LIT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{EEC09049-F20F-490C-BB43-79957EB4CC0A}</c15:txfldGUID>
                      <c15:f>'Figure 4.3'!$BF$23</c15:f>
                      <c15:dlblFieldTableCache>
                        <c:ptCount val="1"/>
                        <c:pt idx="0">
                          <c:v>LIT</c:v>
                        </c:pt>
                      </c15:dlblFieldTableCache>
                    </c15:dlblFTEntry>
                  </c15:dlblFieldTable>
                  <c15:showDataLabelsRange val="0"/>
                </c:ext>
              </c:extLst>
            </c:dLbl>
            <c:dLbl>
              <c:idx val="18"/>
              <c:layout>
                <c:manualLayout>
                  <c:x val="-4.5160036781627402E-2"/>
                  <c:y val="2.2046161537606902E-2"/>
                </c:manualLayout>
              </c:layout>
              <c:tx>
                <c:strRef>
                  <c:f>'Figure 4.3'!$BF$24</c:f>
                  <c:strCache>
                    <c:ptCount val="1"/>
                    <c:pt idx="0">
                      <c:v>NDL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{3A632E11-3BFE-4D17-AEAA-174A478A2C13}</c15:txfldGUID>
                      <c15:f>'Figure 4.3'!$BF$24</c15:f>
                      <c15:dlblFieldTableCache>
                        <c:ptCount val="1"/>
                        <c:pt idx="0">
                          <c:v>NDL</c:v>
                        </c:pt>
                      </c15:dlblFieldTableCache>
                    </c15:dlblFTEntry>
                  </c15:dlblFieldTable>
                  <c15:showDataLabelsRange val="0"/>
                </c:ext>
              </c:extLst>
            </c:dLbl>
            <c:dLbl>
              <c:idx val="19"/>
              <c:layout>
                <c:manualLayout>
                  <c:x val="-6.13148817665524E-2"/>
                  <c:y val="0"/>
                </c:manualLayout>
              </c:layout>
              <c:tx>
                <c:strRef>
                  <c:f>'Figure 4.3'!$BF$25</c:f>
                  <c:strCache>
                    <c:ptCount val="1"/>
                    <c:pt idx="0">
                      <c:v>NZL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{7F9BE781-5826-4335-9225-DBB532E537A2}</c15:txfldGUID>
                      <c15:f>'Figure 4.3'!$BF$25</c15:f>
                      <c15:dlblFieldTableCache>
                        <c:ptCount val="1"/>
                        <c:pt idx="0">
                          <c:v>NZL</c:v>
                        </c:pt>
                      </c15:dlblFieldTableCache>
                    </c15:dlblFTEntry>
                  </c15:dlblFieldTable>
                  <c15:showDataLabelsRange val="0"/>
                </c:ext>
              </c:extLst>
            </c:dLbl>
            <c:dLbl>
              <c:idx val="20"/>
              <c:layout>
                <c:manualLayout>
                  <c:x val="-6.7218653050814606E-2"/>
                  <c:y val="0"/>
                </c:manualLayout>
              </c:layout>
              <c:tx>
                <c:strRef>
                  <c:f>'Figure 4.3'!$BF$26</c:f>
                  <c:strCache>
                    <c:ptCount val="1"/>
                    <c:pt idx="0">
                      <c:v>NOR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{B3C2E19B-D6EB-4255-B660-916B50F180BA}</c15:txfldGUID>
                      <c15:f>'Figure 4.3'!$BF$26</c15:f>
                      <c15:dlblFieldTableCache>
                        <c:ptCount val="1"/>
                        <c:pt idx="0">
                          <c:v>NOR</c:v>
                        </c:pt>
                      </c15:dlblFieldTableCache>
                    </c15:dlblFTEntry>
                  </c15:dlblFieldTable>
                  <c15:showDataLabelsRange val="0"/>
                </c:ext>
              </c:extLst>
            </c:dLbl>
            <c:dLbl>
              <c:idx val="21"/>
              <c:layout>
                <c:manualLayout>
                  <c:x val="-5.83826499436576E-3"/>
                  <c:y val="-1.25978065929182E-2"/>
                </c:manualLayout>
              </c:layout>
              <c:tx>
                <c:strRef>
                  <c:f>'Figure 4.3'!$BF$27</c:f>
                  <c:strCache>
                    <c:ptCount val="1"/>
                    <c:pt idx="0">
                      <c:v>POL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{89911528-B560-4878-B55D-875A5AE81866}</c15:txfldGUID>
                      <c15:f>'Figure 4.3'!$BF$27</c15:f>
                      <c15:dlblFieldTableCache>
                        <c:ptCount val="1"/>
                        <c:pt idx="0">
                          <c:v>POL</c:v>
                        </c:pt>
                      </c15:dlblFieldTableCache>
                    </c15:dlblFTEntry>
                  </c15:dlblFieldTable>
                  <c15:showDataLabelsRange val="0"/>
                </c:ext>
              </c:extLst>
            </c:dLbl>
            <c:dLbl>
              <c:idx val="22"/>
              <c:layout>
                <c:manualLayout>
                  <c:x val="-7.2653696839427101E-2"/>
                  <c:y val="0"/>
                </c:manualLayout>
              </c:layout>
              <c:tx>
                <c:strRef>
                  <c:f>'Figure 4.3'!$BF$28</c:f>
                  <c:strCache>
                    <c:ptCount val="1"/>
                    <c:pt idx="0">
                      <c:v>RUS¹</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{A1262E01-D6B5-4A01-8C51-8E15CD81C02E}</c15:txfldGUID>
                      <c15:f>'Figure 4.3'!$BF$28</c15:f>
                      <c15:dlblFieldTableCache>
                        <c:ptCount val="1"/>
                        <c:pt idx="0">
                          <c:v>RUS¹</c:v>
                        </c:pt>
                      </c15:dlblFieldTableCache>
                    </c15:dlblFTEntry>
                  </c15:dlblFieldTable>
                  <c15:showDataLabelsRange val="0"/>
                </c:ext>
              </c:extLst>
            </c:dLbl>
            <c:dLbl>
              <c:idx val="23"/>
              <c:layout>
                <c:manualLayout>
                  <c:x val="-6.15364799043931E-2"/>
                  <c:y val="0"/>
                </c:manualLayout>
              </c:layout>
              <c:tx>
                <c:strRef>
                  <c:f>'Figure 4.3'!$BF$29</c:f>
                  <c:strCache>
                    <c:ptCount val="1"/>
                    <c:pt idx="0">
                      <c:v>SVK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{644CC58C-590A-487C-954F-65BC17F3F05C}</c15:txfldGUID>
                      <c15:f>'Figure 4.3'!$BF$29</c15:f>
                      <c15:dlblFieldTableCache>
                        <c:ptCount val="1"/>
                        <c:pt idx="0">
                          <c:v>SVK</c:v>
                        </c:pt>
                      </c15:dlblFieldTableCache>
                    </c15:dlblFTEntry>
                  </c15:dlblFieldTable>
                  <c15:showDataLabelsRange val="0"/>
                </c:ext>
              </c:extLst>
            </c:dLbl>
            <c:dLbl>
              <c:idx val="24"/>
              <c:layout>
                <c:manualLayout>
                  <c:x val="-6.1454896510362199E-2"/>
                  <c:y val="0"/>
                </c:manualLayout>
              </c:layout>
              <c:tx>
                <c:strRef>
                  <c:f>'Figure 4.3'!$BF$30</c:f>
                  <c:strCache>
                    <c:ptCount val="1"/>
                    <c:pt idx="0">
                      <c:v>SLO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{07C002AC-3CC7-444D-AFA9-D4C3DAFC7976}</c15:txfldGUID>
                      <c15:f>'Figure 4.3'!$BF$30</c15:f>
                      <c15:dlblFieldTableCache>
                        <c:ptCount val="1"/>
                        <c:pt idx="0">
                          <c:v>SLO</c:v>
                        </c:pt>
                      </c15:dlblFieldTableCache>
                    </c15:dlblFTEntry>
                  </c15:dlblFieldTable>
                  <c15:showDataLabelsRange val="0"/>
                </c:ext>
              </c:extLst>
            </c:dLbl>
            <c:dLbl>
              <c:idx val="25"/>
              <c:layout>
                <c:manualLayout>
                  <c:x val="-6.0008077490994599E-2"/>
                  <c:y val="0"/>
                </c:manualLayout>
              </c:layout>
              <c:tx>
                <c:strRef>
                  <c:f>'Figure 4.3'!$BF$31</c:f>
                  <c:strCache>
                    <c:ptCount val="1"/>
                    <c:pt idx="0">
                      <c:v>ESP</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{7397CBAD-8E2D-4143-ADBA-0A3B7E809C96}</c15:txfldGUID>
                      <c15:f>'Figure 4.3'!$BF$31</c15:f>
                      <c15:dlblFieldTableCache>
                        <c:ptCount val="1"/>
                        <c:pt idx="0">
                          <c:v>ESP</c:v>
                        </c:pt>
                      </c15:dlblFieldTableCache>
                    </c15:dlblFTEntry>
                  </c15:dlblFieldTable>
                  <c15:showDataLabelsRange val="0"/>
                </c:ext>
              </c:extLst>
            </c:dLbl>
            <c:dLbl>
              <c:idx val="26"/>
              <c:layout>
                <c:manualLayout>
                  <c:x val="-6.6962143100213103E-2"/>
                  <c:y val="0"/>
                </c:manualLayout>
              </c:layout>
              <c:tx>
                <c:strRef>
                  <c:f>'Figure 4.3'!$BF$32</c:f>
                  <c:strCache>
                    <c:ptCount val="1"/>
                    <c:pt idx="0">
                      <c:v>SWE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{D61F0101-1B7D-4FED-939F-BF438BA2D2ED}</c15:txfldGUID>
                      <c15:f>'Figure 4.3'!$BF$32</c15:f>
                      <c15:dlblFieldTableCache>
                        <c:ptCount val="1"/>
                        <c:pt idx="0">
                          <c:v>SWE</c:v>
                        </c:pt>
                      </c15:dlblFieldTableCache>
                    </c15:dlblFTEntry>
                  </c15:dlblFieldTable>
                  <c15:showDataLabelsRange val="0"/>
                </c:ext>
              </c:extLst>
            </c:dLbl>
            <c:dLbl>
              <c:idx val="27"/>
              <c:layout>
                <c:manualLayout>
                  <c:x val="-6.3893394758524194E-2"/>
                  <c:y val="0"/>
                </c:manualLayout>
              </c:layout>
              <c:tx>
                <c:strRef>
                  <c:f>'Figure 4.3'!$BF$33</c:f>
                  <c:strCache>
                    <c:ptCount val="1"/>
                    <c:pt idx="0">
                      <c:v>TUR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{A481FB42-9DDB-4A5A-9973-DCD78E2F46F0}</c15:txfldGUID>
                      <c15:f>'Figure 4.3'!$BF$33</c15:f>
                      <c15:dlblFieldTableCache>
                        <c:ptCount val="1"/>
                        <c:pt idx="0">
                          <c:v>TUR</c:v>
                        </c:pt>
                      </c15:dlblFieldTableCache>
                    </c15:dlblFTEntry>
                  </c15:dlblFieldTable>
                  <c15:showDataLabelsRange val="0"/>
                </c:ext>
              </c:extLst>
            </c:dLbl>
            <c:dLbl>
              <c:idx val="28"/>
              <c:layout>
                <c:manualLayout>
                  <c:x val="-4.8939254765343497E-3"/>
                  <c:y val="6.2989032964591799E-3"/>
                </c:manualLayout>
              </c:layout>
              <c:tx>
                <c:strRef>
                  <c:f>'Figure 4.3'!$BF$34</c:f>
                  <c:strCache>
                    <c:ptCount val="1"/>
                    <c:pt idx="0">
                      <c:v>GBR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{1475C83A-50BE-499D-BCB2-9CBC27505986}</c15:txfldGUID>
                      <c15:f>'Figure 4.3'!$BF$34</c15:f>
                      <c15:dlblFieldTableCache>
                        <c:ptCount val="1"/>
                        <c:pt idx="0">
                          <c:v>GBR</c:v>
                        </c:pt>
                      </c15:dlblFieldTableCache>
                    </c15:dlblFTEntry>
                  </c15:dlblFieldTable>
                  <c15:showDataLabelsRange val="0"/>
                </c:ext>
              </c:extLst>
            </c:dLbl>
            <c:dLbl>
              <c:idx val="29"/>
              <c:layout>
                <c:manualLayout>
                  <c:x val="-6.4033593248716894E-2"/>
                  <c:y val="0"/>
                </c:manualLayout>
              </c:layout>
              <c:tx>
                <c:strRef>
                  <c:f>'Figure 4.3'!$BF$35</c:f>
                  <c:strCache>
                    <c:ptCount val="1"/>
                    <c:pt idx="0">
                      <c:v>USA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{33249DCB-F05B-4747-8984-8230572A3B09}</c15:txfldGUID>
                      <c15:f>'Figure 4.3'!$BF$35</c15:f>
                      <c15:dlblFieldTableCache>
                        <c:ptCount val="1"/>
                        <c:pt idx="0">
                          <c:v>USA</c:v>
                        </c:pt>
                      </c15:dlblFieldTableCache>
                    </c15:dlblFTEntry>
                  </c15:dlblFieldTable>
                  <c15:showDataLabelsRange val="0"/>
                </c:ext>
              </c:extLst>
            </c:dLbl>
            <c:spPr>
              <a:noFill/>
              <a:ln>
                <a:noFill/>
              </a:ln>
              <a:effectLst/>
            </c:spPr>
            <c:txPr>
              <a:bodyPr/>
              <a:lstStyle/>
              <a:p>
                <a:pPr>
                  <a:defRPr sz="1100"/>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ysClr val="window" lastClr="FFFFFF">
                    <a:lumMod val="50000"/>
                  </a:sysClr>
                </a:solidFill>
                <a:prstDash val="sysDot"/>
              </a:ln>
            </c:spPr>
            <c:trendlineType val="linear"/>
            <c:dispRSqr val="0"/>
            <c:dispEq val="0"/>
          </c:trendline>
          <c:xVal>
            <c:numRef>
              <c:f>'Figure 4.3'!$BC$6:$BC$35</c:f>
              <c:numCache>
                <c:formatCode>General</c:formatCode>
                <c:ptCount val="30"/>
                <c:pt idx="0">
                  <c:v>3.0446014404296871</c:v>
                </c:pt>
                <c:pt idx="1">
                  <c:v>2.7334108352661142</c:v>
                </c:pt>
                <c:pt idx="2">
                  <c:v>2.86810302734375</c:v>
                </c:pt>
                <c:pt idx="3">
                  <c:v>2.4260125160217281</c:v>
                </c:pt>
                <c:pt idx="4">
                  <c:v>2.5821599960327148</c:v>
                </c:pt>
                <c:pt idx="5">
                  <c:v>2.7803232669830331</c:v>
                </c:pt>
                <c:pt idx="6">
                  <c:v>2.6786000728607182</c:v>
                </c:pt>
                <c:pt idx="7">
                  <c:v>2.8727304935455318</c:v>
                </c:pt>
                <c:pt idx="8">
                  <c:v>2.714614629745483</c:v>
                </c:pt>
                <c:pt idx="9">
                  <c:v>2.4728295803070068</c:v>
                </c:pt>
                <c:pt idx="10">
                  <c:v>2.8420946598052979</c:v>
                </c:pt>
                <c:pt idx="11">
                  <c:v>2.267676830291748</c:v>
                </c:pt>
                <c:pt idx="12">
                  <c:v>2.739753246307373</c:v>
                </c:pt>
                <c:pt idx="13">
                  <c:v>2.4301667213439941</c:v>
                </c:pt>
                <c:pt idx="14">
                  <c:v>2.2549285888671879</c:v>
                </c:pt>
                <c:pt idx="15">
                  <c:v>2.747938871383667</c:v>
                </c:pt>
                <c:pt idx="16">
                  <c:v>2.6932480335235591</c:v>
                </c:pt>
                <c:pt idx="17">
                  <c:v>2.034072637557983</c:v>
                </c:pt>
                <c:pt idx="18">
                  <c:v>2.7896852493286142</c:v>
                </c:pt>
                <c:pt idx="19">
                  <c:v>3.0756545066833492</c:v>
                </c:pt>
                <c:pt idx="20">
                  <c:v>2.933599472045898</c:v>
                </c:pt>
                <c:pt idx="21">
                  <c:v>2.3978004455566402</c:v>
                </c:pt>
                <c:pt idx="22">
                  <c:v>2.278148889541626</c:v>
                </c:pt>
                <c:pt idx="23">
                  <c:v>2.4616928100585942</c:v>
                </c:pt>
                <c:pt idx="24">
                  <c:v>2.5853626728057861</c:v>
                </c:pt>
                <c:pt idx="25">
                  <c:v>2.416386604309082</c:v>
                </c:pt>
                <c:pt idx="26">
                  <c:v>2.79974389076233</c:v>
                </c:pt>
                <c:pt idx="27">
                  <c:v>1.977219820022583</c:v>
                </c:pt>
                <c:pt idx="28">
                  <c:v>2.899554967880249</c:v>
                </c:pt>
                <c:pt idx="29">
                  <c:v>2.9522054195404039</c:v>
                </c:pt>
              </c:numCache>
            </c:numRef>
          </c:xVal>
          <c:yVal>
            <c:numRef>
              <c:f>'Figure 4.3'!$BB$6:$BB$35</c:f>
              <c:numCache>
                <c:formatCode>General</c:formatCode>
                <c:ptCount val="30"/>
                <c:pt idx="0">
                  <c:v>3.947390079498291</c:v>
                </c:pt>
                <c:pt idx="1">
                  <c:v>3.9945242404937749</c:v>
                </c:pt>
                <c:pt idx="2">
                  <c:v>3.8732821941375728</c:v>
                </c:pt>
                <c:pt idx="3">
                  <c:v>3.25809645652771</c:v>
                </c:pt>
                <c:pt idx="4">
                  <c:v>3.5115454196929932</c:v>
                </c:pt>
                <c:pt idx="5">
                  <c:v>4.1335654258728027</c:v>
                </c:pt>
                <c:pt idx="6">
                  <c:v>3.3945083618164071</c:v>
                </c:pt>
                <c:pt idx="7">
                  <c:v>3.9512436389923091</c:v>
                </c:pt>
                <c:pt idx="8">
                  <c:v>4.1713056564331064</c:v>
                </c:pt>
                <c:pt idx="9">
                  <c:v>4.0993318557739258</c:v>
                </c:pt>
                <c:pt idx="10">
                  <c:v>4.1042947769165021</c:v>
                </c:pt>
                <c:pt idx="11">
                  <c:v>3.5638828277587891</c:v>
                </c:pt>
                <c:pt idx="12">
                  <c:v>4.1478853225707999</c:v>
                </c:pt>
                <c:pt idx="13">
                  <c:v>3.6243410110473642</c:v>
                </c:pt>
                <c:pt idx="14">
                  <c:v>3.8958935737609859</c:v>
                </c:pt>
                <c:pt idx="15">
                  <c:v>3.6988298892974849</c:v>
                </c:pt>
                <c:pt idx="16">
                  <c:v>3.4011974334716801</c:v>
                </c:pt>
                <c:pt idx="17">
                  <c:v>3.478158473968505</c:v>
                </c:pt>
                <c:pt idx="18">
                  <c:v>4.1303548812866211</c:v>
                </c:pt>
                <c:pt idx="19">
                  <c:v>3.6788291931152339</c:v>
                </c:pt>
                <c:pt idx="20">
                  <c:v>4.4647579193115234</c:v>
                </c:pt>
                <c:pt idx="21">
                  <c:v>3.3393220901489249</c:v>
                </c:pt>
                <c:pt idx="22">
                  <c:v>3.2733640670776381</c:v>
                </c:pt>
                <c:pt idx="23">
                  <c:v>3.5638828277587891</c:v>
                </c:pt>
                <c:pt idx="24">
                  <c:v>3.6788291931152339</c:v>
                </c:pt>
                <c:pt idx="25">
                  <c:v>3.8836236000061031</c:v>
                </c:pt>
                <c:pt idx="26">
                  <c:v>4.0217738151550302</c:v>
                </c:pt>
                <c:pt idx="27">
                  <c:v>3.4242627620697021</c:v>
                </c:pt>
                <c:pt idx="28">
                  <c:v>3.8856790065765381</c:v>
                </c:pt>
                <c:pt idx="29">
                  <c:v>4.1682143211364737</c:v>
                </c:pt>
              </c:numCache>
            </c:numRef>
          </c:yVal>
          <c:smooth val="0"/>
        </c:ser>
        <c:ser>
          <c:idx val="1"/>
          <c:order val="1"/>
          <c:tx>
            <c:strRef>
              <c:f>'Figure 4.3'!$BD$4</c:f>
              <c:strCache>
                <c:ptCount val="1"/>
                <c:pt idx="0">
                  <c:v>Ajustado</c:v>
                </c:pt>
              </c:strCache>
            </c:strRef>
          </c:tx>
          <c:spPr>
            <a:ln w="28575">
              <a:noFill/>
            </a:ln>
          </c:spPr>
          <c:marker>
            <c:symbol val="square"/>
            <c:size val="7"/>
            <c:spPr>
              <a:solidFill>
                <a:srgbClr val="002060"/>
              </a:solidFill>
              <a:ln>
                <a:solidFill>
                  <a:schemeClr val="tx1"/>
                </a:solidFill>
              </a:ln>
            </c:spPr>
          </c:marker>
          <c:dLbls>
            <c:dLbl>
              <c:idx val="0"/>
              <c:layout>
                <c:manualLayout>
                  <c:x val="-7.0915674189751393E-2"/>
                  <c:y val="-1.19543368070948E-2"/>
                </c:manualLayout>
              </c:layout>
              <c:tx>
                <c:strRef>
                  <c:f>'Figure 4.3'!$BF$6</c:f>
                  <c:strCache>
                    <c:ptCount val="1"/>
                    <c:pt idx="0">
                      <c:v>AUS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{58F5C022-BB6D-4813-BF0D-96E96F7C7646}</c15:txfldGUID>
                      <c15:f>'Figure 4.3'!$BF$6</c15:f>
                      <c15:dlblFieldTableCache>
                        <c:ptCount val="1"/>
                        <c:pt idx="0">
                          <c:v>AUS</c:v>
                        </c:pt>
                      </c15:dlblFieldTableCache>
                    </c15:dlblFTEntry>
                  </c15:dlblFieldTable>
                  <c15:showDataLabelsRange val="0"/>
                </c:ext>
              </c:extLst>
            </c:dLbl>
            <c:dLbl>
              <c:idx val="1"/>
              <c:layout>
                <c:manualLayout>
                  <c:x val="-5.7558908896833599E-2"/>
                  <c:y val="-8.9658698828866193E-3"/>
                </c:manualLayout>
              </c:layout>
              <c:tx>
                <c:strRef>
                  <c:f>'Figure 4.3'!$BF$7</c:f>
                  <c:strCache>
                    <c:ptCount val="1"/>
                    <c:pt idx="0">
                      <c:v>AUT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{12EA7762-52AC-489C-91E1-E565F3EE402A}</c15:txfldGUID>
                      <c15:f>'Figure 4.3'!$BF$7</c15:f>
                      <c15:dlblFieldTableCache>
                        <c:ptCount val="1"/>
                        <c:pt idx="0">
                          <c:v>AUT</c:v>
                        </c:pt>
                      </c15:dlblFieldTableCache>
                    </c15:dlblFTEntry>
                  </c15:dlblFieldTable>
                  <c15:showDataLabelsRange val="0"/>
                </c:ext>
              </c:extLst>
            </c:dLbl>
            <c:dLbl>
              <c:idx val="2"/>
              <c:layout>
                <c:manualLayout>
                  <c:x val="-6.2549473669592306E-2"/>
                  <c:y val="2.3908553811481301E-2"/>
                </c:manualLayout>
              </c:layout>
              <c:tx>
                <c:strRef>
                  <c:f>'Figure 4.3'!$BF$8</c:f>
                  <c:strCache>
                    <c:ptCount val="1"/>
                    <c:pt idx="0">
                      <c:v>CAN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{087189AC-F084-4EED-8DA6-0564EC29B35E}</c15:txfldGUID>
                      <c15:f>'Figure 4.3'!$BF$8</c15:f>
                      <c15:dlblFieldTableCache>
                        <c:ptCount val="1"/>
                        <c:pt idx="0">
                          <c:v>CAN</c:v>
                        </c:pt>
                      </c15:dlblFieldTableCache>
                    </c15:dlblFTEntry>
                  </c15:dlblFieldTable>
                  <c15:showDataLabelsRange val="0"/>
                </c:ext>
              </c:extLst>
            </c:dLbl>
            <c:dLbl>
              <c:idx val="3"/>
              <c:layout>
                <c:manualLayout>
                  <c:x val="-3.0808084815972799E-2"/>
                  <c:y val="-3.1494516482295599E-2"/>
                </c:manualLayout>
              </c:layout>
              <c:tx>
                <c:strRef>
                  <c:f>'Figure 4.3'!$BF$9</c:f>
                  <c:strCache>
                    <c:ptCount val="1"/>
                    <c:pt idx="0">
                      <c:v>CHL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{8877FB52-3BDB-4FF3-8D01-7535B5F5669D}</c15:txfldGUID>
                      <c15:f>'Figure 4.3'!$BF$9</c15:f>
                      <c15:dlblFieldTableCache>
                        <c:ptCount val="1"/>
                        <c:pt idx="0">
                          <c:v>CHL</c:v>
                        </c:pt>
                      </c15:dlblFieldTableCache>
                    </c15:dlblFTEntry>
                  </c15:dlblFieldTable>
                  <c15:showDataLabelsRange val="0"/>
                </c:ext>
              </c:extLst>
            </c:dLbl>
            <c:dLbl>
              <c:idx val="4"/>
              <c:layout>
                <c:manualLayout>
                  <c:x val="-4.9288174329836398E-2"/>
                  <c:y val="-3.14945164822956E-3"/>
                </c:manualLayout>
              </c:layout>
              <c:tx>
                <c:strRef>
                  <c:f>'Figure 4.3'!$BF$10</c:f>
                  <c:strCache>
                    <c:ptCount val="1"/>
                    <c:pt idx="0">
                      <c:v>CZE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{072DE7A5-54CD-4F30-B839-BE907D3AD5D9}</c15:txfldGUID>
                      <c15:f>'Figure 4.3'!$BF$10</c15:f>
                      <c15:dlblFieldTableCache>
                        <c:ptCount val="1"/>
                        <c:pt idx="0">
                          <c:v>CZE</c:v>
                        </c:pt>
                      </c15:dlblFieldTableCache>
                    </c15:dlblFTEntry>
                  </c15:dlblFieldTable>
                  <c15:showDataLabelsRange val="0"/>
                </c:ext>
              </c:extLst>
            </c:dLbl>
            <c:dLbl>
              <c:idx val="5"/>
              <c:layout>
                <c:manualLayout>
                  <c:x val="-1.4889712602080701E-2"/>
                  <c:y val="5.9771684035474096E-3"/>
                </c:manualLayout>
              </c:layout>
              <c:tx>
                <c:strRef>
                  <c:f>'Figure 4.3'!$BF$11</c:f>
                  <c:strCache>
                    <c:ptCount val="1"/>
                    <c:pt idx="0">
                      <c:v>DNK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{0653D137-4C20-496A-8A1D-975AECBF3C90}</c15:txfldGUID>
                      <c15:f>'Figure 4.3'!$BF$11</c15:f>
                      <c15:dlblFieldTableCache>
                        <c:ptCount val="1"/>
                        <c:pt idx="0">
                          <c:v>DNK</c:v>
                        </c:pt>
                      </c15:dlblFieldTableCache>
                    </c15:dlblFTEntry>
                  </c15:dlblFieldTable>
                  <c15:showDataLabelsRange val="0"/>
                </c:ext>
              </c:extLst>
            </c:dLbl>
            <c:dLbl>
              <c:idx val="6"/>
              <c:layout>
                <c:manualLayout>
                  <c:x val="-6.0631383472609102E-2"/>
                  <c:y val="0"/>
                </c:manualLayout>
              </c:layout>
              <c:tx>
                <c:strRef>
                  <c:f>'Figure 4.3'!$BF$12</c:f>
                  <c:strCache>
                    <c:ptCount val="1"/>
                    <c:pt idx="0">
                      <c:v>EST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{B885753E-DBEA-4EAC-BD2A-5BFC433FD661}</c15:txfldGUID>
                      <c15:f>'Figure 4.3'!$BF$12</c15:f>
                      <c15:dlblFieldTableCache>
                        <c:ptCount val="1"/>
                        <c:pt idx="0">
                          <c:v>EST</c:v>
                        </c:pt>
                      </c15:dlblFieldTableCache>
                    </c15:dlblFTEntry>
                  </c15:dlblFieldTable>
                  <c15:showDataLabelsRange val="0"/>
                </c:ext>
              </c:extLst>
            </c:dLbl>
            <c:dLbl>
              <c:idx val="7"/>
              <c:layout>
                <c:manualLayout>
                  <c:x val="-5.88242712697125E-2"/>
                  <c:y val="0"/>
                </c:manualLayout>
              </c:layout>
              <c:tx>
                <c:strRef>
                  <c:f>'Figure 4.3'!$BF$13</c:f>
                  <c:strCache>
                    <c:ptCount val="1"/>
                    <c:pt idx="0">
                      <c:v>FIN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{D82A1C7F-CB1F-4BDB-BD86-C80F347E03DA}</c15:txfldGUID>
                      <c15:f>'Figure 4.3'!$BF$13</c15:f>
                      <c15:dlblFieldTableCache>
                        <c:ptCount val="1"/>
                        <c:pt idx="0">
                          <c:v>FIN</c:v>
                        </c:pt>
                      </c15:dlblFieldTableCache>
                    </c15:dlblFTEntry>
                  </c15:dlblFieldTable>
                  <c15:showDataLabelsRange val="0"/>
                </c:ext>
              </c:extLst>
            </c:dLbl>
            <c:dLbl>
              <c:idx val="8"/>
              <c:layout>
                <c:manualLayout>
                  <c:x val="-6.1034223089801803E-2"/>
                  <c:y val="0"/>
                </c:manualLayout>
              </c:layout>
              <c:tx>
                <c:strRef>
                  <c:f>'Figure 4.3'!$BF$14</c:f>
                  <c:strCache>
                    <c:ptCount val="1"/>
                    <c:pt idx="0">
                      <c:v>BEL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{24AFC4D8-3685-447B-9AF1-9326A1568133}</c15:txfldGUID>
                      <c15:f>'Figure 4.3'!$BF$14</c15:f>
                      <c15:dlblFieldTableCache>
                        <c:ptCount val="1"/>
                        <c:pt idx="0">
                          <c:v>BEL</c:v>
                        </c:pt>
                      </c15:dlblFieldTableCache>
                    </c15:dlblFTEntry>
                  </c15:dlblFieldTable>
                  <c15:showDataLabelsRange val="0"/>
                </c:ext>
              </c:extLst>
            </c:dLbl>
            <c:dLbl>
              <c:idx val="9"/>
              <c:layout>
                <c:manualLayout>
                  <c:x val="-6.3980947367651406E-2"/>
                  <c:y val="0"/>
                </c:manualLayout>
              </c:layout>
              <c:tx>
                <c:strRef>
                  <c:f>'Figure 4.3'!$BF$15</c:f>
                  <c:strCache>
                    <c:ptCount val="1"/>
                    <c:pt idx="0">
                      <c:v>FRA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{62306AAC-A391-4194-A683-8B0097F12D6C}</c15:txfldGUID>
                      <c15:f>'Figure 4.3'!$BF$15</c15:f>
                      <c15:dlblFieldTableCache>
                        <c:ptCount val="1"/>
                        <c:pt idx="0">
                          <c:v>FRA</c:v>
                        </c:pt>
                      </c15:dlblFieldTableCache>
                    </c15:dlblFTEntry>
                  </c15:dlblFieldTable>
                  <c15:showDataLabelsRange val="0"/>
                </c:ext>
              </c:extLst>
            </c:dLbl>
            <c:dLbl>
              <c:idx val="10"/>
              <c:layout>
                <c:manualLayout>
                  <c:x val="-9.4168329933688698E-3"/>
                  <c:y val="-5.9771684035474096E-3"/>
                </c:manualLayout>
              </c:layout>
              <c:tx>
                <c:strRef>
                  <c:f>'Figure 4.3'!$BF$16</c:f>
                  <c:strCache>
                    <c:ptCount val="1"/>
                    <c:pt idx="0">
                      <c:v>DEU</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{1E0207C5-BDA8-46FF-9156-860D82B4934F}</c15:txfldGUID>
                      <c15:f>'Figure 4.3'!$BF$16</c15:f>
                      <c15:dlblFieldTableCache>
                        <c:ptCount val="1"/>
                        <c:pt idx="0">
                          <c:v>DEU</c:v>
                        </c:pt>
                      </c15:dlblFieldTableCache>
                    </c15:dlblFTEntry>
                  </c15:dlblFieldTable>
                  <c15:showDataLabelsRange val="0"/>
                </c:ext>
              </c:extLst>
            </c:dLbl>
            <c:dLbl>
              <c:idx val="11"/>
              <c:layout>
                <c:manualLayout>
                  <c:x val="-6.2083726303014397E-3"/>
                  <c:y val="-2.9887014793392101E-3"/>
                </c:manualLayout>
              </c:layout>
              <c:tx>
                <c:strRef>
                  <c:f>'Figure 4.3'!$BF$17</c:f>
                  <c:strCache>
                    <c:ptCount val="1"/>
                    <c:pt idx="0">
                      <c:v>GRC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{998F9355-E1DF-45F5-A8FD-6782903D4CD2}</c15:txfldGUID>
                      <c15:f>'Figure 4.3'!$BF$17</c15:f>
                      <c15:dlblFieldTableCache>
                        <c:ptCount val="1"/>
                        <c:pt idx="0">
                          <c:v>GRC</c:v>
                        </c:pt>
                      </c15:dlblFieldTableCache>
                    </c15:dlblFTEntry>
                  </c15:dlblFieldTable>
                  <c15:showDataLabelsRange val="0"/>
                </c:ext>
              </c:extLst>
            </c:dLbl>
            <c:dLbl>
              <c:idx val="12"/>
              <c:layout>
                <c:manualLayout>
                  <c:x val="-4.4534486247559797E-2"/>
                  <c:y val="-9.4483549446886805E-3"/>
                </c:manualLayout>
              </c:layout>
              <c:tx>
                <c:strRef>
                  <c:f>'Figure 4.3'!$BF$18</c:f>
                  <c:strCache>
                    <c:ptCount val="1"/>
                    <c:pt idx="0">
                      <c:v>IRE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{EFAE0D19-1DBE-4A72-BB01-DABE416B9104}</c15:txfldGUID>
                      <c15:f>'Figure 4.3'!$BF$18</c15:f>
                      <c15:dlblFieldTableCache>
                        <c:ptCount val="1"/>
                        <c:pt idx="0">
                          <c:v>IRE</c:v>
                        </c:pt>
                      </c15:dlblFieldTableCache>
                    </c15:dlblFTEntry>
                  </c15:dlblFieldTable>
                  <c15:showDataLabelsRange val="0"/>
                </c:ext>
              </c:extLst>
            </c:dLbl>
            <c:dLbl>
              <c:idx val="13"/>
              <c:layout>
                <c:manualLayout>
                  <c:x val="-5.4131299395374997E-2"/>
                  <c:y val="-2.9887014793392101E-3"/>
                </c:manualLayout>
              </c:layout>
              <c:tx>
                <c:strRef>
                  <c:f>'Figure 4.3'!$BF$19</c:f>
                  <c:strCache>
                    <c:ptCount val="1"/>
                    <c:pt idx="0">
                      <c:v>ISR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{DBC12F8B-CB99-46DC-8258-823BD611031F}</c15:txfldGUID>
                      <c15:f>'Figure 4.3'!$BF$19</c15:f>
                      <c15:dlblFieldTableCache>
                        <c:ptCount val="1"/>
                        <c:pt idx="0">
                          <c:v>ISR</c:v>
                        </c:pt>
                      </c15:dlblFieldTableCache>
                    </c15:dlblFTEntry>
                  </c15:dlblFieldTable>
                  <c15:showDataLabelsRange val="0"/>
                </c:ext>
              </c:extLst>
            </c:dLbl>
            <c:dLbl>
              <c:idx val="14"/>
              <c:layout>
                <c:manualLayout>
                  <c:x val="-5.7926472631032497E-2"/>
                  <c:y val="0"/>
                </c:manualLayout>
              </c:layout>
              <c:tx>
                <c:strRef>
                  <c:f>'Figure 4.3'!$BF$20</c:f>
                  <c:strCache>
                    <c:ptCount val="1"/>
                    <c:pt idx="0">
                      <c:v>ITA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{9945E945-7A51-4C24-ADA6-10A8B1FEB279}</c15:txfldGUID>
                      <c15:f>'Figure 4.3'!$BF$20</c15:f>
                      <c15:dlblFieldTableCache>
                        <c:ptCount val="1"/>
                        <c:pt idx="0">
                          <c:v>ITA</c:v>
                        </c:pt>
                      </c15:dlblFieldTableCache>
                    </c15:dlblFTEntry>
                  </c15:dlblFieldTable>
                  <c15:showDataLabelsRange val="0"/>
                </c:ext>
              </c:extLst>
            </c:dLbl>
            <c:dLbl>
              <c:idx val="15"/>
              <c:layout>
                <c:manualLayout>
                  <c:x val="-6.16788761432676E-2"/>
                  <c:y val="0"/>
                </c:manualLayout>
              </c:layout>
              <c:tx>
                <c:strRef>
                  <c:f>'Figure 4.3'!$BF$21</c:f>
                  <c:strCache>
                    <c:ptCount val="1"/>
                    <c:pt idx="0">
                      <c:v>JPN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{8B6744FC-7FA3-4D74-A06E-ADF3CD3956C3}</c15:txfldGUID>
                      <c15:f>'Figure 4.3'!$BF$21</c15:f>
                      <c15:dlblFieldTableCache>
                        <c:ptCount val="1"/>
                        <c:pt idx="0">
                          <c:v>JPN</c:v>
                        </c:pt>
                      </c15:dlblFieldTableCache>
                    </c15:dlblFTEntry>
                  </c15:dlblFieldTable>
                  <c15:showDataLabelsRange val="0"/>
                </c:ext>
              </c:extLst>
            </c:dLbl>
            <c:dLbl>
              <c:idx val="16"/>
              <c:layout>
                <c:manualLayout>
                  <c:x val="-1.9435340517720199E-2"/>
                  <c:y val="-2.6235924183027299E-2"/>
                </c:manualLayout>
              </c:layout>
              <c:tx>
                <c:strRef>
                  <c:f>'Figure 4.3'!$BF$22</c:f>
                  <c:strCache>
                    <c:ptCount val="1"/>
                    <c:pt idx="0">
                      <c:v>KOR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{85FF3888-6FDD-479B-9B44-3E1E736DA87B}</c15:txfldGUID>
                      <c15:f>'Figure 4.3'!$BF$22</c15:f>
                      <c15:dlblFieldTableCache>
                        <c:ptCount val="1"/>
                        <c:pt idx="0">
                          <c:v>KOR</c:v>
                        </c:pt>
                      </c15:dlblFieldTableCache>
                    </c15:dlblFTEntry>
                  </c15:dlblFieldTable>
                  <c15:showDataLabelsRange val="0"/>
                </c:ext>
              </c:extLst>
            </c:dLbl>
            <c:dLbl>
              <c:idx val="17"/>
              <c:layout>
                <c:manualLayout>
                  <c:x val="-5.4289401150761502E-2"/>
                  <c:y val="0"/>
                </c:manualLayout>
              </c:layout>
              <c:tx>
                <c:strRef>
                  <c:f>'Figure 4.3'!$BF$23</c:f>
                  <c:strCache>
                    <c:ptCount val="1"/>
                    <c:pt idx="0">
                      <c:v>LIT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{E2EDA727-8C64-4395-A3D9-72BCD775C68C}</c15:txfldGUID>
                      <c15:f>'Figure 4.3'!$BF$23</c15:f>
                      <c15:dlblFieldTableCache>
                        <c:ptCount val="1"/>
                        <c:pt idx="0">
                          <c:v>LIT</c:v>
                        </c:pt>
                      </c15:dlblFieldTableCache>
                    </c15:dlblFTEntry>
                  </c15:dlblFieldTable>
                  <c15:showDataLabelsRange val="0"/>
                </c:ext>
              </c:extLst>
            </c:dLbl>
            <c:dLbl>
              <c:idx val="18"/>
              <c:layout>
                <c:manualLayout>
                  <c:x val="-1.6895444156998399E-2"/>
                  <c:y val="-3.5628729744314101E-2"/>
                </c:manualLayout>
              </c:layout>
              <c:tx>
                <c:strRef>
                  <c:f>'Figure 4.3'!$BF$24</c:f>
                  <c:strCache>
                    <c:ptCount val="1"/>
                    <c:pt idx="0">
                      <c:v>NDL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{6C7EA95F-9E36-41E5-9C42-2E7908A10818}</c15:txfldGUID>
                      <c15:f>'Figure 4.3'!$BF$24</c15:f>
                      <c15:dlblFieldTableCache>
                        <c:ptCount val="1"/>
                        <c:pt idx="0">
                          <c:v>NDL</c:v>
                        </c:pt>
                      </c15:dlblFieldTableCache>
                    </c15:dlblFTEntry>
                  </c15:dlblFieldTable>
                  <c15:showDataLabelsRange val="0"/>
                </c:ext>
              </c:extLst>
            </c:dLbl>
            <c:dLbl>
              <c:idx val="19"/>
              <c:layout>
                <c:manualLayout>
                  <c:x val="-5.3462065722856202E-2"/>
                  <c:y val="-6.2989032964591201E-3"/>
                </c:manualLayout>
              </c:layout>
              <c:tx>
                <c:strRef>
                  <c:f>'Figure 4.3'!$BF$25</c:f>
                  <c:strCache>
                    <c:ptCount val="1"/>
                    <c:pt idx="0">
                      <c:v>NZL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{551C1EBE-9134-474F-BCE9-4FDD67580BAC}</c15:txfldGUID>
                      <c15:f>'Figure 4.3'!$BF$25</c15:f>
                      <c15:dlblFieldTableCache>
                        <c:ptCount val="1"/>
                        <c:pt idx="0">
                          <c:v>NZL</c:v>
                        </c:pt>
                      </c15:dlblFieldTableCache>
                    </c15:dlblFTEntry>
                  </c15:dlblFieldTable>
                  <c15:showDataLabelsRange val="0"/>
                </c:ext>
              </c:extLst>
            </c:dLbl>
            <c:dLbl>
              <c:idx val="20"/>
              <c:layout>
                <c:manualLayout>
                  <c:x val="-6.0736555065310199E-2"/>
                  <c:y val="-3.14945164822956E-3"/>
                </c:manualLayout>
              </c:layout>
              <c:tx>
                <c:strRef>
                  <c:f>'Figure 4.3'!$BF$26</c:f>
                  <c:strCache>
                    <c:ptCount val="1"/>
                    <c:pt idx="0">
                      <c:v>NOR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{0E3B967C-6CD8-457C-8D0A-ADC544D6D085}</c15:txfldGUID>
                      <c15:f>'Figure 4.3'!$BF$26</c15:f>
                      <c15:dlblFieldTableCache>
                        <c:ptCount val="1"/>
                        <c:pt idx="0">
                          <c:v>NOR</c:v>
                        </c:pt>
                      </c15:dlblFieldTableCache>
                    </c15:dlblFTEntry>
                  </c15:dlblFieldTable>
                  <c15:showDataLabelsRange val="0"/>
                </c:ext>
              </c:extLst>
            </c:dLbl>
            <c:dLbl>
              <c:idx val="21"/>
              <c:layout>
                <c:manualLayout>
                  <c:x val="-6.4395301910380995E-2"/>
                  <c:y val="0"/>
                </c:manualLayout>
              </c:layout>
              <c:tx>
                <c:strRef>
                  <c:f>'Figure 4.3'!$BF$27</c:f>
                  <c:strCache>
                    <c:ptCount val="1"/>
                    <c:pt idx="0">
                      <c:v>POL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{09358075-794D-4C78-B494-A7C3454F28C1}</c15:txfldGUID>
                      <c15:f>'Figure 4.3'!$BF$27</c15:f>
                      <c15:dlblFieldTableCache>
                        <c:ptCount val="1"/>
                        <c:pt idx="0">
                          <c:v>POL</c:v>
                        </c:pt>
                      </c15:dlblFieldTableCache>
                    </c15:dlblFTEntry>
                  </c15:dlblFieldTable>
                  <c15:showDataLabelsRange val="0"/>
                </c:ext>
              </c:extLst>
            </c:dLbl>
            <c:dLbl>
              <c:idx val="22"/>
              <c:layout>
                <c:manualLayout>
                  <c:x val="-7.2394885179742505E-2"/>
                  <c:y val="-2.3455513101076801E-7"/>
                </c:manualLayout>
              </c:layout>
              <c:tx>
                <c:strRef>
                  <c:f>'Figure 4.3'!$BF$28</c:f>
                  <c:strCache>
                    <c:ptCount val="1"/>
                    <c:pt idx="0">
                      <c:v>RUS¹</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{F747EA2C-7545-4B31-9FE4-50976146C28C}</c15:txfldGUID>
                      <c15:f>'Figure 4.3'!$BF$28</c15:f>
                      <c15:dlblFieldTableCache>
                        <c:ptCount val="1"/>
                        <c:pt idx="0">
                          <c:v>RUS¹</c:v>
                        </c:pt>
                      </c15:dlblFieldTableCache>
                    </c15:dlblFTEntry>
                  </c15:dlblFieldTable>
                  <c15:showDataLabelsRange val="0"/>
                </c:ext>
              </c:extLst>
            </c:dLbl>
            <c:dLbl>
              <c:idx val="23"/>
              <c:layout>
                <c:manualLayout>
                  <c:x val="-6.3186783058802903E-2"/>
                  <c:y val="0"/>
                </c:manualLayout>
              </c:layout>
              <c:tx>
                <c:strRef>
                  <c:f>'Figure 4.3'!$BF$29</c:f>
                  <c:strCache>
                    <c:ptCount val="1"/>
                    <c:pt idx="0">
                      <c:v>SVK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{8A288C3C-7D15-41E3-9D78-D377B4A40113}</c15:txfldGUID>
                      <c15:f>'Figure 4.3'!$BF$29</c15:f>
                      <c15:dlblFieldTableCache>
                        <c:ptCount val="1"/>
                        <c:pt idx="0">
                          <c:v>SVK</c:v>
                        </c:pt>
                      </c15:dlblFieldTableCache>
                    </c15:dlblFTEntry>
                  </c15:dlblFieldTable>
                  <c15:showDataLabelsRange val="0"/>
                </c:ext>
              </c:extLst>
            </c:dLbl>
            <c:dLbl>
              <c:idx val="24"/>
              <c:layout>
                <c:manualLayout>
                  <c:x val="-5.0485337938641697E-2"/>
                  <c:y val="-3.14945164822956E-3"/>
                </c:manualLayout>
              </c:layout>
              <c:tx>
                <c:strRef>
                  <c:f>'Figure 4.3'!$BF$30</c:f>
                  <c:strCache>
                    <c:ptCount val="1"/>
                    <c:pt idx="0">
                      <c:v>SLO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{84D6E64F-23AC-4DC1-807C-3B9A174CFE8B}</c15:txfldGUID>
                      <c15:f>'Figure 4.3'!$BF$30</c15:f>
                      <c15:dlblFieldTableCache>
                        <c:ptCount val="1"/>
                        <c:pt idx="0">
                          <c:v>SLO</c:v>
                        </c:pt>
                      </c15:dlblFieldTableCache>
                    </c15:dlblFTEntry>
                  </c15:dlblFieldTable>
                  <c15:showDataLabelsRange val="0"/>
                </c:ext>
              </c:extLst>
            </c:dLbl>
            <c:dLbl>
              <c:idx val="25"/>
              <c:layout>
                <c:manualLayout>
                  <c:x val="-5.89778036102033E-2"/>
                  <c:y val="8.9363159363792695E-3"/>
                </c:manualLayout>
              </c:layout>
              <c:tx>
                <c:strRef>
                  <c:f>'Figure 4.3'!$BF$31</c:f>
                  <c:strCache>
                    <c:ptCount val="1"/>
                    <c:pt idx="0">
                      <c:v>ESP</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{EAACFFCA-9A28-4166-9C23-DFBCA6DAA6A0}</c15:txfldGUID>
                      <c15:f>'Figure 4.3'!$BF$31</c15:f>
                      <c15:dlblFieldTableCache>
                        <c:ptCount val="1"/>
                        <c:pt idx="0">
                          <c:v>ESP</c:v>
                        </c:pt>
                      </c15:dlblFieldTableCache>
                    </c15:dlblFTEntry>
                  </c15:dlblFieldTable>
                  <c15:showDataLabelsRange val="0"/>
                </c:ext>
              </c:extLst>
            </c:dLbl>
            <c:dLbl>
              <c:idx val="26"/>
              <c:layout>
                <c:manualLayout>
                  <c:x val="-5.8862507340454201E-2"/>
                  <c:y val="-6.2989032964590698E-3"/>
                </c:manualLayout>
              </c:layout>
              <c:tx>
                <c:strRef>
                  <c:f>'Figure 4.3'!$BF$32</c:f>
                  <c:strCache>
                    <c:ptCount val="1"/>
                    <c:pt idx="0">
                      <c:v>SWE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{9590F469-DFE2-4E47-B4E5-0A66CC3A6CFD}</c15:txfldGUID>
                      <c15:f>'Figure 4.3'!$BF$32</c15:f>
                      <c15:dlblFieldTableCache>
                        <c:ptCount val="1"/>
                        <c:pt idx="0">
                          <c:v>SWE</c:v>
                        </c:pt>
                      </c15:dlblFieldTableCache>
                    </c15:dlblFTEntry>
                  </c15:dlblFieldTable>
                  <c15:showDataLabelsRange val="0"/>
                </c:ext>
              </c:extLst>
            </c:dLbl>
            <c:dLbl>
              <c:idx val="27"/>
              <c:layout>
                <c:manualLayout>
                  <c:x val="-6.6075749932372599E-2"/>
                  <c:y val="0"/>
                </c:manualLayout>
              </c:layout>
              <c:tx>
                <c:strRef>
                  <c:f>'Figure 4.3'!$BF$33</c:f>
                  <c:strCache>
                    <c:ptCount val="1"/>
                    <c:pt idx="0">
                      <c:v>TUR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{8DDEB37B-BDBC-4C0A-9DBC-05B5454D0707}</c15:txfldGUID>
                      <c15:f>'Figure 4.3'!$BF$33</c15:f>
                      <c15:dlblFieldTableCache>
                        <c:ptCount val="1"/>
                        <c:pt idx="0">
                          <c:v>TUR</c:v>
                        </c:pt>
                      </c15:dlblFieldTableCache>
                    </c15:dlblFTEntry>
                  </c15:dlblFieldTable>
                  <c15:showDataLabelsRange val="0"/>
                </c:ext>
              </c:extLst>
            </c:dLbl>
            <c:dLbl>
              <c:idx val="28"/>
              <c:layout>
                <c:manualLayout>
                  <c:x val="-6.2467557154241501E-2"/>
                  <c:y val="8.9658698828866193E-3"/>
                </c:manualLayout>
              </c:layout>
              <c:tx>
                <c:strRef>
                  <c:f>'Figure 4.3'!$BF$34</c:f>
                  <c:strCache>
                    <c:ptCount val="1"/>
                    <c:pt idx="0">
                      <c:v>GBR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{274A05B1-5DE9-45FD-89A2-8E90A4E04D23}</c15:txfldGUID>
                      <c15:f>'Figure 4.3'!$BF$34</c15:f>
                      <c15:dlblFieldTableCache>
                        <c:ptCount val="1"/>
                        <c:pt idx="0">
                          <c:v>GBR</c:v>
                        </c:pt>
                      </c15:dlblFieldTableCache>
                    </c15:dlblFTEntry>
                  </c15:dlblFieldTable>
                  <c15:showDataLabelsRange val="0"/>
                </c:ext>
              </c:extLst>
            </c:dLbl>
            <c:dLbl>
              <c:idx val="29"/>
              <c:layout>
                <c:manualLayout>
                  <c:x val="-3.7903278603964599E-2"/>
                  <c:y val="-2.5195613185836501E-2"/>
                </c:manualLayout>
              </c:layout>
              <c:tx>
                <c:strRef>
                  <c:f>'Figure 4.3'!$BF$35</c:f>
                  <c:strCache>
                    <c:ptCount val="1"/>
                    <c:pt idx="0">
                      <c:v>USA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{A3309FE3-69A8-40F5-87D4-BF807FE34825}</c15:txfldGUID>
                      <c15:f>'Figure 4.3'!$BF$35</c15:f>
                      <c15:dlblFieldTableCache>
                        <c:ptCount val="1"/>
                        <c:pt idx="0">
                          <c:v>USA</c:v>
                        </c:pt>
                      </c15:dlblFieldTableCache>
                    </c15:dlblFTEntry>
                  </c15:dlblFieldTable>
                  <c15:showDataLabelsRange val="0"/>
                </c:ext>
              </c:extLst>
            </c:dLbl>
            <c:spPr>
              <a:noFill/>
              <a:ln>
                <a:noFill/>
              </a:ln>
              <a:effectLst/>
            </c:spPr>
            <c:txPr>
              <a:bodyPr/>
              <a:lstStyle/>
              <a:p>
                <a:pPr>
                  <a:defRPr sz="1400">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2225">
                <a:solidFill>
                  <a:srgbClr val="002060"/>
                </a:solidFill>
                <a:prstDash val="sysDash"/>
              </a:ln>
            </c:spPr>
            <c:trendlineType val="linear"/>
            <c:dispRSqr val="0"/>
            <c:dispEq val="0"/>
          </c:trendline>
          <c:xVal>
            <c:numRef>
              <c:f>'Figure 4.3'!$BE$6:$BE$35</c:f>
              <c:numCache>
                <c:formatCode>General</c:formatCode>
                <c:ptCount val="30"/>
                <c:pt idx="0">
                  <c:v>2.7737786769866948</c:v>
                </c:pt>
                <c:pt idx="1">
                  <c:v>2.8239765167236328</c:v>
                </c:pt>
                <c:pt idx="2">
                  <c:v>2.7446780204772949</c:v>
                </c:pt>
                <c:pt idx="3">
                  <c:v>2.883696556091309</c:v>
                </c:pt>
                <c:pt idx="4">
                  <c:v>2.6116356849670401</c:v>
                </c:pt>
                <c:pt idx="5">
                  <c:v>2.8713986873626709</c:v>
                </c:pt>
                <c:pt idx="6">
                  <c:v>2.6139943599700932</c:v>
                </c:pt>
                <c:pt idx="7">
                  <c:v>2.5797438621521001</c:v>
                </c:pt>
                <c:pt idx="8">
                  <c:v>2.720272541046143</c:v>
                </c:pt>
                <c:pt idx="9">
                  <c:v>2.5071783065795898</c:v>
                </c:pt>
                <c:pt idx="10">
                  <c:v>2.9037587642669682</c:v>
                </c:pt>
                <c:pt idx="11">
                  <c:v>2.5661263465881352</c:v>
                </c:pt>
                <c:pt idx="12">
                  <c:v>2.6363906860351558</c:v>
                </c:pt>
                <c:pt idx="13">
                  <c:v>2.5632631778717041</c:v>
                </c:pt>
                <c:pt idx="14">
                  <c:v>2.5032739639282231</c:v>
                </c:pt>
                <c:pt idx="15">
                  <c:v>2.3944771289825439</c:v>
                </c:pt>
                <c:pt idx="16">
                  <c:v>2.626265287399292</c:v>
                </c:pt>
                <c:pt idx="17">
                  <c:v>2.1275053024292001</c:v>
                </c:pt>
                <c:pt idx="18">
                  <c:v>2.5751204490661621</c:v>
                </c:pt>
                <c:pt idx="19">
                  <c:v>2.8541076183319101</c:v>
                </c:pt>
                <c:pt idx="20">
                  <c:v>2.8536252975463872</c:v>
                </c:pt>
                <c:pt idx="21">
                  <c:v>2.373299121856689</c:v>
                </c:pt>
                <c:pt idx="22">
                  <c:v>2.170711994171143</c:v>
                </c:pt>
                <c:pt idx="23">
                  <c:v>2.4809811115264901</c:v>
                </c:pt>
                <c:pt idx="24">
                  <c:v>2.8008704185485831</c:v>
                </c:pt>
                <c:pt idx="25">
                  <c:v>2.5500993728637691</c:v>
                </c:pt>
                <c:pt idx="26">
                  <c:v>2.6631250381469731</c:v>
                </c:pt>
                <c:pt idx="27">
                  <c:v>2.457895040512085</c:v>
                </c:pt>
                <c:pt idx="28">
                  <c:v>2.7386705875396729</c:v>
                </c:pt>
                <c:pt idx="29">
                  <c:v>2.780401468276978</c:v>
                </c:pt>
              </c:numCache>
            </c:numRef>
          </c:xVal>
          <c:yVal>
            <c:numRef>
              <c:f>'Figure 4.3'!$BD$6:$BD$35</c:f>
              <c:numCache>
                <c:formatCode>General</c:formatCode>
                <c:ptCount val="30"/>
                <c:pt idx="0">
                  <c:v>3.8842685222625728</c:v>
                </c:pt>
                <c:pt idx="1">
                  <c:v>3.93861985206604</c:v>
                </c:pt>
                <c:pt idx="2">
                  <c:v>3.8487510681152348</c:v>
                </c:pt>
                <c:pt idx="3">
                  <c:v>3.7137303352355961</c:v>
                </c:pt>
                <c:pt idx="4">
                  <c:v>3.4435851573944101</c:v>
                </c:pt>
                <c:pt idx="5">
                  <c:v>4.0378818511962873</c:v>
                </c:pt>
                <c:pt idx="6">
                  <c:v>3.331741094589233</c:v>
                </c:pt>
                <c:pt idx="7">
                  <c:v>3.7839446067810059</c:v>
                </c:pt>
                <c:pt idx="8">
                  <c:v>4.0547695159912109</c:v>
                </c:pt>
                <c:pt idx="9">
                  <c:v>4.1660637855529803</c:v>
                </c:pt>
                <c:pt idx="10">
                  <c:v>4.0545020103454572</c:v>
                </c:pt>
                <c:pt idx="11">
                  <c:v>3.6899464130401598</c:v>
                </c:pt>
                <c:pt idx="12">
                  <c:v>4.1770548820495614</c:v>
                </c:pt>
                <c:pt idx="13">
                  <c:v>3.7175018787384042</c:v>
                </c:pt>
                <c:pt idx="14">
                  <c:v>4.0290021896362314</c:v>
                </c:pt>
                <c:pt idx="15">
                  <c:v>3.515531063079834</c:v>
                </c:pt>
                <c:pt idx="16">
                  <c:v>3.436895608901978</c:v>
                </c:pt>
                <c:pt idx="17">
                  <c:v>3.4713633060455318</c:v>
                </c:pt>
                <c:pt idx="18">
                  <c:v>3.9913887977600102</c:v>
                </c:pt>
                <c:pt idx="19">
                  <c:v>3.6012539863586421</c:v>
                </c:pt>
                <c:pt idx="20">
                  <c:v>4.3533625602722168</c:v>
                </c:pt>
                <c:pt idx="21">
                  <c:v>3.360417366027832</c:v>
                </c:pt>
                <c:pt idx="22">
                  <c:v>3.2445571422576909</c:v>
                </c:pt>
                <c:pt idx="23">
                  <c:v>3.4621329307556148</c:v>
                </c:pt>
                <c:pt idx="24">
                  <c:v>3.7373950481414799</c:v>
                </c:pt>
                <c:pt idx="25">
                  <c:v>3.9953393936157231</c:v>
                </c:pt>
                <c:pt idx="26">
                  <c:v>3.8890380859375</c:v>
                </c:pt>
                <c:pt idx="27">
                  <c:v>3.7418720722198482</c:v>
                </c:pt>
                <c:pt idx="28">
                  <c:v>3.8707253932952872</c:v>
                </c:pt>
                <c:pt idx="29">
                  <c:v>4.2195339202880859</c:v>
                </c:pt>
              </c:numCache>
            </c:numRef>
          </c:yVal>
          <c:smooth val="0"/>
        </c:ser>
        <c:dLbls>
          <c:showLegendKey val="0"/>
          <c:showVal val="0"/>
          <c:showCatName val="0"/>
          <c:showSerName val="0"/>
          <c:showPercent val="0"/>
          <c:showBubbleSize val="0"/>
        </c:dLbls>
        <c:axId val="242850064"/>
        <c:axId val="242851184"/>
      </c:scatterChart>
      <c:valAx>
        <c:axId val="242850064"/>
        <c:scaling>
          <c:orientation val="minMax"/>
          <c:min val="1.7"/>
        </c:scaling>
        <c:delete val="0"/>
        <c:axPos val="b"/>
        <c:title>
          <c:tx>
            <c:rich>
              <a:bodyPr/>
              <a:lstStyle/>
              <a:p>
                <a:pPr>
                  <a:defRPr/>
                </a:pPr>
                <a:r>
                  <a:rPr lang="en-GB" sz="1400" b="0" i="0" baseline="0" dirty="0" err="1" smtClean="0">
                    <a:effectLst/>
                    <a:latin typeface="Arial Narrow" panose="020B0606020202030204" pitchFamily="34" charset="0"/>
                  </a:rPr>
                  <a:t>Promedio</a:t>
                </a:r>
                <a:r>
                  <a:rPr lang="en-GB" sz="1400" b="0" i="0" baseline="0" dirty="0" smtClean="0">
                    <a:effectLst/>
                    <a:latin typeface="Arial Narrow" panose="020B0606020202030204" pitchFamily="34" charset="0"/>
                  </a:rPr>
                  <a:t> de </a:t>
                </a:r>
                <a:r>
                  <a:rPr lang="en-GB" sz="1400" b="0" i="0" baseline="0" dirty="0" err="1" smtClean="0">
                    <a:effectLst/>
                    <a:latin typeface="Arial Narrow" panose="020B0606020202030204" pitchFamily="34" charset="0"/>
                  </a:rPr>
                  <a:t>uso</a:t>
                </a:r>
                <a:r>
                  <a:rPr lang="en-GB" sz="1400" b="0" i="0" baseline="0" dirty="0" smtClean="0">
                    <a:effectLst/>
                    <a:latin typeface="Arial Narrow" panose="020B0606020202030204" pitchFamily="34" charset="0"/>
                  </a:rPr>
                  <a:t> de </a:t>
                </a:r>
                <a:r>
                  <a:rPr lang="en-GB" sz="1400" b="0" i="0" baseline="0" dirty="0" err="1" smtClean="0">
                    <a:effectLst/>
                    <a:latin typeface="Arial Narrow" panose="020B0606020202030204" pitchFamily="34" charset="0"/>
                  </a:rPr>
                  <a:t>lectura</a:t>
                </a:r>
                <a:r>
                  <a:rPr lang="en-GB" sz="1400" b="0" i="0" baseline="0" dirty="0" smtClean="0">
                    <a:effectLst/>
                    <a:latin typeface="Arial Narrow" panose="020B0606020202030204" pitchFamily="34" charset="0"/>
                  </a:rPr>
                  <a:t> </a:t>
                </a:r>
                <a:r>
                  <a:rPr lang="en-GB" sz="1400" b="0" i="0" baseline="0" dirty="0" err="1" smtClean="0">
                    <a:effectLst/>
                    <a:latin typeface="Arial Narrow" panose="020B0606020202030204" pitchFamily="34" charset="0"/>
                  </a:rPr>
                  <a:t>en</a:t>
                </a:r>
                <a:r>
                  <a:rPr lang="en-GB" sz="1400" b="0" i="0" baseline="0" dirty="0" smtClean="0">
                    <a:effectLst/>
                    <a:latin typeface="Arial Narrow" panose="020B0606020202030204" pitchFamily="34" charset="0"/>
                  </a:rPr>
                  <a:t> el </a:t>
                </a:r>
                <a:r>
                  <a:rPr lang="en-GB" sz="1400" b="0" i="0" baseline="0" dirty="0" err="1" smtClean="0">
                    <a:effectLst/>
                    <a:latin typeface="Arial Narrow" panose="020B0606020202030204" pitchFamily="34" charset="0"/>
                  </a:rPr>
                  <a:t>trabajo</a:t>
                </a:r>
                <a:endParaRPr lang="en-GB" sz="1400" dirty="0">
                  <a:effectLst/>
                  <a:latin typeface="Arial Narrow" panose="020B0606020202030204" pitchFamily="34" charset="0"/>
                </a:endParaRPr>
              </a:p>
            </c:rich>
          </c:tx>
          <c:layout>
            <c:manualLayout>
              <c:xMode val="edge"/>
              <c:yMode val="edge"/>
              <c:x val="0.35363121855508101"/>
              <c:y val="0.92737364499182595"/>
            </c:manualLayout>
          </c:layout>
          <c:overlay val="0"/>
        </c:title>
        <c:numFmt formatCode="General" sourceLinked="1"/>
        <c:majorTickMark val="out"/>
        <c:minorTickMark val="none"/>
        <c:tickLblPos val="nextTo"/>
        <c:txPr>
          <a:bodyPr/>
          <a:lstStyle/>
          <a:p>
            <a:pPr>
              <a:defRPr sz="1400">
                <a:latin typeface="Arial Narrow" panose="020B0606020202030204" pitchFamily="34" charset="0"/>
              </a:defRPr>
            </a:pPr>
            <a:endParaRPr lang="es-CL"/>
          </a:p>
        </c:txPr>
        <c:crossAx val="242851184"/>
        <c:crosses val="autoZero"/>
        <c:crossBetween val="midCat"/>
      </c:valAx>
      <c:valAx>
        <c:axId val="242851184"/>
        <c:scaling>
          <c:orientation val="minMax"/>
          <c:max val="4.8"/>
          <c:min val="3"/>
        </c:scaling>
        <c:delete val="0"/>
        <c:axPos val="l"/>
        <c:majorGridlines>
          <c:spPr>
            <a:ln>
              <a:solidFill>
                <a:schemeClr val="bg1">
                  <a:lumMod val="75000"/>
                </a:schemeClr>
              </a:solidFill>
            </a:ln>
          </c:spPr>
        </c:majorGridlines>
        <c:title>
          <c:tx>
            <c:rich>
              <a:bodyPr rot="-5400000" vert="horz"/>
              <a:lstStyle/>
              <a:p>
                <a:pPr>
                  <a:defRPr sz="1400" b="0">
                    <a:latin typeface="Arial Narrow" panose="020B0606020202030204" pitchFamily="34" charset="0"/>
                  </a:defRPr>
                </a:pPr>
                <a:r>
                  <a:rPr lang="en-GB" sz="1400" b="0" dirty="0" err="1" smtClean="0">
                    <a:latin typeface="Arial Narrow" panose="020B0606020202030204" pitchFamily="34" charset="0"/>
                  </a:rPr>
                  <a:t>Productividad</a:t>
                </a:r>
                <a:r>
                  <a:rPr lang="en-GB" sz="1400" b="0" dirty="0" smtClean="0">
                    <a:latin typeface="Arial Narrow" panose="020B0606020202030204" pitchFamily="34" charset="0"/>
                  </a:rPr>
                  <a:t> </a:t>
                </a:r>
                <a:r>
                  <a:rPr lang="en-GB" sz="1400" b="0" dirty="0" err="1" smtClean="0">
                    <a:latin typeface="Arial Narrow" panose="020B0606020202030204" pitchFamily="34" charset="0"/>
                  </a:rPr>
                  <a:t>laboral</a:t>
                </a:r>
                <a:r>
                  <a:rPr lang="en-GB" sz="1400" b="0" dirty="0" smtClean="0">
                    <a:latin typeface="Arial Narrow" panose="020B0606020202030204" pitchFamily="34" charset="0"/>
                  </a:rPr>
                  <a:t> (log)</a:t>
                </a:r>
                <a:endParaRPr lang="en-GB" sz="1400" b="0" dirty="0">
                  <a:latin typeface="Arial Narrow" panose="020B0606020202030204" pitchFamily="34" charset="0"/>
                </a:endParaRPr>
              </a:p>
            </c:rich>
          </c:tx>
          <c:layout>
            <c:manualLayout>
              <c:xMode val="edge"/>
              <c:yMode val="edge"/>
              <c:x val="7.8736291205739103E-3"/>
              <c:y val="0.28989313687368101"/>
            </c:manualLayout>
          </c:layout>
          <c:overlay val="0"/>
        </c:title>
        <c:numFmt formatCode="#,##0.0" sourceLinked="0"/>
        <c:majorTickMark val="out"/>
        <c:minorTickMark val="none"/>
        <c:tickLblPos val="nextTo"/>
        <c:txPr>
          <a:bodyPr/>
          <a:lstStyle/>
          <a:p>
            <a:pPr>
              <a:defRPr sz="1100">
                <a:latin typeface="Arial Narrow" panose="020B0606020202030204" pitchFamily="34" charset="0"/>
              </a:defRPr>
            </a:pPr>
            <a:endParaRPr lang="es-CL"/>
          </a:p>
        </c:txPr>
        <c:crossAx val="242850064"/>
        <c:crosses val="autoZero"/>
        <c:crossBetween val="midCat"/>
      </c:valAx>
      <c:spPr>
        <a:noFill/>
        <a:ln>
          <a:solidFill>
            <a:schemeClr val="bg1">
              <a:lumMod val="75000"/>
            </a:schemeClr>
          </a:solidFill>
        </a:ln>
      </c:spPr>
    </c:plotArea>
    <c:legend>
      <c:legendPos val="t"/>
      <c:overlay val="0"/>
      <c:txPr>
        <a:bodyPr/>
        <a:lstStyle/>
        <a:p>
          <a:pPr>
            <a:defRPr sz="1400">
              <a:latin typeface="Arial Narrow" panose="020B0606020202030204" pitchFamily="34" charset="0"/>
            </a:defRPr>
          </a:pPr>
          <a:endParaRPr lang="es-CL"/>
        </a:p>
      </c:txPr>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8.6947776411939903E-2"/>
          <c:y val="6.3708462772772104E-2"/>
          <c:w val="0.90406979869620196"/>
          <c:h val="0.64615429509238798"/>
        </c:manualLayout>
      </c:layout>
      <c:barChart>
        <c:barDir val="col"/>
        <c:grouping val="clustered"/>
        <c:varyColors val="0"/>
        <c:ser>
          <c:idx val="0"/>
          <c:order val="0"/>
          <c:tx>
            <c:strRef>
              <c:f>Sheet1!$B$1</c:f>
              <c:strCache>
                <c:ptCount val="1"/>
                <c:pt idx="0">
                  <c:v>Series 1</c:v>
                </c:pt>
              </c:strCache>
            </c:strRef>
          </c:tx>
          <c:spPr>
            <a:solidFill>
              <a:srgbClr val="0070C0"/>
            </a:solidFill>
            <a:ln>
              <a:solidFill>
                <a:schemeClr val="bg2">
                  <a:lumMod val="10000"/>
                </a:schemeClr>
              </a:solidFill>
            </a:ln>
          </c:spPr>
          <c:invertIfNegative val="0"/>
          <c:dPt>
            <c:idx val="0"/>
            <c:invertIfNegative val="0"/>
            <c:bubble3D val="0"/>
          </c:dPt>
          <c:dPt>
            <c:idx val="1"/>
            <c:invertIfNegative val="0"/>
            <c:bubble3D val="0"/>
          </c:dPt>
          <c:dPt>
            <c:idx val="2"/>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11"/>
            <c:invertIfNegative val="0"/>
            <c:bubble3D val="0"/>
          </c:dPt>
          <c:dPt>
            <c:idx val="13"/>
            <c:invertIfNegative val="0"/>
            <c:bubble3D val="0"/>
            <c:spPr>
              <a:solidFill>
                <a:schemeClr val="bg1">
                  <a:lumMod val="50000"/>
                </a:schemeClr>
              </a:solidFill>
              <a:ln>
                <a:solidFill>
                  <a:schemeClr val="bg2">
                    <a:lumMod val="10000"/>
                  </a:schemeClr>
                </a:solidFill>
              </a:ln>
            </c:spPr>
          </c:dPt>
          <c:dPt>
            <c:idx val="31"/>
            <c:invertIfNegative val="0"/>
            <c:bubble3D val="0"/>
          </c:dPt>
          <c:cat>
            <c:strRef>
              <c:f>Sheet1!$A$2:$A$36</c:f>
              <c:strCache>
                <c:ptCount val="35"/>
                <c:pt idx="0">
                  <c:v>Jakarta (Indonesia)</c:v>
                </c:pt>
                <c:pt idx="1">
                  <c:v>Chile</c:v>
                </c:pt>
                <c:pt idx="2">
                  <c:v>Turkey</c:v>
                </c:pt>
                <c:pt idx="3">
                  <c:v>Italy</c:v>
                </c:pt>
                <c:pt idx="4">
                  <c:v>Spain</c:v>
                </c:pt>
                <c:pt idx="5">
                  <c:v>Greece</c:v>
                </c:pt>
                <c:pt idx="6">
                  <c:v>Israel</c:v>
                </c:pt>
                <c:pt idx="7">
                  <c:v>Slovenia</c:v>
                </c:pt>
                <c:pt idx="8">
                  <c:v>Singapore</c:v>
                </c:pt>
                <c:pt idx="9">
                  <c:v>France</c:v>
                </c:pt>
                <c:pt idx="10">
                  <c:v>Ireland</c:v>
                </c:pt>
                <c:pt idx="11">
                  <c:v>Lithuania</c:v>
                </c:pt>
                <c:pt idx="12">
                  <c:v>Poland</c:v>
                </c:pt>
                <c:pt idx="13">
                  <c:v>OECD average</c:v>
                </c:pt>
                <c:pt idx="14">
                  <c:v>Northern Ireland (UK)</c:v>
                </c:pt>
                <c:pt idx="15">
                  <c:v>Cyprus¹</c:v>
                </c:pt>
                <c:pt idx="16">
                  <c:v>Austria</c:v>
                </c:pt>
                <c:pt idx="17">
                  <c:v>United States</c:v>
                </c:pt>
                <c:pt idx="18">
                  <c:v>Germany</c:v>
                </c:pt>
                <c:pt idx="19">
                  <c:v>Denmark</c:v>
                </c:pt>
                <c:pt idx="20">
                  <c:v>Korea</c:v>
                </c:pt>
                <c:pt idx="21">
                  <c:v>England (UK)</c:v>
                </c:pt>
                <c:pt idx="22">
                  <c:v>Canada</c:v>
                </c:pt>
                <c:pt idx="23">
                  <c:v>Slovak Republic</c:v>
                </c:pt>
                <c:pt idx="24">
                  <c:v>Czech Republic</c:v>
                </c:pt>
                <c:pt idx="25">
                  <c:v>Russian Federation</c:v>
                </c:pt>
                <c:pt idx="26">
                  <c:v>Flanders (Belgium)</c:v>
                </c:pt>
                <c:pt idx="27">
                  <c:v>Estonia</c:v>
                </c:pt>
                <c:pt idx="28">
                  <c:v>Norway</c:v>
                </c:pt>
                <c:pt idx="29">
                  <c:v>Sweden</c:v>
                </c:pt>
                <c:pt idx="30">
                  <c:v>Australia</c:v>
                </c:pt>
                <c:pt idx="31">
                  <c:v>New Zealand</c:v>
                </c:pt>
                <c:pt idx="32">
                  <c:v>Netherlands</c:v>
                </c:pt>
                <c:pt idx="33">
                  <c:v>Finland</c:v>
                </c:pt>
                <c:pt idx="34">
                  <c:v>Japan</c:v>
                </c:pt>
              </c:strCache>
            </c:strRef>
          </c:cat>
          <c:val>
            <c:numRef>
              <c:f>Sheet1!$B$2:$B$36</c:f>
              <c:numCache>
                <c:formatCode>0.0</c:formatCode>
                <c:ptCount val="35"/>
                <c:pt idx="0">
                  <c:v>199.56427292843628</c:v>
                </c:pt>
                <c:pt idx="1">
                  <c:v>220.14672036573657</c:v>
                </c:pt>
                <c:pt idx="2">
                  <c:v>226.54403721786065</c:v>
                </c:pt>
                <c:pt idx="3">
                  <c:v>250.48266456565995</c:v>
                </c:pt>
                <c:pt idx="4">
                  <c:v>251.78983493563859</c:v>
                </c:pt>
                <c:pt idx="5">
                  <c:v>253.8885125775102</c:v>
                </c:pt>
                <c:pt idx="6">
                  <c:v>255.23751259637046</c:v>
                </c:pt>
                <c:pt idx="7">
                  <c:v>256.38673776455619</c:v>
                </c:pt>
                <c:pt idx="8">
                  <c:v>257.62052803371785</c:v>
                </c:pt>
                <c:pt idx="9">
                  <c:v>262.13913711352052</c:v>
                </c:pt>
                <c:pt idx="10">
                  <c:v>266.54482187034239</c:v>
                </c:pt>
                <c:pt idx="11">
                  <c:v>266.82378717007214</c:v>
                </c:pt>
                <c:pt idx="12">
                  <c:v>266.90376944001122</c:v>
                </c:pt>
                <c:pt idx="13">
                  <c:v>267.68957861539218</c:v>
                </c:pt>
                <c:pt idx="14">
                  <c:v>268.70154477730483</c:v>
                </c:pt>
                <c:pt idx="15">
                  <c:v>268.83863856538574</c:v>
                </c:pt>
                <c:pt idx="16">
                  <c:v>269.45115336655959</c:v>
                </c:pt>
                <c:pt idx="17">
                  <c:v>269.80630158803109</c:v>
                </c:pt>
                <c:pt idx="18">
                  <c:v>269.80836798343836</c:v>
                </c:pt>
                <c:pt idx="19">
                  <c:v>270.78754302206085</c:v>
                </c:pt>
                <c:pt idx="20">
                  <c:v>272.56276345092505</c:v>
                </c:pt>
                <c:pt idx="21">
                  <c:v>272.58364813940091</c:v>
                </c:pt>
                <c:pt idx="22">
                  <c:v>273.48627184364449</c:v>
                </c:pt>
                <c:pt idx="23">
                  <c:v>273.84560111928647</c:v>
                </c:pt>
                <c:pt idx="24">
                  <c:v>274.01165798012943</c:v>
                </c:pt>
                <c:pt idx="25">
                  <c:v>275.23437679508879</c:v>
                </c:pt>
                <c:pt idx="26">
                  <c:v>275.48031870959466</c:v>
                </c:pt>
                <c:pt idx="27">
                  <c:v>275.8840372637095</c:v>
                </c:pt>
                <c:pt idx="28">
                  <c:v>278.42520996624063</c:v>
                </c:pt>
                <c:pt idx="29">
                  <c:v>279.23084386847648</c:v>
                </c:pt>
                <c:pt idx="30">
                  <c:v>280.40106678900281</c:v>
                </c:pt>
                <c:pt idx="31">
                  <c:v>280.67288036624711</c:v>
                </c:pt>
                <c:pt idx="32">
                  <c:v>284.00686729085277</c:v>
                </c:pt>
                <c:pt idx="33">
                  <c:v>287.54570192661947</c:v>
                </c:pt>
                <c:pt idx="34">
                  <c:v>296.24225194764148</c:v>
                </c:pt>
              </c:numCache>
            </c:numRef>
          </c:val>
        </c:ser>
        <c:dLbls>
          <c:showLegendKey val="0"/>
          <c:showVal val="0"/>
          <c:showCatName val="0"/>
          <c:showSerName val="0"/>
          <c:showPercent val="0"/>
          <c:showBubbleSize val="0"/>
        </c:dLbls>
        <c:gapWidth val="59"/>
        <c:axId val="113126688"/>
        <c:axId val="169784576"/>
      </c:barChart>
      <c:catAx>
        <c:axId val="113126688"/>
        <c:scaling>
          <c:orientation val="minMax"/>
        </c:scaling>
        <c:delete val="0"/>
        <c:axPos val="b"/>
        <c:numFmt formatCode="General" sourceLinked="0"/>
        <c:majorTickMark val="out"/>
        <c:minorTickMark val="none"/>
        <c:tickLblPos val="nextTo"/>
        <c:txPr>
          <a:bodyPr rot="-2700000"/>
          <a:lstStyle/>
          <a:p>
            <a:pPr>
              <a:defRPr sz="1050" b="0">
                <a:solidFill>
                  <a:schemeClr val="bg2">
                    <a:lumMod val="10000"/>
                  </a:schemeClr>
                </a:solidFill>
                <a:latin typeface="Arial Narrow" panose="020B0606020202030204" pitchFamily="34" charset="0"/>
              </a:defRPr>
            </a:pPr>
            <a:endParaRPr lang="es-CL"/>
          </a:p>
        </c:txPr>
        <c:crossAx val="169784576"/>
        <c:crosses val="autoZero"/>
        <c:auto val="1"/>
        <c:lblAlgn val="ctr"/>
        <c:lblOffset val="100"/>
        <c:noMultiLvlLbl val="0"/>
      </c:catAx>
      <c:valAx>
        <c:axId val="169784576"/>
        <c:scaling>
          <c:orientation val="minMax"/>
          <c:max val="300"/>
          <c:min val="150"/>
        </c:scaling>
        <c:delete val="0"/>
        <c:axPos val="l"/>
        <c:majorGridlines/>
        <c:title>
          <c:tx>
            <c:rich>
              <a:bodyPr rot="0" vert="horz"/>
              <a:lstStyle/>
              <a:p>
                <a:pPr>
                  <a:defRPr sz="1400" b="0">
                    <a:solidFill>
                      <a:schemeClr val="bg2">
                        <a:lumMod val="10000"/>
                      </a:schemeClr>
                    </a:solidFill>
                    <a:latin typeface="Arial Narrow" panose="020B0606020202030204" pitchFamily="34" charset="0"/>
                  </a:defRPr>
                </a:pPr>
                <a:r>
                  <a:rPr lang="en-GB" sz="1400" b="0" dirty="0" err="1" smtClean="0">
                    <a:solidFill>
                      <a:schemeClr val="bg2">
                        <a:lumMod val="10000"/>
                      </a:schemeClr>
                    </a:solidFill>
                    <a:latin typeface="Arial Narrow" panose="020B0606020202030204" pitchFamily="34" charset="0"/>
                  </a:rPr>
                  <a:t>Promedio</a:t>
                </a:r>
                <a:r>
                  <a:rPr lang="en-GB" sz="1400" b="0" dirty="0" smtClean="0">
                    <a:solidFill>
                      <a:schemeClr val="bg2">
                        <a:lumMod val="10000"/>
                      </a:schemeClr>
                    </a:solidFill>
                    <a:latin typeface="Arial Narrow" panose="020B0606020202030204" pitchFamily="34" charset="0"/>
                  </a:rPr>
                  <a:t> </a:t>
                </a:r>
                <a:r>
                  <a:rPr lang="en-GB" sz="1400" b="0" dirty="0" err="1" smtClean="0">
                    <a:solidFill>
                      <a:schemeClr val="bg2">
                        <a:lumMod val="10000"/>
                      </a:schemeClr>
                    </a:solidFill>
                    <a:latin typeface="Arial Narrow" panose="020B0606020202030204" pitchFamily="34" charset="0"/>
                  </a:rPr>
                  <a:t>en</a:t>
                </a:r>
                <a:r>
                  <a:rPr lang="en-GB" sz="1400" b="0" dirty="0" smtClean="0">
                    <a:solidFill>
                      <a:schemeClr val="bg2">
                        <a:lumMod val="10000"/>
                      </a:schemeClr>
                    </a:solidFill>
                    <a:latin typeface="Arial Narrow" panose="020B0606020202030204" pitchFamily="34" charset="0"/>
                  </a:rPr>
                  <a:t> </a:t>
                </a:r>
                <a:r>
                  <a:rPr lang="en-GB" sz="1400" b="0" dirty="0" err="1" smtClean="0">
                    <a:solidFill>
                      <a:schemeClr val="bg2">
                        <a:lumMod val="10000"/>
                      </a:schemeClr>
                    </a:solidFill>
                    <a:latin typeface="Arial Narrow" panose="020B0606020202030204" pitchFamily="34" charset="0"/>
                  </a:rPr>
                  <a:t>lectura</a:t>
                </a:r>
                <a:endParaRPr lang="en-GB" sz="1400" b="0" dirty="0">
                  <a:solidFill>
                    <a:schemeClr val="bg2">
                      <a:lumMod val="10000"/>
                    </a:schemeClr>
                  </a:solidFill>
                  <a:latin typeface="Arial Narrow" panose="020B0606020202030204" pitchFamily="34" charset="0"/>
                </a:endParaRPr>
              </a:p>
            </c:rich>
          </c:tx>
          <c:layout>
            <c:manualLayout>
              <c:xMode val="edge"/>
              <c:yMode val="edge"/>
              <c:x val="7.3343105246370501E-3"/>
              <c:y val="1.59757214036698E-3"/>
            </c:manualLayout>
          </c:layout>
          <c:overlay val="0"/>
        </c:title>
        <c:numFmt formatCode="0" sourceLinked="0"/>
        <c:majorTickMark val="out"/>
        <c:minorTickMark val="none"/>
        <c:tickLblPos val="nextTo"/>
        <c:txPr>
          <a:bodyPr/>
          <a:lstStyle/>
          <a:p>
            <a:pPr>
              <a:defRPr sz="1400">
                <a:solidFill>
                  <a:schemeClr val="bg2">
                    <a:lumMod val="10000"/>
                  </a:schemeClr>
                </a:solidFill>
                <a:latin typeface="Arial Narrow" panose="020B0606020202030204" pitchFamily="34" charset="0"/>
              </a:defRPr>
            </a:pPr>
            <a:endParaRPr lang="es-CL"/>
          </a:p>
        </c:txPr>
        <c:crossAx val="113126688"/>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757701517135406E-2"/>
          <c:y val="0.115224481532659"/>
          <c:w val="0.90585067021913901"/>
          <c:h val="0.59109128047217496"/>
        </c:manualLayout>
      </c:layout>
      <c:barChart>
        <c:barDir val="col"/>
        <c:grouping val="clustered"/>
        <c:varyColors val="0"/>
        <c:ser>
          <c:idx val="2"/>
          <c:order val="1"/>
          <c:tx>
            <c:strRef>
              <c:f>'Figure 5.2 (2)'!$BD$5</c:f>
              <c:strCache>
                <c:ptCount val="1"/>
                <c:pt idx="0">
                  <c:v>Years of education</c:v>
                </c:pt>
              </c:strCache>
            </c:strRef>
          </c:tx>
          <c:spPr>
            <a:solidFill>
              <a:srgbClr val="002060"/>
            </a:solidFill>
          </c:spPr>
          <c:invertIfNegative val="0"/>
          <c:dPt>
            <c:idx val="3"/>
            <c:invertIfNegative val="0"/>
            <c:bubble3D val="0"/>
            <c:spPr>
              <a:solidFill>
                <a:srgbClr val="006299">
                  <a:lumMod val="20000"/>
                  <a:lumOff val="80000"/>
                </a:srgbClr>
              </a:solidFill>
            </c:spPr>
          </c:dPt>
          <c:dPt>
            <c:idx val="10"/>
            <c:invertIfNegative val="0"/>
            <c:bubble3D val="0"/>
            <c:spPr>
              <a:solidFill>
                <a:srgbClr val="006299">
                  <a:lumMod val="20000"/>
                  <a:lumOff val="80000"/>
                </a:srgbClr>
              </a:solidFill>
            </c:spPr>
          </c:dPt>
          <c:dPt>
            <c:idx val="22"/>
            <c:invertIfNegative val="0"/>
            <c:bubble3D val="0"/>
            <c:spPr>
              <a:solidFill>
                <a:srgbClr val="006299">
                  <a:lumMod val="20000"/>
                  <a:lumOff val="80000"/>
                </a:srgbClr>
              </a:solidFill>
            </c:spPr>
          </c:dPt>
          <c:dPt>
            <c:idx val="26"/>
            <c:invertIfNegative val="0"/>
            <c:bubble3D val="0"/>
          </c:dPt>
          <c:cat>
            <c:strRef>
              <c:f>'Figure 5.2 (2)'!$BB$6:$BB$40</c:f>
              <c:strCache>
                <c:ptCount val="35"/>
                <c:pt idx="0">
                  <c:v>Japan</c:v>
                </c:pt>
                <c:pt idx="1">
                  <c:v>Russian Federation</c:v>
                </c:pt>
                <c:pt idx="2">
                  <c:v>Greece</c:v>
                </c:pt>
                <c:pt idx="3">
                  <c:v>Korea</c:v>
                </c:pt>
                <c:pt idx="4">
                  <c:v>Slovenia</c:v>
                </c:pt>
                <c:pt idx="5">
                  <c:v>Singapore</c:v>
                </c:pt>
                <c:pt idx="6">
                  <c:v>Finland</c:v>
                </c:pt>
                <c:pt idx="7">
                  <c:v>Denmark</c:v>
                </c:pt>
                <c:pt idx="8">
                  <c:v>Israel</c:v>
                </c:pt>
                <c:pt idx="9">
                  <c:v>Austria</c:v>
                </c:pt>
                <c:pt idx="10">
                  <c:v>Chile</c:v>
                </c:pt>
                <c:pt idx="11">
                  <c:v>Flanders (Belgium)</c:v>
                </c:pt>
                <c:pt idx="12">
                  <c:v>Australia</c:v>
                </c:pt>
                <c:pt idx="13">
                  <c:v>Canada</c:v>
                </c:pt>
                <c:pt idx="14">
                  <c:v>Poland</c:v>
                </c:pt>
                <c:pt idx="15">
                  <c:v>France</c:v>
                </c:pt>
                <c:pt idx="16">
                  <c:v>Netherlands</c:v>
                </c:pt>
                <c:pt idx="17">
                  <c:v>OECD average</c:v>
                </c:pt>
                <c:pt idx="18">
                  <c:v>Czech Republic</c:v>
                </c:pt>
                <c:pt idx="19">
                  <c:v>Norway</c:v>
                </c:pt>
                <c:pt idx="20">
                  <c:v>Cyprus¹</c:v>
                </c:pt>
                <c:pt idx="21">
                  <c:v>Estonia</c:v>
                </c:pt>
                <c:pt idx="22">
                  <c:v>Northern Ireland (UK)</c:v>
                </c:pt>
                <c:pt idx="23">
                  <c:v>Jakarta (Indonesia)</c:v>
                </c:pt>
                <c:pt idx="24">
                  <c:v>Germany</c:v>
                </c:pt>
                <c:pt idx="25">
                  <c:v>United States</c:v>
                </c:pt>
                <c:pt idx="26">
                  <c:v>Turkey</c:v>
                </c:pt>
                <c:pt idx="27">
                  <c:v>Italy</c:v>
                </c:pt>
                <c:pt idx="28">
                  <c:v>New Zealand</c:v>
                </c:pt>
                <c:pt idx="29">
                  <c:v>Ireland</c:v>
                </c:pt>
                <c:pt idx="30">
                  <c:v>England (UK)</c:v>
                </c:pt>
                <c:pt idx="31">
                  <c:v>Spain</c:v>
                </c:pt>
                <c:pt idx="32">
                  <c:v>Lithuania</c:v>
                </c:pt>
                <c:pt idx="33">
                  <c:v>Slovak Republic</c:v>
                </c:pt>
                <c:pt idx="34">
                  <c:v>Sweden</c:v>
                </c:pt>
              </c:strCache>
            </c:strRef>
          </c:cat>
          <c:val>
            <c:numRef>
              <c:f>'Figure 5.2 (2)'!$BD$6:$BD$40</c:f>
              <c:numCache>
                <c:formatCode>0.00</c:formatCode>
                <c:ptCount val="35"/>
                <c:pt idx="0">
                  <c:v>1.3277760000000001</c:v>
                </c:pt>
                <c:pt idx="1">
                  <c:v>3.1123200000000004</c:v>
                </c:pt>
                <c:pt idx="2">
                  <c:v>4.6697280000000001</c:v>
                </c:pt>
                <c:pt idx="3">
                  <c:v>0.604576</c:v>
                </c:pt>
                <c:pt idx="4">
                  <c:v>9.1042559999999995</c:v>
                </c:pt>
                <c:pt idx="5">
                  <c:v>2.941408</c:v>
                </c:pt>
                <c:pt idx="6">
                  <c:v>1.9365120000000002</c:v>
                </c:pt>
                <c:pt idx="7">
                  <c:v>2.7817280000000002</c:v>
                </c:pt>
                <c:pt idx="8">
                  <c:v>2.3221120000000002</c:v>
                </c:pt>
                <c:pt idx="9">
                  <c:v>1.6195519999999999</c:v>
                </c:pt>
                <c:pt idx="10">
                  <c:v>0.46857600000000005</c:v>
                </c:pt>
                <c:pt idx="11">
                  <c:v>1.4745920000000003</c:v>
                </c:pt>
                <c:pt idx="12">
                  <c:v>2.2740800000000001</c:v>
                </c:pt>
                <c:pt idx="13">
                  <c:v>1.7530239999999999</c:v>
                </c:pt>
                <c:pt idx="14">
                  <c:v>5.2517760000000004</c:v>
                </c:pt>
                <c:pt idx="15">
                  <c:v>2.3742399999999999</c:v>
                </c:pt>
                <c:pt idx="16">
                  <c:v>1.2557760000000002</c:v>
                </c:pt>
                <c:pt idx="17">
                  <c:v>3.130592</c:v>
                </c:pt>
                <c:pt idx="18">
                  <c:v>6.3477439999999996</c:v>
                </c:pt>
                <c:pt idx="19">
                  <c:v>2.0045120000000001</c:v>
                </c:pt>
                <c:pt idx="20">
                  <c:v>3.981344</c:v>
                </c:pt>
                <c:pt idx="21">
                  <c:v>4.9098880000000005</c:v>
                </c:pt>
                <c:pt idx="22">
                  <c:v>1.3376000000000001</c:v>
                </c:pt>
                <c:pt idx="23">
                  <c:v>-2.5334400000000006</c:v>
                </c:pt>
                <c:pt idx="24">
                  <c:v>1.469152</c:v>
                </c:pt>
                <c:pt idx="25">
                  <c:v>4.0796799999999998</c:v>
                </c:pt>
                <c:pt idx="26">
                  <c:v>-0.13504000000000002</c:v>
                </c:pt>
                <c:pt idx="27">
                  <c:v>3.7374720000000003</c:v>
                </c:pt>
                <c:pt idx="28">
                  <c:v>2.7082560000000004</c:v>
                </c:pt>
                <c:pt idx="29">
                  <c:v>4.8373440000000008</c:v>
                </c:pt>
                <c:pt idx="30">
                  <c:v>2.365472</c:v>
                </c:pt>
                <c:pt idx="31">
                  <c:v>5.4525120000000005</c:v>
                </c:pt>
                <c:pt idx="32">
                  <c:v>7.1512640000000012</c:v>
                </c:pt>
                <c:pt idx="33">
                  <c:v>9.9853440000000013</c:v>
                </c:pt>
                <c:pt idx="34">
                  <c:v>2.4685440000000001</c:v>
                </c:pt>
              </c:numCache>
            </c:numRef>
          </c:val>
        </c:ser>
        <c:dLbls>
          <c:showLegendKey val="0"/>
          <c:showVal val="0"/>
          <c:showCatName val="0"/>
          <c:showSerName val="0"/>
          <c:showPercent val="0"/>
          <c:showBubbleSize val="0"/>
        </c:dLbls>
        <c:gapWidth val="57"/>
        <c:axId val="250019312"/>
        <c:axId val="250019872"/>
      </c:barChart>
      <c:lineChart>
        <c:grouping val="standard"/>
        <c:varyColors val="0"/>
        <c:ser>
          <c:idx val="0"/>
          <c:order val="0"/>
          <c:tx>
            <c:strRef>
              <c:f>'Figure 5.2 (2)'!$BC$5</c:f>
              <c:strCache>
                <c:ptCount val="1"/>
                <c:pt idx="0">
                  <c:v>Proficiency (literacy)</c:v>
                </c:pt>
              </c:strCache>
            </c:strRef>
          </c:tx>
          <c:spPr>
            <a:ln>
              <a:noFill/>
            </a:ln>
          </c:spPr>
          <c:marker>
            <c:symbol val="circle"/>
            <c:size val="10"/>
            <c:spPr>
              <a:solidFill>
                <a:schemeClr val="bg1"/>
              </a:solidFill>
              <a:ln>
                <a:solidFill>
                  <a:schemeClr val="tx1"/>
                </a:solidFill>
              </a:ln>
            </c:spPr>
          </c:marker>
          <c:dPt>
            <c:idx val="0"/>
            <c:marker>
              <c:spPr>
                <a:solidFill>
                  <a:srgbClr val="C00000"/>
                </a:solidFill>
                <a:ln>
                  <a:solidFill>
                    <a:schemeClr val="tx1"/>
                  </a:solidFill>
                </a:ln>
              </c:spPr>
            </c:marker>
            <c:bubble3D val="0"/>
          </c:dPt>
          <c:dPt>
            <c:idx val="1"/>
            <c:marker>
              <c:spPr>
                <a:solidFill>
                  <a:srgbClr val="C00000"/>
                </a:solidFill>
                <a:ln>
                  <a:solidFill>
                    <a:schemeClr val="tx1"/>
                  </a:solidFill>
                </a:ln>
              </c:spPr>
            </c:marker>
            <c:bubble3D val="0"/>
          </c:dPt>
          <c:dPt>
            <c:idx val="2"/>
            <c:marker>
              <c:spPr>
                <a:solidFill>
                  <a:schemeClr val="accent5">
                    <a:lumMod val="20000"/>
                    <a:lumOff val="80000"/>
                  </a:schemeClr>
                </a:solidFill>
                <a:ln>
                  <a:solidFill>
                    <a:schemeClr val="tx1"/>
                  </a:solidFill>
                </a:ln>
              </c:spPr>
            </c:marker>
            <c:bubble3D val="0"/>
          </c:dPt>
          <c:dPt>
            <c:idx val="3"/>
            <c:marker>
              <c:spPr>
                <a:solidFill>
                  <a:schemeClr val="accent5">
                    <a:lumMod val="20000"/>
                    <a:lumOff val="80000"/>
                  </a:schemeClr>
                </a:solidFill>
                <a:ln>
                  <a:solidFill>
                    <a:schemeClr val="tx1"/>
                  </a:solidFill>
                </a:ln>
              </c:spPr>
            </c:marker>
            <c:bubble3D val="0"/>
          </c:dPt>
          <c:dPt>
            <c:idx val="4"/>
            <c:marker>
              <c:spPr>
                <a:solidFill>
                  <a:schemeClr val="accent5">
                    <a:lumMod val="20000"/>
                    <a:lumOff val="80000"/>
                  </a:schemeClr>
                </a:solidFill>
                <a:ln>
                  <a:solidFill>
                    <a:schemeClr val="tx1"/>
                  </a:solidFill>
                </a:ln>
              </c:spPr>
            </c:marker>
            <c:bubble3D val="0"/>
          </c:dPt>
          <c:dPt>
            <c:idx val="5"/>
            <c:marker>
              <c:spPr>
                <a:solidFill>
                  <a:schemeClr val="accent5">
                    <a:lumMod val="20000"/>
                    <a:lumOff val="80000"/>
                  </a:schemeClr>
                </a:solidFill>
                <a:ln>
                  <a:solidFill>
                    <a:schemeClr val="tx1"/>
                  </a:solidFill>
                </a:ln>
              </c:spPr>
            </c:marker>
            <c:bubble3D val="0"/>
          </c:dPt>
          <c:dPt>
            <c:idx val="6"/>
            <c:marker>
              <c:spPr>
                <a:solidFill>
                  <a:schemeClr val="accent5">
                    <a:lumMod val="20000"/>
                    <a:lumOff val="80000"/>
                  </a:schemeClr>
                </a:solidFill>
                <a:ln>
                  <a:solidFill>
                    <a:schemeClr val="tx1"/>
                  </a:solidFill>
                </a:ln>
              </c:spPr>
            </c:marker>
            <c:bubble3D val="0"/>
          </c:dPt>
          <c:dPt>
            <c:idx val="7"/>
            <c:marker>
              <c:spPr>
                <a:solidFill>
                  <a:schemeClr val="accent5">
                    <a:lumMod val="20000"/>
                    <a:lumOff val="80000"/>
                  </a:schemeClr>
                </a:solidFill>
                <a:ln>
                  <a:solidFill>
                    <a:schemeClr val="tx1"/>
                  </a:solidFill>
                </a:ln>
              </c:spPr>
            </c:marker>
            <c:bubble3D val="0"/>
          </c:dPt>
          <c:dPt>
            <c:idx val="8"/>
            <c:marker>
              <c:spPr>
                <a:solidFill>
                  <a:schemeClr val="accent5">
                    <a:lumMod val="20000"/>
                    <a:lumOff val="80000"/>
                  </a:schemeClr>
                </a:solidFill>
                <a:ln>
                  <a:solidFill>
                    <a:schemeClr val="tx1"/>
                  </a:solidFill>
                </a:ln>
              </c:spPr>
            </c:marker>
            <c:bubble3D val="0"/>
          </c:dPt>
          <c:dPt>
            <c:idx val="9"/>
            <c:marker>
              <c:spPr>
                <a:solidFill>
                  <a:schemeClr val="accent5">
                    <a:lumMod val="20000"/>
                    <a:lumOff val="80000"/>
                  </a:schemeClr>
                </a:solidFill>
                <a:ln>
                  <a:solidFill>
                    <a:schemeClr val="tx1"/>
                  </a:solidFill>
                </a:ln>
              </c:spPr>
            </c:marker>
            <c:bubble3D val="0"/>
          </c:dPt>
          <c:dPt>
            <c:idx val="10"/>
            <c:marker>
              <c:spPr>
                <a:solidFill>
                  <a:schemeClr val="accent5">
                    <a:lumMod val="20000"/>
                    <a:lumOff val="80000"/>
                  </a:schemeClr>
                </a:solidFill>
                <a:ln>
                  <a:solidFill>
                    <a:schemeClr val="tx1"/>
                  </a:solidFill>
                </a:ln>
              </c:spPr>
            </c:marker>
            <c:bubble3D val="0"/>
          </c:dPt>
          <c:dPt>
            <c:idx val="11"/>
            <c:marker>
              <c:spPr>
                <a:solidFill>
                  <a:schemeClr val="accent5">
                    <a:lumMod val="20000"/>
                    <a:lumOff val="80000"/>
                  </a:schemeClr>
                </a:solidFill>
                <a:ln>
                  <a:solidFill>
                    <a:schemeClr val="tx1"/>
                  </a:solidFill>
                </a:ln>
              </c:spPr>
            </c:marker>
            <c:bubble3D val="0"/>
          </c:dPt>
          <c:dPt>
            <c:idx val="12"/>
            <c:marker>
              <c:spPr>
                <a:solidFill>
                  <a:schemeClr val="accent5">
                    <a:lumMod val="20000"/>
                    <a:lumOff val="80000"/>
                  </a:schemeClr>
                </a:solidFill>
                <a:ln>
                  <a:solidFill>
                    <a:schemeClr val="tx1"/>
                  </a:solidFill>
                </a:ln>
              </c:spPr>
            </c:marker>
            <c:bubble3D val="0"/>
          </c:dPt>
          <c:dPt>
            <c:idx val="13"/>
            <c:marker>
              <c:spPr>
                <a:solidFill>
                  <a:schemeClr val="accent5">
                    <a:lumMod val="20000"/>
                    <a:lumOff val="80000"/>
                  </a:schemeClr>
                </a:solidFill>
                <a:ln>
                  <a:solidFill>
                    <a:schemeClr val="tx1"/>
                  </a:solidFill>
                </a:ln>
              </c:spPr>
            </c:marker>
            <c:bubble3D val="0"/>
          </c:dPt>
          <c:dPt>
            <c:idx val="14"/>
            <c:marker>
              <c:spPr>
                <a:solidFill>
                  <a:schemeClr val="accent5">
                    <a:lumMod val="20000"/>
                    <a:lumOff val="80000"/>
                  </a:schemeClr>
                </a:solidFill>
                <a:ln>
                  <a:solidFill>
                    <a:schemeClr val="tx1"/>
                  </a:solidFill>
                </a:ln>
              </c:spPr>
            </c:marker>
            <c:bubble3D val="0"/>
          </c:dPt>
          <c:dPt>
            <c:idx val="15"/>
            <c:marker>
              <c:spPr>
                <a:solidFill>
                  <a:schemeClr val="accent5">
                    <a:lumMod val="20000"/>
                    <a:lumOff val="80000"/>
                  </a:schemeClr>
                </a:solidFill>
                <a:ln>
                  <a:solidFill>
                    <a:schemeClr val="tx1"/>
                  </a:solidFill>
                </a:ln>
              </c:spPr>
            </c:marker>
            <c:bubble3D val="0"/>
          </c:dPt>
          <c:dPt>
            <c:idx val="16"/>
            <c:marker>
              <c:spPr>
                <a:solidFill>
                  <a:schemeClr val="accent5">
                    <a:lumMod val="20000"/>
                    <a:lumOff val="80000"/>
                  </a:schemeClr>
                </a:solidFill>
                <a:ln>
                  <a:solidFill>
                    <a:schemeClr val="tx1"/>
                  </a:solidFill>
                </a:ln>
              </c:spPr>
            </c:marker>
            <c:bubble3D val="0"/>
          </c:dPt>
          <c:dPt>
            <c:idx val="17"/>
            <c:marker>
              <c:spPr>
                <a:solidFill>
                  <a:srgbClr val="C00000"/>
                </a:solidFill>
                <a:ln>
                  <a:solidFill>
                    <a:schemeClr val="tx1"/>
                  </a:solidFill>
                </a:ln>
              </c:spPr>
            </c:marker>
            <c:bubble3D val="0"/>
          </c:dPt>
          <c:dPt>
            <c:idx val="18"/>
            <c:marker>
              <c:spPr>
                <a:solidFill>
                  <a:schemeClr val="accent5">
                    <a:lumMod val="20000"/>
                    <a:lumOff val="80000"/>
                  </a:schemeClr>
                </a:solidFill>
                <a:ln>
                  <a:solidFill>
                    <a:schemeClr val="tx1"/>
                  </a:solidFill>
                </a:ln>
              </c:spPr>
            </c:marker>
            <c:bubble3D val="0"/>
          </c:dPt>
          <c:dPt>
            <c:idx val="19"/>
            <c:marker>
              <c:spPr>
                <a:solidFill>
                  <a:srgbClr val="C00000"/>
                </a:solidFill>
                <a:ln>
                  <a:solidFill>
                    <a:schemeClr val="tx1"/>
                  </a:solidFill>
                </a:ln>
              </c:spPr>
            </c:marker>
            <c:bubble3D val="0"/>
          </c:dPt>
          <c:dPt>
            <c:idx val="20"/>
            <c:marker>
              <c:spPr>
                <a:solidFill>
                  <a:schemeClr val="accent5">
                    <a:lumMod val="20000"/>
                    <a:lumOff val="80000"/>
                  </a:schemeClr>
                </a:solidFill>
                <a:ln>
                  <a:solidFill>
                    <a:schemeClr val="tx1"/>
                  </a:solidFill>
                </a:ln>
              </c:spPr>
            </c:marker>
            <c:bubble3D val="0"/>
          </c:dPt>
          <c:dPt>
            <c:idx val="21"/>
            <c:marker>
              <c:spPr>
                <a:solidFill>
                  <a:srgbClr val="C00000"/>
                </a:solidFill>
                <a:ln>
                  <a:solidFill>
                    <a:schemeClr val="tx1"/>
                  </a:solidFill>
                </a:ln>
              </c:spPr>
            </c:marker>
            <c:bubble3D val="0"/>
          </c:dPt>
          <c:dPt>
            <c:idx val="22"/>
            <c:marker>
              <c:spPr>
                <a:solidFill>
                  <a:schemeClr val="accent5">
                    <a:lumMod val="20000"/>
                    <a:lumOff val="80000"/>
                  </a:schemeClr>
                </a:solidFill>
                <a:ln>
                  <a:solidFill>
                    <a:schemeClr val="tx1"/>
                  </a:solidFill>
                </a:ln>
              </c:spPr>
            </c:marker>
            <c:bubble3D val="0"/>
          </c:dPt>
          <c:dPt>
            <c:idx val="23"/>
            <c:marker>
              <c:spPr>
                <a:solidFill>
                  <a:srgbClr val="C00000"/>
                </a:solidFill>
                <a:ln>
                  <a:solidFill>
                    <a:schemeClr val="tx1"/>
                  </a:solidFill>
                </a:ln>
              </c:spPr>
            </c:marker>
            <c:bubble3D val="0"/>
          </c:dPt>
          <c:dPt>
            <c:idx val="24"/>
            <c:marker>
              <c:spPr>
                <a:solidFill>
                  <a:srgbClr val="C00000"/>
                </a:solidFill>
                <a:ln>
                  <a:solidFill>
                    <a:schemeClr val="tx1"/>
                  </a:solidFill>
                </a:ln>
              </c:spPr>
            </c:marker>
            <c:bubble3D val="0"/>
          </c:dPt>
          <c:dPt>
            <c:idx val="25"/>
            <c:marker>
              <c:spPr>
                <a:solidFill>
                  <a:srgbClr val="C00000"/>
                </a:solidFill>
                <a:ln>
                  <a:solidFill>
                    <a:schemeClr val="tx1"/>
                  </a:solidFill>
                </a:ln>
              </c:spPr>
            </c:marker>
            <c:bubble3D val="0"/>
          </c:dPt>
          <c:dPt>
            <c:idx val="26"/>
            <c:marker>
              <c:spPr>
                <a:solidFill>
                  <a:schemeClr val="accent5">
                    <a:lumMod val="20000"/>
                    <a:lumOff val="80000"/>
                  </a:schemeClr>
                </a:solidFill>
                <a:ln>
                  <a:solidFill>
                    <a:schemeClr val="tx1"/>
                  </a:solidFill>
                </a:ln>
              </c:spPr>
            </c:marker>
            <c:bubble3D val="0"/>
          </c:dPt>
          <c:dPt>
            <c:idx val="27"/>
            <c:marker>
              <c:spPr>
                <a:solidFill>
                  <a:schemeClr val="accent5">
                    <a:lumMod val="20000"/>
                    <a:lumOff val="80000"/>
                  </a:schemeClr>
                </a:solidFill>
                <a:ln>
                  <a:solidFill>
                    <a:schemeClr val="tx1"/>
                  </a:solidFill>
                </a:ln>
              </c:spPr>
            </c:marker>
            <c:bubble3D val="0"/>
          </c:dPt>
          <c:dPt>
            <c:idx val="28"/>
            <c:marker>
              <c:spPr>
                <a:solidFill>
                  <a:srgbClr val="C00000"/>
                </a:solidFill>
                <a:ln>
                  <a:solidFill>
                    <a:schemeClr val="tx1"/>
                  </a:solidFill>
                </a:ln>
              </c:spPr>
            </c:marker>
            <c:bubble3D val="0"/>
          </c:dPt>
          <c:dPt>
            <c:idx val="29"/>
            <c:marker>
              <c:spPr>
                <a:solidFill>
                  <a:srgbClr val="C00000"/>
                </a:solidFill>
                <a:ln>
                  <a:solidFill>
                    <a:schemeClr val="tx1"/>
                  </a:solidFill>
                </a:ln>
              </c:spPr>
            </c:marker>
            <c:bubble3D val="0"/>
          </c:dPt>
          <c:dPt>
            <c:idx val="30"/>
            <c:marker>
              <c:spPr>
                <a:solidFill>
                  <a:srgbClr val="C00000"/>
                </a:solidFill>
                <a:ln>
                  <a:solidFill>
                    <a:schemeClr val="tx1"/>
                  </a:solidFill>
                </a:ln>
              </c:spPr>
            </c:marker>
            <c:bubble3D val="0"/>
          </c:dPt>
          <c:dPt>
            <c:idx val="31"/>
            <c:marker>
              <c:spPr>
                <a:solidFill>
                  <a:srgbClr val="C00000"/>
                </a:solidFill>
                <a:ln>
                  <a:solidFill>
                    <a:schemeClr val="tx1"/>
                  </a:solidFill>
                </a:ln>
              </c:spPr>
            </c:marker>
            <c:bubble3D val="0"/>
          </c:dPt>
          <c:dPt>
            <c:idx val="32"/>
            <c:marker>
              <c:spPr>
                <a:solidFill>
                  <a:srgbClr val="C00000"/>
                </a:solidFill>
                <a:ln>
                  <a:solidFill>
                    <a:schemeClr val="tx1"/>
                  </a:solidFill>
                </a:ln>
              </c:spPr>
            </c:marker>
            <c:bubble3D val="0"/>
          </c:dPt>
          <c:dPt>
            <c:idx val="33"/>
            <c:marker>
              <c:spPr>
                <a:solidFill>
                  <a:srgbClr val="C00000"/>
                </a:solidFill>
                <a:ln>
                  <a:solidFill>
                    <a:schemeClr val="tx1"/>
                  </a:solidFill>
                </a:ln>
              </c:spPr>
            </c:marker>
            <c:bubble3D val="0"/>
          </c:dPt>
          <c:dPt>
            <c:idx val="34"/>
            <c:marker>
              <c:spPr>
                <a:solidFill>
                  <a:srgbClr val="C00000"/>
                </a:solidFill>
                <a:ln>
                  <a:solidFill>
                    <a:schemeClr val="tx1"/>
                  </a:solidFill>
                </a:ln>
              </c:spPr>
            </c:marker>
            <c:bubble3D val="0"/>
          </c:dPt>
          <c:cat>
            <c:strRef>
              <c:f>'Figure 5.2 (2)'!$BB$6:$BB$40</c:f>
              <c:strCache>
                <c:ptCount val="35"/>
                <c:pt idx="0">
                  <c:v>Japan</c:v>
                </c:pt>
                <c:pt idx="1">
                  <c:v>Russian Federation</c:v>
                </c:pt>
                <c:pt idx="2">
                  <c:v>Greece</c:v>
                </c:pt>
                <c:pt idx="3">
                  <c:v>Korea</c:v>
                </c:pt>
                <c:pt idx="4">
                  <c:v>Slovenia</c:v>
                </c:pt>
                <c:pt idx="5">
                  <c:v>Singapore</c:v>
                </c:pt>
                <c:pt idx="6">
                  <c:v>Finland</c:v>
                </c:pt>
                <c:pt idx="7">
                  <c:v>Denmark</c:v>
                </c:pt>
                <c:pt idx="8">
                  <c:v>Israel</c:v>
                </c:pt>
                <c:pt idx="9">
                  <c:v>Austria</c:v>
                </c:pt>
                <c:pt idx="10">
                  <c:v>Chile</c:v>
                </c:pt>
                <c:pt idx="11">
                  <c:v>Flanders (Belgium)</c:v>
                </c:pt>
                <c:pt idx="12">
                  <c:v>Australia</c:v>
                </c:pt>
                <c:pt idx="13">
                  <c:v>Canada</c:v>
                </c:pt>
                <c:pt idx="14">
                  <c:v>Poland</c:v>
                </c:pt>
                <c:pt idx="15">
                  <c:v>France</c:v>
                </c:pt>
                <c:pt idx="16">
                  <c:v>Netherlands</c:v>
                </c:pt>
                <c:pt idx="17">
                  <c:v>OECD average</c:v>
                </c:pt>
                <c:pt idx="18">
                  <c:v>Czech Republic</c:v>
                </c:pt>
                <c:pt idx="19">
                  <c:v>Norway</c:v>
                </c:pt>
                <c:pt idx="20">
                  <c:v>Cyprus¹</c:v>
                </c:pt>
                <c:pt idx="21">
                  <c:v>Estonia</c:v>
                </c:pt>
                <c:pt idx="22">
                  <c:v>Northern Ireland (UK)</c:v>
                </c:pt>
                <c:pt idx="23">
                  <c:v>Jakarta (Indonesia)</c:v>
                </c:pt>
                <c:pt idx="24">
                  <c:v>Germany</c:v>
                </c:pt>
                <c:pt idx="25">
                  <c:v>United States</c:v>
                </c:pt>
                <c:pt idx="26">
                  <c:v>Turkey</c:v>
                </c:pt>
                <c:pt idx="27">
                  <c:v>Italy</c:v>
                </c:pt>
                <c:pt idx="28">
                  <c:v>New Zealand</c:v>
                </c:pt>
                <c:pt idx="29">
                  <c:v>Ireland</c:v>
                </c:pt>
                <c:pt idx="30">
                  <c:v>England (UK)</c:v>
                </c:pt>
                <c:pt idx="31">
                  <c:v>Spain</c:v>
                </c:pt>
                <c:pt idx="32">
                  <c:v>Lithuania</c:v>
                </c:pt>
                <c:pt idx="33">
                  <c:v>Slovak Republic</c:v>
                </c:pt>
                <c:pt idx="34">
                  <c:v>Sweden</c:v>
                </c:pt>
              </c:strCache>
            </c:strRef>
          </c:cat>
          <c:val>
            <c:numRef>
              <c:f>'Figure 5.2 (2)'!$BC$6:$BC$40</c:f>
              <c:numCache>
                <c:formatCode>0.00</c:formatCode>
                <c:ptCount val="35"/>
                <c:pt idx="0">
                  <c:v>-2.5103999999999997</c:v>
                </c:pt>
                <c:pt idx="1">
                  <c:v>-2.0735999999999999</c:v>
                </c:pt>
                <c:pt idx="2">
                  <c:v>-1.7376</c:v>
                </c:pt>
                <c:pt idx="3">
                  <c:v>-1.2336</c:v>
                </c:pt>
                <c:pt idx="4">
                  <c:v>-1.0127999999999999</c:v>
                </c:pt>
                <c:pt idx="5">
                  <c:v>-0.67680000000000007</c:v>
                </c:pt>
                <c:pt idx="6">
                  <c:v>-0.45599999999999996</c:v>
                </c:pt>
                <c:pt idx="7">
                  <c:v>0.11232</c:v>
                </c:pt>
                <c:pt idx="8">
                  <c:v>0.13872000000000001</c:v>
                </c:pt>
                <c:pt idx="9">
                  <c:v>0.29472000000000004</c:v>
                </c:pt>
                <c:pt idx="10">
                  <c:v>0.40032000000000001</c:v>
                </c:pt>
                <c:pt idx="11">
                  <c:v>0.40752000000000005</c:v>
                </c:pt>
                <c:pt idx="12">
                  <c:v>0.44496000000000002</c:v>
                </c:pt>
                <c:pt idx="13">
                  <c:v>0.60336000000000001</c:v>
                </c:pt>
                <c:pt idx="14">
                  <c:v>0.62256</c:v>
                </c:pt>
                <c:pt idx="15">
                  <c:v>0.63456000000000001</c:v>
                </c:pt>
                <c:pt idx="16">
                  <c:v>0.83040000000000003</c:v>
                </c:pt>
                <c:pt idx="17">
                  <c:v>0.83568000000000009</c:v>
                </c:pt>
                <c:pt idx="18">
                  <c:v>0.93599999999999994</c:v>
                </c:pt>
                <c:pt idx="19">
                  <c:v>0.94752000000000003</c:v>
                </c:pt>
                <c:pt idx="20">
                  <c:v>1.16832</c:v>
                </c:pt>
                <c:pt idx="21">
                  <c:v>1.2398400000000001</c:v>
                </c:pt>
                <c:pt idx="22">
                  <c:v>1.3204800000000001</c:v>
                </c:pt>
                <c:pt idx="23">
                  <c:v>1.4486400000000001</c:v>
                </c:pt>
                <c:pt idx="24">
                  <c:v>1.49712</c:v>
                </c:pt>
                <c:pt idx="25">
                  <c:v>1.5167999999999999</c:v>
                </c:pt>
                <c:pt idx="26">
                  <c:v>1.6008</c:v>
                </c:pt>
                <c:pt idx="27">
                  <c:v>1.91568</c:v>
                </c:pt>
                <c:pt idx="28">
                  <c:v>2.32992</c:v>
                </c:pt>
                <c:pt idx="29">
                  <c:v>2.3582399999999994</c:v>
                </c:pt>
                <c:pt idx="30">
                  <c:v>2.4072</c:v>
                </c:pt>
                <c:pt idx="31">
                  <c:v>2.53728</c:v>
                </c:pt>
                <c:pt idx="32">
                  <c:v>2.7590399999999997</c:v>
                </c:pt>
                <c:pt idx="33">
                  <c:v>2.8919999999999999</c:v>
                </c:pt>
                <c:pt idx="34">
                  <c:v>3.1924799999999998</c:v>
                </c:pt>
              </c:numCache>
            </c:numRef>
          </c:val>
          <c:smooth val="0"/>
        </c:ser>
        <c:dLbls>
          <c:showLegendKey val="0"/>
          <c:showVal val="0"/>
          <c:showCatName val="0"/>
          <c:showSerName val="0"/>
          <c:showPercent val="0"/>
          <c:showBubbleSize val="0"/>
        </c:dLbls>
        <c:marker val="1"/>
        <c:smooth val="0"/>
        <c:axId val="250019312"/>
        <c:axId val="250019872"/>
      </c:lineChart>
      <c:catAx>
        <c:axId val="250019312"/>
        <c:scaling>
          <c:orientation val="minMax"/>
        </c:scaling>
        <c:delete val="0"/>
        <c:axPos val="b"/>
        <c:numFmt formatCode="@" sourceLinked="0"/>
        <c:majorTickMark val="out"/>
        <c:minorTickMark val="none"/>
        <c:tickLblPos val="low"/>
        <c:txPr>
          <a:bodyPr rot="-2700000" vert="horz"/>
          <a:lstStyle/>
          <a:p>
            <a:pPr>
              <a:defRPr sz="1200">
                <a:latin typeface="Arial Narrow" panose="020B0606020202030204" pitchFamily="34" charset="0"/>
              </a:defRPr>
            </a:pPr>
            <a:endParaRPr lang="es-CL"/>
          </a:p>
        </c:txPr>
        <c:crossAx val="250019872"/>
        <c:crossesAt val="0"/>
        <c:auto val="1"/>
        <c:lblAlgn val="ctr"/>
        <c:lblOffset val="100"/>
        <c:tickLblSkip val="1"/>
        <c:tickMarkSkip val="1"/>
        <c:noMultiLvlLbl val="0"/>
      </c:catAx>
      <c:valAx>
        <c:axId val="250019872"/>
        <c:scaling>
          <c:orientation val="minMax"/>
        </c:scaling>
        <c:delete val="0"/>
        <c:axPos val="l"/>
        <c:majorGridlines>
          <c:spPr>
            <a:ln w="3175">
              <a:solidFill>
                <a:schemeClr val="bg1">
                  <a:lumMod val="75000"/>
                </a:schemeClr>
              </a:solidFill>
            </a:ln>
          </c:spPr>
        </c:majorGridlines>
        <c:title>
          <c:tx>
            <c:rich>
              <a:bodyPr rot="-5400000" vert="horz"/>
              <a:lstStyle/>
              <a:p>
                <a:pPr>
                  <a:defRPr b="0">
                    <a:latin typeface="Arial Narrow" panose="020B0606020202030204" pitchFamily="34" charset="0"/>
                  </a:defRPr>
                </a:pPr>
                <a:r>
                  <a:rPr lang="en-GB" b="0" dirty="0" err="1" smtClean="0">
                    <a:latin typeface="Arial Narrow" panose="020B0606020202030204" pitchFamily="34" charset="0"/>
                  </a:rPr>
                  <a:t>Puntos</a:t>
                </a:r>
                <a:r>
                  <a:rPr lang="en-GB" b="0" baseline="0" dirty="0" smtClean="0">
                    <a:latin typeface="Arial Narrow" panose="020B0606020202030204" pitchFamily="34" charset="0"/>
                  </a:rPr>
                  <a:t> </a:t>
                </a:r>
                <a:r>
                  <a:rPr lang="en-GB" b="0" baseline="0" dirty="0" err="1" smtClean="0">
                    <a:latin typeface="Arial Narrow" panose="020B0606020202030204" pitchFamily="34" charset="0"/>
                  </a:rPr>
                  <a:t>porcentuales</a:t>
                </a:r>
                <a:endParaRPr lang="en-GB" b="0" dirty="0">
                  <a:latin typeface="Arial Narrow" panose="020B0606020202030204" pitchFamily="34" charset="0"/>
                </a:endParaRPr>
              </a:p>
            </c:rich>
          </c:tx>
          <c:layout>
            <c:manualLayout>
              <c:xMode val="edge"/>
              <c:yMode val="edge"/>
              <c:x val="0"/>
              <c:y val="0.233839051103646"/>
            </c:manualLayout>
          </c:layout>
          <c:overlay val="0"/>
        </c:title>
        <c:numFmt formatCode="#,##0" sourceLinked="0"/>
        <c:majorTickMark val="none"/>
        <c:minorTickMark val="none"/>
        <c:tickLblPos val="nextTo"/>
        <c:txPr>
          <a:bodyPr/>
          <a:lstStyle/>
          <a:p>
            <a:pPr>
              <a:defRPr>
                <a:latin typeface="Arial Narrow" panose="020B0606020202030204" pitchFamily="34" charset="0"/>
              </a:defRPr>
            </a:pPr>
            <a:endParaRPr lang="es-CL"/>
          </a:p>
        </c:txPr>
        <c:crossAx val="250019312"/>
        <c:crosses val="autoZero"/>
        <c:crossBetween val="between"/>
      </c:valAx>
      <c:spPr>
        <a:ln>
          <a:solidFill>
            <a:schemeClr val="bg1">
              <a:lumMod val="75000"/>
            </a:schemeClr>
          </a:solidFill>
        </a:ln>
      </c:spPr>
    </c:plotArea>
    <c:legend>
      <c:legendPos val="t"/>
      <c:layout>
        <c:manualLayout>
          <c:xMode val="edge"/>
          <c:yMode val="edge"/>
          <c:x val="0.28808281933001501"/>
          <c:y val="3.8037092500863998E-2"/>
          <c:w val="0.444339789542542"/>
          <c:h val="6.7059324962561895E-2"/>
        </c:manualLayout>
      </c:layout>
      <c:overlay val="0"/>
      <c:txPr>
        <a:bodyPr/>
        <a:lstStyle/>
        <a:p>
          <a:pPr>
            <a:defRPr>
              <a:latin typeface="Arial Narrow" panose="020B0606020202030204" pitchFamily="34" charset="0"/>
            </a:defRPr>
          </a:pPr>
          <a:endParaRPr lang="es-CL"/>
        </a:p>
      </c:txPr>
    </c:legend>
    <c:plotVisOnly val="1"/>
    <c:dispBlanksAs val="gap"/>
    <c:showDLblsOverMax val="0"/>
  </c:chart>
  <c:spPr>
    <a:noFill/>
    <a:ln>
      <a:noFill/>
    </a:ln>
  </c:spPr>
  <c:txPr>
    <a:bodyPr/>
    <a:lstStyle/>
    <a:p>
      <a:pPr>
        <a:defRPr sz="1400"/>
      </a:pPr>
      <a:endParaRPr lang="es-CL"/>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947251040058893E-2"/>
          <c:y val="5.92093349289445E-2"/>
          <c:w val="0.90918467736826303"/>
          <c:h val="0.74700049498152099"/>
        </c:manualLayout>
      </c:layout>
      <c:barChart>
        <c:barDir val="col"/>
        <c:grouping val="stacked"/>
        <c:varyColors val="0"/>
        <c:ser>
          <c:idx val="1"/>
          <c:order val="0"/>
          <c:tx>
            <c:strRef>
              <c:f>Sheet1!$C$1</c:f>
              <c:strCache>
                <c:ptCount val="1"/>
                <c:pt idx="0">
                  <c:v>Nivel 2</c:v>
                </c:pt>
              </c:strCache>
            </c:strRef>
          </c:tx>
          <c:spPr>
            <a:solidFill>
              <a:sysClr val="window" lastClr="FFFFFF">
                <a:lumMod val="50000"/>
              </a:sysClr>
            </a:solidFill>
            <a:ln>
              <a:solidFill>
                <a:srgbClr val="E6E6E6">
                  <a:lumMod val="10000"/>
                </a:srgbClr>
              </a:solidFill>
            </a:ln>
          </c:spPr>
          <c:invertIfNegative val="0"/>
          <c:cat>
            <c:strRef>
              <c:f>Sheet1!$A$2:$A$25</c:f>
              <c:strCache>
                <c:ptCount val="21"/>
                <c:pt idx="0">
                  <c:v>Turkey</c:v>
                </c:pt>
                <c:pt idx="1">
                  <c:v>Chile</c:v>
                </c:pt>
                <c:pt idx="2">
                  <c:v>Italy</c:v>
                </c:pt>
                <c:pt idx="3">
                  <c:v>Greece</c:v>
                </c:pt>
                <c:pt idx="4">
                  <c:v>Spain</c:v>
                </c:pt>
                <c:pt idx="5">
                  <c:v>Israel</c:v>
                </c:pt>
                <c:pt idx="6">
                  <c:v>France</c:v>
                </c:pt>
                <c:pt idx="7">
                  <c:v>Singapore</c:v>
                </c:pt>
                <c:pt idx="8">
                  <c:v>Poland</c:v>
                </c:pt>
                <c:pt idx="9">
                  <c:v>United States</c:v>
                </c:pt>
                <c:pt idx="10">
                  <c:v>OECD average</c:v>
                </c:pt>
                <c:pt idx="11">
                  <c:v>Germany</c:v>
                </c:pt>
                <c:pt idx="12">
                  <c:v>England (UK)</c:v>
                </c:pt>
                <c:pt idx="13">
                  <c:v>Korea</c:v>
                </c:pt>
                <c:pt idx="14">
                  <c:v>Canada</c:v>
                </c:pt>
                <c:pt idx="15">
                  <c:v>Estonia</c:v>
                </c:pt>
                <c:pt idx="16">
                  <c:v>Norway</c:v>
                </c:pt>
                <c:pt idx="17">
                  <c:v>New Zealand</c:v>
                </c:pt>
                <c:pt idx="18">
                  <c:v>Australia</c:v>
                </c:pt>
                <c:pt idx="19">
                  <c:v>Sweden</c:v>
                </c:pt>
                <c:pt idx="20">
                  <c:v>Japan</c:v>
                </c:pt>
              </c:strCache>
            </c:strRef>
          </c:cat>
          <c:val>
            <c:numRef>
              <c:f>Sheet1!$C$2:$C$16</c:f>
              <c:numCache>
                <c:formatCode>General</c:formatCode>
                <c:ptCount val="15"/>
                <c:pt idx="0">
                  <c:v>-40.235966000000012</c:v>
                </c:pt>
                <c:pt idx="1">
                  <c:v>-31.807955</c:v>
                </c:pt>
                <c:pt idx="2">
                  <c:v>-41.989429000000001</c:v>
                </c:pt>
                <c:pt idx="3">
                  <c:v>-41.030005000000003</c:v>
                </c:pt>
                <c:pt idx="4">
                  <c:v>-39.146582000000002</c:v>
                </c:pt>
                <c:pt idx="5">
                  <c:v>-33.040137999999999</c:v>
                </c:pt>
                <c:pt idx="6">
                  <c:v>-35.872963000000013</c:v>
                </c:pt>
                <c:pt idx="7">
                  <c:v>-30.523070000000001</c:v>
                </c:pt>
                <c:pt idx="8">
                  <c:v>-36.537457000000003</c:v>
                </c:pt>
                <c:pt idx="9">
                  <c:v>-32.551613000000003</c:v>
                </c:pt>
                <c:pt idx="10">
                  <c:v>-33.880226999999998</c:v>
                </c:pt>
                <c:pt idx="11">
                  <c:v>-33.933950000000003</c:v>
                </c:pt>
                <c:pt idx="12">
                  <c:v>-33.113053000000001</c:v>
                </c:pt>
                <c:pt idx="13">
                  <c:v>-37.035109000000013</c:v>
                </c:pt>
                <c:pt idx="14">
                  <c:v>-31.713654999999999</c:v>
                </c:pt>
              </c:numCache>
            </c:numRef>
          </c:val>
        </c:ser>
        <c:ser>
          <c:idx val="0"/>
          <c:order val="1"/>
          <c:tx>
            <c:strRef>
              <c:f>Sheet1!$B$1</c:f>
              <c:strCache>
                <c:ptCount val="1"/>
                <c:pt idx="0">
                  <c:v>Nivel 1 o menor</c:v>
                </c:pt>
              </c:strCache>
            </c:strRef>
          </c:tx>
          <c:spPr>
            <a:solidFill>
              <a:srgbClr val="E6E6E6">
                <a:lumMod val="10000"/>
              </a:srgbClr>
            </a:solidFill>
            <a:ln>
              <a:solidFill>
                <a:srgbClr val="E6E6E6">
                  <a:lumMod val="10000"/>
                </a:srgbClr>
              </a:solidFill>
            </a:ln>
          </c:spPr>
          <c:invertIfNegative val="0"/>
          <c:cat>
            <c:strRef>
              <c:f>Sheet1!$A$2:$A$25</c:f>
              <c:strCache>
                <c:ptCount val="21"/>
                <c:pt idx="0">
                  <c:v>Turkey</c:v>
                </c:pt>
                <c:pt idx="1">
                  <c:v>Chile</c:v>
                </c:pt>
                <c:pt idx="2">
                  <c:v>Italy</c:v>
                </c:pt>
                <c:pt idx="3">
                  <c:v>Greece</c:v>
                </c:pt>
                <c:pt idx="4">
                  <c:v>Spain</c:v>
                </c:pt>
                <c:pt idx="5">
                  <c:v>Israel</c:v>
                </c:pt>
                <c:pt idx="6">
                  <c:v>France</c:v>
                </c:pt>
                <c:pt idx="7">
                  <c:v>Singapore</c:v>
                </c:pt>
                <c:pt idx="8">
                  <c:v>Poland</c:v>
                </c:pt>
                <c:pt idx="9">
                  <c:v>United States</c:v>
                </c:pt>
                <c:pt idx="10">
                  <c:v>OECD average</c:v>
                </c:pt>
                <c:pt idx="11">
                  <c:v>Germany</c:v>
                </c:pt>
                <c:pt idx="12">
                  <c:v>England (UK)</c:v>
                </c:pt>
                <c:pt idx="13">
                  <c:v>Korea</c:v>
                </c:pt>
                <c:pt idx="14">
                  <c:v>Canada</c:v>
                </c:pt>
                <c:pt idx="15">
                  <c:v>Estonia</c:v>
                </c:pt>
                <c:pt idx="16">
                  <c:v>Norway</c:v>
                </c:pt>
                <c:pt idx="17">
                  <c:v>New Zealand</c:v>
                </c:pt>
                <c:pt idx="18">
                  <c:v>Australia</c:v>
                </c:pt>
                <c:pt idx="19">
                  <c:v>Sweden</c:v>
                </c:pt>
                <c:pt idx="20">
                  <c:v>Japan</c:v>
                </c:pt>
              </c:strCache>
            </c:strRef>
          </c:cat>
          <c:val>
            <c:numRef>
              <c:f>Sheet1!$B$2:$B$16</c:f>
              <c:numCache>
                <c:formatCode>General</c:formatCode>
                <c:ptCount val="15"/>
                <c:pt idx="0">
                  <c:v>-45.726208</c:v>
                </c:pt>
                <c:pt idx="1">
                  <c:v>-53.363289999999999</c:v>
                </c:pt>
                <c:pt idx="2">
                  <c:v>-27.68243279999999</c:v>
                </c:pt>
                <c:pt idx="3">
                  <c:v>-26.513355600000001</c:v>
                </c:pt>
                <c:pt idx="4">
                  <c:v>-27.4905917</c:v>
                </c:pt>
                <c:pt idx="5">
                  <c:v>-27.0925254</c:v>
                </c:pt>
                <c:pt idx="6">
                  <c:v>-21.556333500000001</c:v>
                </c:pt>
                <c:pt idx="7">
                  <c:v>-26.101247999999991</c:v>
                </c:pt>
                <c:pt idx="8">
                  <c:v>-18.7687107</c:v>
                </c:pt>
                <c:pt idx="9">
                  <c:v>-17.484671500000001</c:v>
                </c:pt>
                <c:pt idx="10">
                  <c:v>-18.8666716</c:v>
                </c:pt>
                <c:pt idx="11">
                  <c:v>-17.518816000000001</c:v>
                </c:pt>
                <c:pt idx="12">
                  <c:v>-16.367502099999999</c:v>
                </c:pt>
                <c:pt idx="13">
                  <c:v>-12.8644771</c:v>
                </c:pt>
                <c:pt idx="14">
                  <c:v>-16.382580399999998</c:v>
                </c:pt>
              </c:numCache>
            </c:numRef>
          </c:val>
        </c:ser>
        <c:ser>
          <c:idx val="2"/>
          <c:order val="2"/>
          <c:tx>
            <c:strRef>
              <c:f>Sheet1!$D$1</c:f>
              <c:strCache>
                <c:ptCount val="1"/>
                <c:pt idx="0">
                  <c:v>Nivel 3</c:v>
                </c:pt>
              </c:strCache>
            </c:strRef>
          </c:tx>
          <c:spPr>
            <a:solidFill>
              <a:srgbClr val="0070C0"/>
            </a:solidFill>
            <a:ln>
              <a:solidFill>
                <a:srgbClr val="E6E6E6">
                  <a:lumMod val="10000"/>
                </a:srgbClr>
              </a:solidFill>
            </a:ln>
          </c:spPr>
          <c:invertIfNegative val="0"/>
          <c:cat>
            <c:strRef>
              <c:f>Sheet1!$A$2:$A$25</c:f>
              <c:strCache>
                <c:ptCount val="21"/>
                <c:pt idx="0">
                  <c:v>Turkey</c:v>
                </c:pt>
                <c:pt idx="1">
                  <c:v>Chile</c:v>
                </c:pt>
                <c:pt idx="2">
                  <c:v>Italy</c:v>
                </c:pt>
                <c:pt idx="3">
                  <c:v>Greece</c:v>
                </c:pt>
                <c:pt idx="4">
                  <c:v>Spain</c:v>
                </c:pt>
                <c:pt idx="5">
                  <c:v>Israel</c:v>
                </c:pt>
                <c:pt idx="6">
                  <c:v>France</c:v>
                </c:pt>
                <c:pt idx="7">
                  <c:v>Singapore</c:v>
                </c:pt>
                <c:pt idx="8">
                  <c:v>Poland</c:v>
                </c:pt>
                <c:pt idx="9">
                  <c:v>United States</c:v>
                </c:pt>
                <c:pt idx="10">
                  <c:v>OECD average</c:v>
                </c:pt>
                <c:pt idx="11">
                  <c:v>Germany</c:v>
                </c:pt>
                <c:pt idx="12">
                  <c:v>England (UK)</c:v>
                </c:pt>
                <c:pt idx="13">
                  <c:v>Korea</c:v>
                </c:pt>
                <c:pt idx="14">
                  <c:v>Canada</c:v>
                </c:pt>
                <c:pt idx="15">
                  <c:v>Estonia</c:v>
                </c:pt>
                <c:pt idx="16">
                  <c:v>Norway</c:v>
                </c:pt>
                <c:pt idx="17">
                  <c:v>New Zealand</c:v>
                </c:pt>
                <c:pt idx="18">
                  <c:v>Australia</c:v>
                </c:pt>
                <c:pt idx="19">
                  <c:v>Sweden</c:v>
                </c:pt>
                <c:pt idx="20">
                  <c:v>Japan</c:v>
                </c:pt>
              </c:strCache>
            </c:strRef>
          </c:cat>
          <c:val>
            <c:numRef>
              <c:f>Sheet1!$D$2:$D$16</c:f>
              <c:numCache>
                <c:formatCode>General</c:formatCode>
                <c:ptCount val="15"/>
                <c:pt idx="0">
                  <c:v>11.512126</c:v>
                </c:pt>
                <c:pt idx="1">
                  <c:v>12.926594</c:v>
                </c:pt>
                <c:pt idx="2">
                  <c:v>26.357146</c:v>
                </c:pt>
                <c:pt idx="3">
                  <c:v>25.986798</c:v>
                </c:pt>
                <c:pt idx="4">
                  <c:v>27.826591000000001</c:v>
                </c:pt>
                <c:pt idx="5">
                  <c:v>29.325604999999999</c:v>
                </c:pt>
                <c:pt idx="6">
                  <c:v>34.028241999999999</c:v>
                </c:pt>
                <c:pt idx="7">
                  <c:v>32.257334</c:v>
                </c:pt>
                <c:pt idx="8">
                  <c:v>35.034123000000001</c:v>
                </c:pt>
                <c:pt idx="9">
                  <c:v>34.217566000000012</c:v>
                </c:pt>
                <c:pt idx="10">
                  <c:v>35.391545000000001</c:v>
                </c:pt>
                <c:pt idx="11">
                  <c:v>36.424770000000002</c:v>
                </c:pt>
                <c:pt idx="12">
                  <c:v>35.950760000000002</c:v>
                </c:pt>
                <c:pt idx="13">
                  <c:v>41.717402999999997</c:v>
                </c:pt>
                <c:pt idx="14">
                  <c:v>37.290577000000013</c:v>
                </c:pt>
              </c:numCache>
            </c:numRef>
          </c:val>
        </c:ser>
        <c:ser>
          <c:idx val="3"/>
          <c:order val="3"/>
          <c:tx>
            <c:strRef>
              <c:f>Sheet1!$E$1</c:f>
              <c:strCache>
                <c:ptCount val="1"/>
                <c:pt idx="0">
                  <c:v>Nivel 4 o 5</c:v>
                </c:pt>
              </c:strCache>
            </c:strRef>
          </c:tx>
          <c:spPr>
            <a:solidFill>
              <a:srgbClr val="00B0F0"/>
            </a:solidFill>
            <a:ln>
              <a:solidFill>
                <a:srgbClr val="E6E6E6">
                  <a:lumMod val="10000"/>
                </a:srgbClr>
              </a:solidFill>
            </a:ln>
          </c:spPr>
          <c:invertIfNegative val="0"/>
          <c:cat>
            <c:strRef>
              <c:f>Sheet1!$A$2:$A$25</c:f>
              <c:strCache>
                <c:ptCount val="21"/>
                <c:pt idx="0">
                  <c:v>Turkey</c:v>
                </c:pt>
                <c:pt idx="1">
                  <c:v>Chile</c:v>
                </c:pt>
                <c:pt idx="2">
                  <c:v>Italy</c:v>
                </c:pt>
                <c:pt idx="3">
                  <c:v>Greece</c:v>
                </c:pt>
                <c:pt idx="4">
                  <c:v>Spain</c:v>
                </c:pt>
                <c:pt idx="5">
                  <c:v>Israel</c:v>
                </c:pt>
                <c:pt idx="6">
                  <c:v>France</c:v>
                </c:pt>
                <c:pt idx="7">
                  <c:v>Singapore</c:v>
                </c:pt>
                <c:pt idx="8">
                  <c:v>Poland</c:v>
                </c:pt>
                <c:pt idx="9">
                  <c:v>United States</c:v>
                </c:pt>
                <c:pt idx="10">
                  <c:v>OECD average</c:v>
                </c:pt>
                <c:pt idx="11">
                  <c:v>Germany</c:v>
                </c:pt>
                <c:pt idx="12">
                  <c:v>England (UK)</c:v>
                </c:pt>
                <c:pt idx="13">
                  <c:v>Korea</c:v>
                </c:pt>
                <c:pt idx="14">
                  <c:v>Canada</c:v>
                </c:pt>
                <c:pt idx="15">
                  <c:v>Estonia</c:v>
                </c:pt>
                <c:pt idx="16">
                  <c:v>Norway</c:v>
                </c:pt>
                <c:pt idx="17">
                  <c:v>New Zealand</c:v>
                </c:pt>
                <c:pt idx="18">
                  <c:v>Australia</c:v>
                </c:pt>
                <c:pt idx="19">
                  <c:v>Sweden</c:v>
                </c:pt>
                <c:pt idx="20">
                  <c:v>Japan</c:v>
                </c:pt>
              </c:strCache>
            </c:strRef>
          </c:cat>
          <c:val>
            <c:numRef>
              <c:f>Sheet1!$E$2:$E$16</c:f>
              <c:numCache>
                <c:formatCode>General</c:formatCode>
                <c:ptCount val="15"/>
                <c:pt idx="0">
                  <c:v>0.53694319999999995</c:v>
                </c:pt>
                <c:pt idx="1">
                  <c:v>1.6020378</c:v>
                </c:pt>
                <c:pt idx="2">
                  <c:v>3.2630422000000001</c:v>
                </c:pt>
                <c:pt idx="3">
                  <c:v>5.4809925000000002</c:v>
                </c:pt>
                <c:pt idx="4">
                  <c:v>4.7715215999999998</c:v>
                </c:pt>
                <c:pt idx="5">
                  <c:v>8.1261755999999998</c:v>
                </c:pt>
                <c:pt idx="6">
                  <c:v>7.6975910999999977</c:v>
                </c:pt>
                <c:pt idx="7">
                  <c:v>10.1029538</c:v>
                </c:pt>
                <c:pt idx="8">
                  <c:v>9.6597081000000014</c:v>
                </c:pt>
                <c:pt idx="9">
                  <c:v>11.5138117</c:v>
                </c:pt>
                <c:pt idx="10">
                  <c:v>10.6311532</c:v>
                </c:pt>
                <c:pt idx="11">
                  <c:v>10.645781899999999</c:v>
                </c:pt>
                <c:pt idx="12">
                  <c:v>13.1908224</c:v>
                </c:pt>
                <c:pt idx="13">
                  <c:v>8.1153088000000011</c:v>
                </c:pt>
                <c:pt idx="14">
                  <c:v>13.7385476</c:v>
                </c:pt>
              </c:numCache>
            </c:numRef>
          </c:val>
        </c:ser>
        <c:dLbls>
          <c:showLegendKey val="0"/>
          <c:showVal val="0"/>
          <c:showCatName val="0"/>
          <c:showSerName val="0"/>
          <c:showPercent val="0"/>
          <c:showBubbleSize val="0"/>
        </c:dLbls>
        <c:gapWidth val="150"/>
        <c:overlap val="100"/>
        <c:axId val="169788496"/>
        <c:axId val="169789056"/>
      </c:barChart>
      <c:catAx>
        <c:axId val="169788496"/>
        <c:scaling>
          <c:orientation val="minMax"/>
        </c:scaling>
        <c:delete val="0"/>
        <c:axPos val="b"/>
        <c:numFmt formatCode="General" sourceLinked="0"/>
        <c:majorTickMark val="out"/>
        <c:minorTickMark val="none"/>
        <c:tickLblPos val="low"/>
        <c:txPr>
          <a:bodyPr/>
          <a:lstStyle/>
          <a:p>
            <a:pPr>
              <a:defRPr sz="1400">
                <a:latin typeface="Arial Narrow" panose="020B0606020202030204" pitchFamily="34" charset="0"/>
              </a:defRPr>
            </a:pPr>
            <a:endParaRPr lang="es-CL"/>
          </a:p>
        </c:txPr>
        <c:crossAx val="169789056"/>
        <c:crosses val="autoZero"/>
        <c:auto val="1"/>
        <c:lblAlgn val="ctr"/>
        <c:lblOffset val="100"/>
        <c:noMultiLvlLbl val="0"/>
      </c:catAx>
      <c:valAx>
        <c:axId val="169789056"/>
        <c:scaling>
          <c:orientation val="minMax"/>
          <c:min val="-100"/>
        </c:scaling>
        <c:delete val="0"/>
        <c:axPos val="l"/>
        <c:majorGridlines/>
        <c:title>
          <c:tx>
            <c:rich>
              <a:bodyPr/>
              <a:lstStyle/>
              <a:p>
                <a:pPr>
                  <a:defRPr sz="1400">
                    <a:latin typeface="Arial Narrow" panose="020B0606020202030204" pitchFamily="34" charset="0"/>
                  </a:defRPr>
                </a:pPr>
                <a:r>
                  <a:rPr lang="en-GB" sz="1400" b="0" dirty="0" err="1" smtClean="0">
                    <a:latin typeface="Arial Narrow" panose="020B0606020202030204" pitchFamily="34" charset="0"/>
                  </a:rPr>
                  <a:t>Porcentaje</a:t>
                </a:r>
                <a:r>
                  <a:rPr lang="en-GB" sz="1400" b="0" dirty="0" smtClean="0">
                    <a:latin typeface="Arial Narrow" panose="020B0606020202030204" pitchFamily="34" charset="0"/>
                  </a:rPr>
                  <a:t> de la </a:t>
                </a:r>
                <a:r>
                  <a:rPr lang="en-GB" sz="1400" b="0" dirty="0" err="1" smtClean="0">
                    <a:latin typeface="Arial Narrow" panose="020B0606020202030204" pitchFamily="34" charset="0"/>
                  </a:rPr>
                  <a:t>población</a:t>
                </a:r>
                <a:r>
                  <a:rPr lang="en-GB" sz="1400" b="0" dirty="0" smtClean="0">
                    <a:latin typeface="Arial Narrow" panose="020B0606020202030204" pitchFamily="34" charset="0"/>
                  </a:rPr>
                  <a:t> </a:t>
                </a:r>
                <a:r>
                  <a:rPr lang="en-GB" sz="1400" b="0" dirty="0" err="1" smtClean="0">
                    <a:latin typeface="Arial Narrow" panose="020B0606020202030204" pitchFamily="34" charset="0"/>
                  </a:rPr>
                  <a:t>adulta</a:t>
                </a:r>
                <a:endParaRPr lang="en-GB" sz="1400" b="0" dirty="0">
                  <a:latin typeface="Arial Narrow" panose="020B0606020202030204" pitchFamily="34" charset="0"/>
                </a:endParaRPr>
              </a:p>
            </c:rich>
          </c:tx>
          <c:layout>
            <c:manualLayout>
              <c:xMode val="edge"/>
              <c:yMode val="edge"/>
              <c:x val="0"/>
              <c:y val="0.13134050604029399"/>
            </c:manualLayout>
          </c:layout>
          <c:overlay val="0"/>
        </c:title>
        <c:numFmt formatCode="0;[Red]0" sourceLinked="0"/>
        <c:majorTickMark val="out"/>
        <c:minorTickMark val="none"/>
        <c:tickLblPos val="nextTo"/>
        <c:txPr>
          <a:bodyPr/>
          <a:lstStyle/>
          <a:p>
            <a:pPr>
              <a:defRPr sz="1400">
                <a:latin typeface="Arial Narrow" panose="020B0606020202030204" pitchFamily="34" charset="0"/>
              </a:defRPr>
            </a:pPr>
            <a:endParaRPr lang="es-CL"/>
          </a:p>
        </c:txPr>
        <c:crossAx val="169788496"/>
        <c:crosses val="autoZero"/>
        <c:crossBetween val="between"/>
      </c:valAx>
    </c:plotArea>
    <c:legend>
      <c:legendPos val="r"/>
      <c:layout>
        <c:manualLayout>
          <c:xMode val="edge"/>
          <c:yMode val="edge"/>
          <c:x val="0.54908155292203498"/>
          <c:y val="0.69552008426824297"/>
          <c:w val="0.42104217529549098"/>
          <c:h val="7.8496825629177397E-2"/>
        </c:manualLayout>
      </c:layout>
      <c:overlay val="0"/>
      <c:txPr>
        <a:bodyPr/>
        <a:lstStyle/>
        <a:p>
          <a:pPr>
            <a:defRPr sz="1400">
              <a:latin typeface="Arial Narrow" panose="020B0606020202030204" pitchFamily="34" charset="0"/>
            </a:defRPr>
          </a:pPr>
          <a:endParaRPr lang="es-CL"/>
        </a:p>
      </c:txPr>
    </c:legend>
    <c:plotVisOnly val="1"/>
    <c:dispBlanksAs val="gap"/>
    <c:showDLblsOverMax val="0"/>
  </c:chart>
  <c:txPr>
    <a:bodyPr/>
    <a:lstStyle/>
    <a:p>
      <a:pPr>
        <a:defRPr sz="1800"/>
      </a:pPr>
      <a:endParaRPr lang="es-C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558185625325996E-2"/>
          <c:y val="4.6697042079499602E-2"/>
          <c:w val="0.89026535394182904"/>
          <c:h val="0.80942605703743298"/>
        </c:manualLayout>
      </c:layout>
      <c:scatterChart>
        <c:scatterStyle val="smoothMarker"/>
        <c:varyColors val="0"/>
        <c:ser>
          <c:idx val="0"/>
          <c:order val="0"/>
          <c:tx>
            <c:strRef>
              <c:f>Sheet1!$B$1:$B$2</c:f>
              <c:strCache>
                <c:ptCount val="1"/>
                <c:pt idx="0">
                  <c:v>OCDE lectura</c:v>
                </c:pt>
              </c:strCache>
            </c:strRef>
          </c:tx>
          <c:spPr>
            <a:ln w="34925">
              <a:solidFill>
                <a:sysClr val="window" lastClr="FFFFFF">
                  <a:lumMod val="50000"/>
                </a:sysClr>
              </a:solidFill>
              <a:prstDash val="sysDash"/>
            </a:ln>
          </c:spPr>
          <c:marker>
            <c:symbol val="none"/>
          </c:marker>
          <c:xVal>
            <c:numRef>
              <c:f>Sheet1!$A$3:$A$52</c:f>
              <c:numCache>
                <c:formatCode>General</c:formatCode>
                <c:ptCount val="5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pt idx="49">
                  <c:v>65</c:v>
                </c:pt>
              </c:numCache>
            </c:numRef>
          </c:xVal>
          <c:yVal>
            <c:numRef>
              <c:f>Sheet1!$B$3:$B$52</c:f>
              <c:numCache>
                <c:formatCode>General</c:formatCode>
                <c:ptCount val="50"/>
                <c:pt idx="0">
                  <c:v>269.83789220799991</c:v>
                </c:pt>
                <c:pt idx="1">
                  <c:v>272.01816842499989</c:v>
                </c:pt>
                <c:pt idx="2">
                  <c:v>273.98737764999993</c:v>
                </c:pt>
                <c:pt idx="3">
                  <c:v>275.75196726699988</c:v>
                </c:pt>
                <c:pt idx="4">
                  <c:v>277.31838465999999</c:v>
                </c:pt>
                <c:pt idx="5">
                  <c:v>278.69307721299992</c:v>
                </c:pt>
                <c:pt idx="6">
                  <c:v>279.88249230999998</c:v>
                </c:pt>
                <c:pt idx="7">
                  <c:v>280.89307733499999</c:v>
                </c:pt>
                <c:pt idx="8">
                  <c:v>281.73127967199991</c:v>
                </c:pt>
                <c:pt idx="9">
                  <c:v>282.40354670499988</c:v>
                </c:pt>
                <c:pt idx="10">
                  <c:v>282.91632581799979</c:v>
                </c:pt>
                <c:pt idx="11">
                  <c:v>283.27606439499999</c:v>
                </c:pt>
                <c:pt idx="12">
                  <c:v>283.48920981999999</c:v>
                </c:pt>
                <c:pt idx="13">
                  <c:v>283.56220947700001</c:v>
                </c:pt>
                <c:pt idx="14">
                  <c:v>283.50151074999991</c:v>
                </c:pt>
                <c:pt idx="15">
                  <c:v>283.31356102299992</c:v>
                </c:pt>
                <c:pt idx="16">
                  <c:v>283.00480768</c:v>
                </c:pt>
                <c:pt idx="17">
                  <c:v>282.58169810499999</c:v>
                </c:pt>
                <c:pt idx="18">
                  <c:v>282.05067968200001</c:v>
                </c:pt>
                <c:pt idx="19">
                  <c:v>281.41819979499991</c:v>
                </c:pt>
                <c:pt idx="20">
                  <c:v>280.69070582799992</c:v>
                </c:pt>
                <c:pt idx="21">
                  <c:v>279.874645165</c:v>
                </c:pt>
                <c:pt idx="22">
                  <c:v>278.97646519</c:v>
                </c:pt>
                <c:pt idx="23">
                  <c:v>278.00261328699992</c:v>
                </c:pt>
                <c:pt idx="24">
                  <c:v>276.95953683999988</c:v>
                </c:pt>
                <c:pt idx="25">
                  <c:v>275.85368323300008</c:v>
                </c:pt>
                <c:pt idx="26">
                  <c:v>274.6914998499999</c:v>
                </c:pt>
                <c:pt idx="27">
                  <c:v>273.47943407499992</c:v>
                </c:pt>
                <c:pt idx="28">
                  <c:v>272.2239332919998</c:v>
                </c:pt>
                <c:pt idx="29">
                  <c:v>270.93144488499991</c:v>
                </c:pt>
                <c:pt idx="30">
                  <c:v>269.6084162379999</c:v>
                </c:pt>
                <c:pt idx="31">
                  <c:v>268.26129473499992</c:v>
                </c:pt>
                <c:pt idx="32">
                  <c:v>266.89652775999991</c:v>
                </c:pt>
                <c:pt idx="33">
                  <c:v>265.52056269699989</c:v>
                </c:pt>
                <c:pt idx="34">
                  <c:v>264.13984692999998</c:v>
                </c:pt>
                <c:pt idx="35">
                  <c:v>262.76082784299979</c:v>
                </c:pt>
                <c:pt idx="36">
                  <c:v>261.38995282000002</c:v>
                </c:pt>
                <c:pt idx="37">
                  <c:v>260.03366924499988</c:v>
                </c:pt>
                <c:pt idx="38">
                  <c:v>258.69842450199991</c:v>
                </c:pt>
                <c:pt idx="39">
                  <c:v>257.39066597499988</c:v>
                </c:pt>
                <c:pt idx="40">
                  <c:v>256.11684104799991</c:v>
                </c:pt>
                <c:pt idx="41">
                  <c:v>254.883397105</c:v>
                </c:pt>
                <c:pt idx="42">
                  <c:v>253.69678153000001</c:v>
                </c:pt>
                <c:pt idx="43">
                  <c:v>252.56344170700001</c:v>
                </c:pt>
                <c:pt idx="44">
                  <c:v>251.48982502000001</c:v>
                </c:pt>
                <c:pt idx="45">
                  <c:v>250.482378853</c:v>
                </c:pt>
                <c:pt idx="46">
                  <c:v>249.54755058999999</c:v>
                </c:pt>
                <c:pt idx="47">
                  <c:v>248.69178761500001</c:v>
                </c:pt>
                <c:pt idx="48">
                  <c:v>247.921537312</c:v>
                </c:pt>
                <c:pt idx="49">
                  <c:v>247.24324706499991</c:v>
                </c:pt>
              </c:numCache>
            </c:numRef>
          </c:yVal>
          <c:smooth val="1"/>
        </c:ser>
        <c:ser>
          <c:idx val="1"/>
          <c:order val="1"/>
          <c:tx>
            <c:strRef>
              <c:f>Sheet1!$C$1:$C$2</c:f>
              <c:strCache>
                <c:ptCount val="1"/>
                <c:pt idx="0">
                  <c:v>Chile lectura</c:v>
                </c:pt>
              </c:strCache>
            </c:strRef>
          </c:tx>
          <c:spPr>
            <a:ln w="34925">
              <a:solidFill>
                <a:srgbClr val="002060"/>
              </a:solidFill>
            </a:ln>
          </c:spPr>
          <c:marker>
            <c:symbol val="none"/>
          </c:marker>
          <c:xVal>
            <c:numRef>
              <c:f>Sheet1!$A$3:$A$52</c:f>
              <c:numCache>
                <c:formatCode>General</c:formatCode>
                <c:ptCount val="5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pt idx="49">
                  <c:v>65</c:v>
                </c:pt>
              </c:numCache>
            </c:numRef>
          </c:xVal>
          <c:yVal>
            <c:numRef>
              <c:f>Sheet1!$C$3:$C$52</c:f>
              <c:numCache>
                <c:formatCode>General</c:formatCode>
                <c:ptCount val="50"/>
                <c:pt idx="0">
                  <c:v>232.41381612999999</c:v>
                </c:pt>
                <c:pt idx="1">
                  <c:v>234.05356780299999</c:v>
                </c:pt>
                <c:pt idx="2">
                  <c:v>235.438025692</c:v>
                </c:pt>
                <c:pt idx="3">
                  <c:v>236.576973985</c:v>
                </c:pt>
                <c:pt idx="4">
                  <c:v>237.48019686999999</c:v>
                </c:pt>
                <c:pt idx="5">
                  <c:v>238.157478535</c:v>
                </c:pt>
                <c:pt idx="6">
                  <c:v>238.61860316799999</c:v>
                </c:pt>
                <c:pt idx="7">
                  <c:v>238.873354957</c:v>
                </c:pt>
                <c:pt idx="8">
                  <c:v>238.93151809</c:v>
                </c:pt>
                <c:pt idx="9">
                  <c:v>238.802876755</c:v>
                </c:pt>
                <c:pt idx="10">
                  <c:v>238.49721514000001</c:v>
                </c:pt>
                <c:pt idx="11">
                  <c:v>238.02431743299999</c:v>
                </c:pt>
                <c:pt idx="12">
                  <c:v>237.39396782200001</c:v>
                </c:pt>
                <c:pt idx="13">
                  <c:v>236.61595049499999</c:v>
                </c:pt>
                <c:pt idx="14">
                  <c:v>235.70004964</c:v>
                </c:pt>
                <c:pt idx="15">
                  <c:v>234.65604944500001</c:v>
                </c:pt>
                <c:pt idx="16">
                  <c:v>233.493734098</c:v>
                </c:pt>
                <c:pt idx="17">
                  <c:v>232.22288778699999</c:v>
                </c:pt>
                <c:pt idx="18">
                  <c:v>230.85329469999991</c:v>
                </c:pt>
                <c:pt idx="19">
                  <c:v>229.39473902499989</c:v>
                </c:pt>
                <c:pt idx="20">
                  <c:v>227.85700495</c:v>
                </c:pt>
                <c:pt idx="21">
                  <c:v>226.2498766629999</c:v>
                </c:pt>
                <c:pt idx="22">
                  <c:v>224.58313835199999</c:v>
                </c:pt>
                <c:pt idx="23">
                  <c:v>222.86657420499989</c:v>
                </c:pt>
                <c:pt idx="24">
                  <c:v>221.10996840999991</c:v>
                </c:pt>
                <c:pt idx="25">
                  <c:v>219.32310515500001</c:v>
                </c:pt>
                <c:pt idx="26">
                  <c:v>217.51576862799999</c:v>
                </c:pt>
                <c:pt idx="27">
                  <c:v>215.69774301699999</c:v>
                </c:pt>
                <c:pt idx="28">
                  <c:v>213.87881250999999</c:v>
                </c:pt>
                <c:pt idx="29">
                  <c:v>212.06876129499989</c:v>
                </c:pt>
                <c:pt idx="30">
                  <c:v>210.27737356</c:v>
                </c:pt>
                <c:pt idx="31">
                  <c:v>208.51443349300001</c:v>
                </c:pt>
                <c:pt idx="32">
                  <c:v>206.78972528199989</c:v>
                </c:pt>
                <c:pt idx="33">
                  <c:v>205.11303311500001</c:v>
                </c:pt>
                <c:pt idx="34">
                  <c:v>203.49414117999979</c:v>
                </c:pt>
                <c:pt idx="35">
                  <c:v>201.94283366499991</c:v>
                </c:pt>
                <c:pt idx="36">
                  <c:v>200.468894758</c:v>
                </c:pt>
                <c:pt idx="37">
                  <c:v>199.0821086469999</c:v>
                </c:pt>
                <c:pt idx="38">
                  <c:v>197.79225951999999</c:v>
                </c:pt>
                <c:pt idx="39">
                  <c:v>196.6091315649999</c:v>
                </c:pt>
                <c:pt idx="40">
                  <c:v>195.54250896999989</c:v>
                </c:pt>
                <c:pt idx="41">
                  <c:v>194.60217592299981</c:v>
                </c:pt>
                <c:pt idx="42">
                  <c:v>193.79791661199999</c:v>
                </c:pt>
                <c:pt idx="43">
                  <c:v>193.13951522499991</c:v>
                </c:pt>
                <c:pt idx="44">
                  <c:v>192.63675594999989</c:v>
                </c:pt>
                <c:pt idx="45">
                  <c:v>192.299422975</c:v>
                </c:pt>
                <c:pt idx="46">
                  <c:v>192.13730048800011</c:v>
                </c:pt>
                <c:pt idx="47">
                  <c:v>192.16017267699979</c:v>
                </c:pt>
                <c:pt idx="48">
                  <c:v>192.37782372999999</c:v>
                </c:pt>
                <c:pt idx="49">
                  <c:v>192.8000378349999</c:v>
                </c:pt>
              </c:numCache>
            </c:numRef>
          </c:yVal>
          <c:smooth val="1"/>
        </c:ser>
        <c:dLbls>
          <c:showLegendKey val="0"/>
          <c:showVal val="0"/>
          <c:showCatName val="0"/>
          <c:showSerName val="0"/>
          <c:showPercent val="0"/>
          <c:showBubbleSize val="0"/>
        </c:dLbls>
        <c:axId val="169791856"/>
        <c:axId val="170824048"/>
      </c:scatterChart>
      <c:valAx>
        <c:axId val="169791856"/>
        <c:scaling>
          <c:orientation val="minMax"/>
          <c:max val="65"/>
          <c:min val="15"/>
        </c:scaling>
        <c:delete val="0"/>
        <c:axPos val="b"/>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Edad</a:t>
                </a:r>
                <a:endParaRPr lang="en-GB" sz="1400" b="0" dirty="0">
                  <a:latin typeface="Arial Narrow" panose="020B0606020202030204" pitchFamily="34" charset="0"/>
                </a:endParaRPr>
              </a:p>
            </c:rich>
          </c:tx>
          <c:overlay val="0"/>
        </c:title>
        <c:numFmt formatCode="General" sourceLinked="1"/>
        <c:majorTickMark val="out"/>
        <c:minorTickMark val="none"/>
        <c:tickLblPos val="nextTo"/>
        <c:txPr>
          <a:bodyPr/>
          <a:lstStyle/>
          <a:p>
            <a:pPr>
              <a:defRPr sz="1400">
                <a:latin typeface="Arial Narrow" panose="020B0606020202030204" pitchFamily="34" charset="0"/>
              </a:defRPr>
            </a:pPr>
            <a:endParaRPr lang="es-CL"/>
          </a:p>
        </c:txPr>
        <c:crossAx val="170824048"/>
        <c:crosses val="autoZero"/>
        <c:crossBetween val="midCat"/>
        <c:majorUnit val="5"/>
        <c:minorUnit val="5"/>
      </c:valAx>
      <c:valAx>
        <c:axId val="170824048"/>
        <c:scaling>
          <c:orientation val="minMax"/>
          <c:min val="190"/>
        </c:scaling>
        <c:delete val="0"/>
        <c:axPos val="l"/>
        <c:majorGridlines/>
        <c:title>
          <c:tx>
            <c:rich>
              <a:bodyPr rot="-5400000" vert="horz"/>
              <a:lstStyle/>
              <a:p>
                <a:pPr>
                  <a:defRPr sz="1400" b="0">
                    <a:latin typeface="Arial Narrow" panose="020B0606020202030204" pitchFamily="34" charset="0"/>
                  </a:defRPr>
                </a:pPr>
                <a:r>
                  <a:rPr lang="en-GB" sz="1400" b="0" dirty="0" err="1" smtClean="0">
                    <a:latin typeface="Arial Narrow" panose="020B0606020202030204" pitchFamily="34" charset="0"/>
                  </a:rPr>
                  <a:t>Puntaje</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en</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lectura</a:t>
                </a:r>
                <a:endParaRPr lang="en-GB" sz="1400" b="0" dirty="0">
                  <a:latin typeface="Arial Narrow" panose="020B0606020202030204" pitchFamily="34" charset="0"/>
                </a:endParaRPr>
              </a:p>
            </c:rich>
          </c:tx>
          <c:layout>
            <c:manualLayout>
              <c:xMode val="edge"/>
              <c:yMode val="edge"/>
              <c:x val="3.9444769790173998E-3"/>
              <c:y val="0.30766911914001899"/>
            </c:manualLayout>
          </c:layout>
          <c:overlay val="0"/>
        </c:title>
        <c:numFmt formatCode="General" sourceLinked="1"/>
        <c:majorTickMark val="out"/>
        <c:minorTickMark val="none"/>
        <c:tickLblPos val="nextTo"/>
        <c:txPr>
          <a:bodyPr/>
          <a:lstStyle/>
          <a:p>
            <a:pPr>
              <a:defRPr sz="1400">
                <a:latin typeface="Arial Narrow" panose="020B0606020202030204" pitchFamily="34" charset="0"/>
              </a:defRPr>
            </a:pPr>
            <a:endParaRPr lang="es-CL"/>
          </a:p>
        </c:txPr>
        <c:crossAx val="169791856"/>
        <c:crosses val="autoZero"/>
        <c:crossBetween val="midCat"/>
      </c:valAx>
    </c:plotArea>
    <c:legend>
      <c:legendPos val="r"/>
      <c:layout>
        <c:manualLayout>
          <c:xMode val="edge"/>
          <c:yMode val="edge"/>
          <c:x val="0.75275028292524904"/>
          <c:y val="6.8381290967670302E-2"/>
          <c:w val="0.20328426314213699"/>
          <c:h val="0.121753234314961"/>
        </c:manualLayout>
      </c:layout>
      <c:overlay val="0"/>
      <c:txPr>
        <a:bodyPr/>
        <a:lstStyle/>
        <a:p>
          <a:pPr>
            <a:defRPr sz="1600">
              <a:latin typeface="Arial Narrow" panose="020B0606020202030204" pitchFamily="34" charset="0"/>
            </a:defRPr>
          </a:pPr>
          <a:endParaRPr lang="es-CL"/>
        </a:p>
      </c:txPr>
    </c:legend>
    <c:plotVisOnly val="1"/>
    <c:dispBlanksAs val="zero"/>
    <c:showDLblsOverMax val="0"/>
  </c:chart>
  <c:txPr>
    <a:bodyPr/>
    <a:lstStyle/>
    <a:p>
      <a:pPr>
        <a:defRPr sz="1800"/>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209887977084"/>
          <c:y val="5.1400554097404502E-2"/>
          <c:w val="0.82848246526327995"/>
          <c:h val="0.76388596779000795"/>
        </c:manualLayout>
      </c:layout>
      <c:barChart>
        <c:barDir val="col"/>
        <c:grouping val="clustered"/>
        <c:varyColors val="0"/>
        <c:ser>
          <c:idx val="0"/>
          <c:order val="0"/>
          <c:tx>
            <c:strRef>
              <c:f>Sheet1!$E$2</c:f>
              <c:strCache>
                <c:ptCount val="1"/>
                <c:pt idx="0">
                  <c:v>1996 (IALS)</c:v>
                </c:pt>
              </c:strCache>
            </c:strRef>
          </c:tx>
          <c:spPr>
            <a:solidFill>
              <a:srgbClr val="002060"/>
            </a:solidFill>
            <a:ln>
              <a:solidFill>
                <a:schemeClr val="bg2"/>
              </a:solidFill>
            </a:ln>
          </c:spPr>
          <c:invertIfNegative val="0"/>
          <c:cat>
            <c:strRef>
              <c:f>Sheet1!$D$4:$D$8</c:f>
              <c:strCache>
                <c:ptCount val="5"/>
                <c:pt idx="0">
                  <c:v>15 - 25</c:v>
                </c:pt>
                <c:pt idx="1">
                  <c:v>25 - 35</c:v>
                </c:pt>
                <c:pt idx="2">
                  <c:v>35 - 45</c:v>
                </c:pt>
                <c:pt idx="3">
                  <c:v>45 - 55</c:v>
                </c:pt>
                <c:pt idx="4">
                  <c:v>55 - 65</c:v>
                </c:pt>
              </c:strCache>
            </c:strRef>
          </c:cat>
          <c:val>
            <c:numRef>
              <c:f>Sheet1!$F$4:$F$8</c:f>
              <c:numCache>
                <c:formatCode>General</c:formatCode>
                <c:ptCount val="5"/>
                <c:pt idx="0">
                  <c:v>235.98169239999999</c:v>
                </c:pt>
                <c:pt idx="1">
                  <c:v>223.87001219999999</c:v>
                </c:pt>
                <c:pt idx="2">
                  <c:v>213.56238160000001</c:v>
                </c:pt>
                <c:pt idx="3">
                  <c:v>202.49884460000001</c:v>
                </c:pt>
                <c:pt idx="4">
                  <c:v>187.692802</c:v>
                </c:pt>
              </c:numCache>
            </c:numRef>
          </c:val>
        </c:ser>
        <c:dLbls>
          <c:showLegendKey val="0"/>
          <c:showVal val="0"/>
          <c:showCatName val="0"/>
          <c:showSerName val="0"/>
          <c:showPercent val="0"/>
          <c:showBubbleSize val="0"/>
        </c:dLbls>
        <c:gapWidth val="150"/>
        <c:axId val="170826848"/>
        <c:axId val="170827408"/>
      </c:barChart>
      <c:lineChart>
        <c:grouping val="standard"/>
        <c:varyColors val="0"/>
        <c:ser>
          <c:idx val="1"/>
          <c:order val="1"/>
          <c:tx>
            <c:strRef>
              <c:f>Sheet1!$J$2</c:f>
              <c:strCache>
                <c:ptCount val="1"/>
                <c:pt idx="0">
                  <c:v>2015 (PIAAC)</c:v>
                </c:pt>
              </c:strCache>
            </c:strRef>
          </c:tx>
          <c:spPr>
            <a:ln>
              <a:noFill/>
            </a:ln>
          </c:spPr>
          <c:marker>
            <c:symbol val="diamond"/>
            <c:size val="10"/>
            <c:spPr>
              <a:solidFill>
                <a:schemeClr val="tx1">
                  <a:lumMod val="95000"/>
                  <a:lumOff val="5000"/>
                </a:schemeClr>
              </a:solidFill>
              <a:ln>
                <a:solidFill>
                  <a:schemeClr val="tx1"/>
                </a:solidFill>
              </a:ln>
            </c:spPr>
          </c:marker>
          <c:cat>
            <c:strRef>
              <c:f>Sheet1!$D$4:$D$8</c:f>
              <c:strCache>
                <c:ptCount val="5"/>
                <c:pt idx="0">
                  <c:v>15 - 25</c:v>
                </c:pt>
                <c:pt idx="1">
                  <c:v>25 - 35</c:v>
                </c:pt>
                <c:pt idx="2">
                  <c:v>35 - 45</c:v>
                </c:pt>
                <c:pt idx="3">
                  <c:v>45 - 55</c:v>
                </c:pt>
                <c:pt idx="4">
                  <c:v>55 - 65</c:v>
                </c:pt>
              </c:strCache>
            </c:strRef>
          </c:cat>
          <c:val>
            <c:numRef>
              <c:f>Sheet1!$K$4:$K$8</c:f>
              <c:numCache>
                <c:formatCode>General</c:formatCode>
                <c:ptCount val="5"/>
                <c:pt idx="0">
                  <c:v>237.0270932</c:v>
                </c:pt>
                <c:pt idx="1">
                  <c:v>235.29227760000001</c:v>
                </c:pt>
                <c:pt idx="2">
                  <c:v>220.38595079999999</c:v>
                </c:pt>
                <c:pt idx="3">
                  <c:v>206.2168978</c:v>
                </c:pt>
                <c:pt idx="4">
                  <c:v>193.91989430000001</c:v>
                </c:pt>
              </c:numCache>
            </c:numRef>
          </c:val>
          <c:smooth val="0"/>
        </c:ser>
        <c:dLbls>
          <c:showLegendKey val="0"/>
          <c:showVal val="0"/>
          <c:showCatName val="0"/>
          <c:showSerName val="0"/>
          <c:showPercent val="0"/>
          <c:showBubbleSize val="0"/>
        </c:dLbls>
        <c:marker val="1"/>
        <c:smooth val="0"/>
        <c:axId val="170826848"/>
        <c:axId val="170827408"/>
      </c:lineChart>
      <c:catAx>
        <c:axId val="170826848"/>
        <c:scaling>
          <c:orientation val="minMax"/>
        </c:scaling>
        <c:delete val="0"/>
        <c:axPos val="b"/>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Edad</a:t>
                </a:r>
                <a:endParaRPr lang="en-GB" sz="1400" b="0" dirty="0">
                  <a:latin typeface="Arial Narrow" panose="020B0606020202030204" pitchFamily="34" charset="0"/>
                </a:endParaRPr>
              </a:p>
            </c:rich>
          </c:tx>
          <c:layout>
            <c:manualLayout>
              <c:xMode val="edge"/>
              <c:yMode val="edge"/>
              <c:x val="0.46888485704236199"/>
              <c:y val="0.91341108753454103"/>
            </c:manualLayout>
          </c:layout>
          <c:overlay val="0"/>
        </c:title>
        <c:numFmt formatCode="General" sourceLinked="0"/>
        <c:majorTickMark val="out"/>
        <c:minorTickMark val="none"/>
        <c:tickLblPos val="nextTo"/>
        <c:txPr>
          <a:bodyPr/>
          <a:lstStyle/>
          <a:p>
            <a:pPr>
              <a:defRPr sz="1200">
                <a:latin typeface="Arial Narrow" panose="020B0606020202030204" pitchFamily="34" charset="0"/>
              </a:defRPr>
            </a:pPr>
            <a:endParaRPr lang="es-CL"/>
          </a:p>
        </c:txPr>
        <c:crossAx val="170827408"/>
        <c:crosses val="autoZero"/>
        <c:auto val="1"/>
        <c:lblAlgn val="ctr"/>
        <c:lblOffset val="100"/>
        <c:noMultiLvlLbl val="0"/>
      </c:catAx>
      <c:valAx>
        <c:axId val="170827408"/>
        <c:scaling>
          <c:orientation val="minMax"/>
          <c:max val="250"/>
          <c:min val="150"/>
        </c:scaling>
        <c:delete val="0"/>
        <c:axPos val="l"/>
        <c:majorGridlines/>
        <c:title>
          <c:tx>
            <c:rich>
              <a:bodyPr rot="-5400000" vert="horz"/>
              <a:lstStyle/>
              <a:p>
                <a:pPr>
                  <a:defRPr sz="1400" b="0">
                    <a:latin typeface="Arial Narrow" panose="020B0606020202030204" pitchFamily="34" charset="0"/>
                  </a:defRPr>
                </a:pPr>
                <a:r>
                  <a:rPr lang="en-GB" sz="1400" b="0" dirty="0" err="1" smtClean="0">
                    <a:latin typeface="Arial Narrow" panose="020B0606020202030204" pitchFamily="34" charset="0"/>
                  </a:rPr>
                  <a:t>Puntaje</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en</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lectura</a:t>
                </a:r>
                <a:endParaRPr lang="en-GB" sz="1400" b="0" dirty="0">
                  <a:latin typeface="Arial Narrow" panose="020B0606020202030204" pitchFamily="34" charset="0"/>
                </a:endParaRPr>
              </a:p>
            </c:rich>
          </c:tx>
          <c:layout>
            <c:manualLayout>
              <c:xMode val="edge"/>
              <c:yMode val="edge"/>
              <c:x val="3.0208483578660198E-3"/>
              <c:y val="0.31525907452778101"/>
            </c:manualLayout>
          </c:layout>
          <c:overlay val="0"/>
        </c:title>
        <c:numFmt formatCode="General" sourceLinked="1"/>
        <c:majorTickMark val="out"/>
        <c:minorTickMark val="none"/>
        <c:tickLblPos val="nextTo"/>
        <c:txPr>
          <a:bodyPr/>
          <a:lstStyle/>
          <a:p>
            <a:pPr>
              <a:defRPr sz="1200">
                <a:latin typeface="Arial Narrow" panose="020B0606020202030204" pitchFamily="34" charset="0"/>
              </a:defRPr>
            </a:pPr>
            <a:endParaRPr lang="es-CL"/>
          </a:p>
        </c:txPr>
        <c:crossAx val="170826848"/>
        <c:crosses val="autoZero"/>
        <c:crossBetween val="between"/>
      </c:valAx>
    </c:plotArea>
    <c:legend>
      <c:legendPos val="r"/>
      <c:layout>
        <c:manualLayout>
          <c:xMode val="edge"/>
          <c:yMode val="edge"/>
          <c:x val="0.35851752449308599"/>
          <c:y val="5.5171697287839001E-2"/>
          <c:w val="0.547364713808838"/>
          <c:h val="9.3360309128025704E-2"/>
        </c:manualLayout>
      </c:layout>
      <c:overlay val="0"/>
      <c:txPr>
        <a:bodyPr/>
        <a:lstStyle/>
        <a:p>
          <a:pPr>
            <a:defRPr sz="1200">
              <a:latin typeface="Arial Narrow" panose="020B0606020202030204" pitchFamily="34" charset="0"/>
            </a:defRPr>
          </a:pPr>
          <a:endParaRPr lang="es-CL"/>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852091944423"/>
          <c:y val="5.1400554097404502E-2"/>
          <c:w val="0.77558297459697501"/>
          <c:h val="0.784560764582652"/>
        </c:manualLayout>
      </c:layout>
      <c:barChart>
        <c:barDir val="col"/>
        <c:grouping val="clustered"/>
        <c:varyColors val="0"/>
        <c:ser>
          <c:idx val="0"/>
          <c:order val="0"/>
          <c:tx>
            <c:strRef>
              <c:f>Sheet1!$E$2</c:f>
              <c:strCache>
                <c:ptCount val="1"/>
                <c:pt idx="0">
                  <c:v>1996 (IALS)</c:v>
                </c:pt>
              </c:strCache>
            </c:strRef>
          </c:tx>
          <c:spPr>
            <a:solidFill>
              <a:schemeClr val="bg1">
                <a:lumMod val="50000"/>
              </a:schemeClr>
            </a:solidFill>
            <a:ln>
              <a:solidFill>
                <a:srgbClr val="002060"/>
              </a:solidFill>
            </a:ln>
          </c:spPr>
          <c:invertIfNegative val="0"/>
          <c:cat>
            <c:strRef>
              <c:f>Sheet1!$D$11:$D$15</c:f>
              <c:strCache>
                <c:ptCount val="5"/>
                <c:pt idx="0">
                  <c:v>1981 - 1971</c:v>
                </c:pt>
                <c:pt idx="1">
                  <c:v>1971 - 1961</c:v>
                </c:pt>
                <c:pt idx="2">
                  <c:v>1961 - 1951</c:v>
                </c:pt>
                <c:pt idx="3">
                  <c:v>1951 - 1941</c:v>
                </c:pt>
                <c:pt idx="4">
                  <c:v>1941 - 1931</c:v>
                </c:pt>
              </c:strCache>
            </c:strRef>
          </c:cat>
          <c:val>
            <c:numRef>
              <c:f>Sheet1!$F$11:$F$15</c:f>
              <c:numCache>
                <c:formatCode>General</c:formatCode>
                <c:ptCount val="5"/>
                <c:pt idx="0">
                  <c:v>235.98169239999999</c:v>
                </c:pt>
                <c:pt idx="1">
                  <c:v>223.87001219999999</c:v>
                </c:pt>
                <c:pt idx="2">
                  <c:v>213.56238160000001</c:v>
                </c:pt>
                <c:pt idx="3">
                  <c:v>202.49884460000001</c:v>
                </c:pt>
                <c:pt idx="4">
                  <c:v>187.692802</c:v>
                </c:pt>
              </c:numCache>
            </c:numRef>
          </c:val>
        </c:ser>
        <c:dLbls>
          <c:showLegendKey val="0"/>
          <c:showVal val="0"/>
          <c:showCatName val="0"/>
          <c:showSerName val="0"/>
          <c:showPercent val="0"/>
          <c:showBubbleSize val="0"/>
        </c:dLbls>
        <c:gapWidth val="150"/>
        <c:axId val="170830208"/>
        <c:axId val="170830768"/>
      </c:barChart>
      <c:lineChart>
        <c:grouping val="standard"/>
        <c:varyColors val="0"/>
        <c:ser>
          <c:idx val="1"/>
          <c:order val="1"/>
          <c:tx>
            <c:strRef>
              <c:f>Sheet1!$J$2</c:f>
              <c:strCache>
                <c:ptCount val="1"/>
                <c:pt idx="0">
                  <c:v>2014 (PIAAC)</c:v>
                </c:pt>
              </c:strCache>
            </c:strRef>
          </c:tx>
          <c:spPr>
            <a:ln>
              <a:noFill/>
            </a:ln>
          </c:spPr>
          <c:marker>
            <c:symbol val="diamond"/>
            <c:size val="10"/>
            <c:spPr>
              <a:solidFill>
                <a:schemeClr val="accent1">
                  <a:lumMod val="75000"/>
                </a:schemeClr>
              </a:solidFill>
              <a:ln>
                <a:solidFill>
                  <a:schemeClr val="tx1"/>
                </a:solidFill>
              </a:ln>
            </c:spPr>
          </c:marker>
          <c:cat>
            <c:strRef>
              <c:f>Sheet1!$D$11:$D$15</c:f>
              <c:strCache>
                <c:ptCount val="5"/>
                <c:pt idx="0">
                  <c:v>1981 - 1971</c:v>
                </c:pt>
                <c:pt idx="1">
                  <c:v>1971 - 1961</c:v>
                </c:pt>
                <c:pt idx="2">
                  <c:v>1961 - 1951</c:v>
                </c:pt>
                <c:pt idx="3">
                  <c:v>1951 - 1941</c:v>
                </c:pt>
                <c:pt idx="4">
                  <c:v>1941 - 1931</c:v>
                </c:pt>
              </c:strCache>
            </c:strRef>
          </c:cat>
          <c:val>
            <c:numRef>
              <c:f>Sheet1!$K$11:$K$15</c:f>
              <c:numCache>
                <c:formatCode>General</c:formatCode>
                <c:ptCount val="5"/>
                <c:pt idx="0">
                  <c:v>236.1291578</c:v>
                </c:pt>
                <c:pt idx="1">
                  <c:v>222.6362618</c:v>
                </c:pt>
                <c:pt idx="2">
                  <c:v>207.96609989999999</c:v>
                </c:pt>
                <c:pt idx="3">
                  <c:v>196.44392999999999</c:v>
                </c:pt>
                <c:pt idx="4">
                  <c:v>197.7166125</c:v>
                </c:pt>
              </c:numCache>
            </c:numRef>
          </c:val>
          <c:smooth val="0"/>
        </c:ser>
        <c:dLbls>
          <c:showLegendKey val="0"/>
          <c:showVal val="0"/>
          <c:showCatName val="0"/>
          <c:showSerName val="0"/>
          <c:showPercent val="0"/>
          <c:showBubbleSize val="0"/>
        </c:dLbls>
        <c:marker val="1"/>
        <c:smooth val="0"/>
        <c:axId val="170830208"/>
        <c:axId val="170830768"/>
      </c:lineChart>
      <c:catAx>
        <c:axId val="170830208"/>
        <c:scaling>
          <c:orientation val="minMax"/>
        </c:scaling>
        <c:delete val="0"/>
        <c:axPos val="b"/>
        <c:title>
          <c:tx>
            <c:rich>
              <a:bodyPr/>
              <a:lstStyle/>
              <a:p>
                <a:pPr>
                  <a:defRPr sz="1400" b="0">
                    <a:latin typeface="Arial Narrow" panose="020B0606020202030204" pitchFamily="34" charset="0"/>
                  </a:defRPr>
                </a:pPr>
                <a:r>
                  <a:rPr lang="en-GB" sz="1400" b="0" dirty="0" err="1" smtClean="0">
                    <a:latin typeface="Arial Narrow" panose="020B0606020202030204" pitchFamily="34" charset="0"/>
                  </a:rPr>
                  <a:t>Año</a:t>
                </a:r>
                <a:r>
                  <a:rPr lang="en-GB" sz="1400" b="0" dirty="0" smtClean="0">
                    <a:latin typeface="Arial Narrow" panose="020B0606020202030204" pitchFamily="34" charset="0"/>
                  </a:rPr>
                  <a:t> de </a:t>
                </a:r>
                <a:r>
                  <a:rPr lang="en-GB" sz="1400" b="0" dirty="0" err="1" smtClean="0">
                    <a:latin typeface="Arial Narrow" panose="020B0606020202030204" pitchFamily="34" charset="0"/>
                  </a:rPr>
                  <a:t>nacimiento</a:t>
                </a:r>
                <a:r>
                  <a:rPr lang="en-GB" sz="1400" b="0" dirty="0" smtClean="0">
                    <a:latin typeface="Arial Narrow" panose="020B0606020202030204" pitchFamily="34" charset="0"/>
                  </a:rPr>
                  <a:t> (</a:t>
                </a:r>
                <a:r>
                  <a:rPr lang="en-GB" sz="1400" b="0" dirty="0" err="1" smtClean="0">
                    <a:latin typeface="Arial Narrow" panose="020B0606020202030204" pitchFamily="34" charset="0"/>
                  </a:rPr>
                  <a:t>cohorte</a:t>
                </a:r>
                <a:r>
                  <a:rPr lang="en-GB" sz="1400" b="0" dirty="0" smtClean="0">
                    <a:latin typeface="Arial Narrow" panose="020B0606020202030204" pitchFamily="34" charset="0"/>
                  </a:rPr>
                  <a:t>)</a:t>
                </a:r>
                <a:endParaRPr lang="en-GB" sz="1400" b="0" dirty="0">
                  <a:latin typeface="Arial Narrow" panose="020B0606020202030204" pitchFamily="34" charset="0"/>
                </a:endParaRPr>
              </a:p>
            </c:rich>
          </c:tx>
          <c:layout/>
          <c:overlay val="0"/>
        </c:title>
        <c:numFmt formatCode="General" sourceLinked="0"/>
        <c:majorTickMark val="out"/>
        <c:minorTickMark val="none"/>
        <c:tickLblPos val="nextTo"/>
        <c:txPr>
          <a:bodyPr/>
          <a:lstStyle/>
          <a:p>
            <a:pPr>
              <a:defRPr sz="1200">
                <a:latin typeface="Arial Narrow" panose="020B0606020202030204" pitchFamily="34" charset="0"/>
              </a:defRPr>
            </a:pPr>
            <a:endParaRPr lang="es-CL"/>
          </a:p>
        </c:txPr>
        <c:crossAx val="170830768"/>
        <c:crosses val="autoZero"/>
        <c:auto val="1"/>
        <c:lblAlgn val="ctr"/>
        <c:lblOffset val="100"/>
        <c:noMultiLvlLbl val="0"/>
      </c:catAx>
      <c:valAx>
        <c:axId val="170830768"/>
        <c:scaling>
          <c:orientation val="minMax"/>
          <c:max val="250"/>
          <c:min val="150"/>
        </c:scaling>
        <c:delete val="0"/>
        <c:axPos val="l"/>
        <c:majorGridlines/>
        <c:title>
          <c:tx>
            <c:rich>
              <a:bodyPr rot="-5400000" vert="horz"/>
              <a:lstStyle/>
              <a:p>
                <a:pPr>
                  <a:defRPr sz="1400" b="0">
                    <a:latin typeface="Arial Narrow" panose="020B0606020202030204" pitchFamily="34" charset="0"/>
                  </a:defRPr>
                </a:pPr>
                <a:r>
                  <a:rPr lang="en-GB" sz="1400" b="0" dirty="0" err="1" smtClean="0">
                    <a:latin typeface="Arial Narrow" panose="020B0606020202030204" pitchFamily="34" charset="0"/>
                  </a:rPr>
                  <a:t>Puntaje</a:t>
                </a:r>
                <a:r>
                  <a:rPr lang="en-GB" sz="1400" b="0" dirty="0" smtClean="0">
                    <a:latin typeface="Arial Narrow" panose="020B0606020202030204" pitchFamily="34" charset="0"/>
                  </a:rPr>
                  <a:t> </a:t>
                </a:r>
                <a:r>
                  <a:rPr lang="en-GB" sz="1400" b="0" dirty="0" err="1" smtClean="0">
                    <a:latin typeface="Arial Narrow" panose="020B0606020202030204" pitchFamily="34" charset="0"/>
                  </a:rPr>
                  <a:t>en</a:t>
                </a:r>
                <a:r>
                  <a:rPr lang="en-GB" sz="1400" b="0" dirty="0" smtClean="0">
                    <a:latin typeface="Arial Narrow" panose="020B0606020202030204" pitchFamily="34" charset="0"/>
                  </a:rPr>
                  <a:t> </a:t>
                </a:r>
                <a:r>
                  <a:rPr lang="en-GB" sz="1400" b="0" dirty="0" err="1" smtClean="0">
                    <a:latin typeface="Arial Narrow" panose="020B0606020202030204" pitchFamily="34" charset="0"/>
                  </a:rPr>
                  <a:t>lectura</a:t>
                </a:r>
                <a:endParaRPr lang="en-GB" sz="1400" b="0" dirty="0">
                  <a:latin typeface="Arial Narrow" panose="020B0606020202030204" pitchFamily="34" charset="0"/>
                </a:endParaRPr>
              </a:p>
            </c:rich>
          </c:tx>
          <c:layout>
            <c:manualLayout>
              <c:xMode val="edge"/>
              <c:yMode val="edge"/>
              <c:x val="1.9898101705975599E-2"/>
              <c:y val="0.29041900240839502"/>
            </c:manualLayout>
          </c:layout>
          <c:overlay val="0"/>
        </c:title>
        <c:numFmt formatCode="General" sourceLinked="1"/>
        <c:majorTickMark val="out"/>
        <c:minorTickMark val="none"/>
        <c:tickLblPos val="nextTo"/>
        <c:txPr>
          <a:bodyPr/>
          <a:lstStyle/>
          <a:p>
            <a:pPr>
              <a:defRPr sz="1200">
                <a:latin typeface="Arial Narrow" panose="020B0606020202030204" pitchFamily="34" charset="0"/>
              </a:defRPr>
            </a:pPr>
            <a:endParaRPr lang="es-CL"/>
          </a:p>
        </c:txPr>
        <c:crossAx val="170830208"/>
        <c:crosses val="autoZero"/>
        <c:crossBetween val="between"/>
      </c:valAx>
    </c:plotArea>
    <c:legend>
      <c:legendPos val="r"/>
      <c:layout>
        <c:manualLayout>
          <c:xMode val="edge"/>
          <c:yMode val="edge"/>
          <c:x val="0.30670523787955201"/>
          <c:y val="5.5171697287839001E-2"/>
          <c:w val="0.599177281584098"/>
          <c:h val="9.3360309128025704E-2"/>
        </c:manualLayout>
      </c:layout>
      <c:overlay val="0"/>
      <c:txPr>
        <a:bodyPr/>
        <a:lstStyle/>
        <a:p>
          <a:pPr>
            <a:defRPr sz="1200">
              <a:latin typeface="Arial Narrow" panose="020B0606020202030204" pitchFamily="34" charset="0"/>
            </a:defRPr>
          </a:pPr>
          <a:endParaRPr lang="es-CL"/>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09243909471399E-2"/>
          <c:y val="0.107278528506579"/>
          <c:w val="0.92010178683663102"/>
          <c:h val="0.74486826025178499"/>
        </c:manualLayout>
      </c:layout>
      <c:scatterChart>
        <c:scatterStyle val="lineMarker"/>
        <c:varyColors val="0"/>
        <c:ser>
          <c:idx val="0"/>
          <c:order val="0"/>
          <c:spPr>
            <a:ln w="28575">
              <a:noFill/>
            </a:ln>
          </c:spPr>
          <c:marker>
            <c:symbol val="diamond"/>
            <c:size val="10"/>
            <c:spPr>
              <a:solidFill>
                <a:srgbClr val="002060"/>
              </a:solidFill>
              <a:ln>
                <a:solidFill>
                  <a:srgbClr val="E6E6E6">
                    <a:lumMod val="10000"/>
                  </a:srgbClr>
                </a:solidFill>
              </a:ln>
            </c:spPr>
          </c:marker>
          <c:dPt>
            <c:idx val="4"/>
            <c:bubble3D val="0"/>
          </c:dPt>
          <c:dPt>
            <c:idx val="11"/>
            <c:bubble3D val="0"/>
          </c:dPt>
          <c:dPt>
            <c:idx val="13"/>
            <c:bubble3D val="0"/>
          </c:dPt>
          <c:dPt>
            <c:idx val="18"/>
            <c:bubble3D val="0"/>
          </c:dPt>
          <c:dPt>
            <c:idx val="28"/>
            <c:bubble3D val="0"/>
          </c:dPt>
          <c:dLbls>
            <c:dLbl>
              <c:idx val="0"/>
              <c:layout>
                <c:manualLayout>
                  <c:x val="3.2433952486838002E-2"/>
                  <c:y val="-1.7424773516213701E-2"/>
                </c:manualLayout>
              </c:layout>
              <c:tx>
                <c:strRef>
                  <c:f>Sheet1!$B$10</c:f>
                  <c:strCache>
                    <c:ptCount val="1"/>
                    <c:pt idx="0">
                      <c:v>Australia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{2D240B60-94E7-4950-A840-0363456A924C}</c15:txfldGUID>
                      <c15:f>Sheet1!$B$10</c15:f>
                      <c15:dlblFieldTableCache>
                        <c:ptCount val="1"/>
                        <c:pt idx="0">
                          <c:v>Australia</c:v>
                        </c:pt>
                      </c15:dlblFieldTableCache>
                    </c15:dlblFTEntry>
                  </c15:dlblFieldTable>
                  <c15:showDataLabelsRange val="0"/>
                </c:ext>
              </c:extLst>
            </c:dLbl>
            <c:dLbl>
              <c:idx val="1"/>
              <c:layout>
                <c:manualLayout>
                  <c:x val="-1.8627332030846901E-2"/>
                  <c:y val="5.9994581322496E-2"/>
                </c:manualLayout>
              </c:layout>
              <c:tx>
                <c:strRef>
                  <c:f>Sheet1!$B$11</c:f>
                  <c:strCache>
                    <c:ptCount val="1"/>
                    <c:pt idx="0">
                      <c:v>Austria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{0478CAA5-8213-429C-B6B1-F45F763BB7AC}</c15:txfldGUID>
                      <c15:f>Sheet1!$B$11</c15:f>
                      <c15:dlblFieldTableCache>
                        <c:ptCount val="1"/>
                        <c:pt idx="0">
                          <c:v>Austria</c:v>
                        </c:pt>
                      </c15:dlblFieldTableCache>
                    </c15:dlblFTEntry>
                  </c15:dlblFieldTable>
                  <c15:showDataLabelsRange val="0"/>
                </c:ext>
              </c:extLst>
            </c:dLbl>
            <c:dLbl>
              <c:idx val="2"/>
              <c:layout>
                <c:manualLayout>
                  <c:x val="-8.0611359752716605E-2"/>
                  <c:y val="-9.9145203623740505E-2"/>
                </c:manualLayout>
              </c:layout>
              <c:tx>
                <c:strRef>
                  <c:f>Sheet1!$B$12</c:f>
                  <c:strCache>
                    <c:ptCount val="1"/>
                    <c:pt idx="0">
                      <c:v>Belgium</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{A4EBAC4D-8CE5-402C-A9D4-9F0500929713}</c15:txfldGUID>
                      <c15:f>Sheet1!$B$12</c15:f>
                      <c15:dlblFieldTableCache>
                        <c:ptCount val="1"/>
                        <c:pt idx="0">
                          <c:v>Belgium</c:v>
                        </c:pt>
                      </c15:dlblFieldTableCache>
                    </c15:dlblFTEntry>
                  </c15:dlblFieldTable>
                  <c15:showDataLabelsRange val="0"/>
                </c:ext>
              </c:extLst>
            </c:dLbl>
            <c:dLbl>
              <c:idx val="3"/>
              <c:layout>
                <c:manualLayout>
                  <c:x val="-2.31136530888318E-3"/>
                  <c:y val="6.2311404622809301E-3"/>
                </c:manualLayout>
              </c:layout>
              <c:tx>
                <c:strRef>
                  <c:f>Sheet1!$B$13</c:f>
                  <c:strCache>
                    <c:ptCount val="1"/>
                    <c:pt idx="0">
                      <c:v>Canada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{AB58E1A0-B3B3-40CA-88D2-70BAD8316DCF}</c15:txfldGUID>
                      <c15:f>Sheet1!$B$13</c15:f>
                      <c15:dlblFieldTableCache>
                        <c:ptCount val="1"/>
                        <c:pt idx="0">
                          <c:v>Canada</c:v>
                        </c:pt>
                      </c15:dlblFieldTableCache>
                    </c15:dlblFTEntry>
                  </c15:dlblFieldTable>
                  <c15:showDataLabelsRange val="0"/>
                </c:ext>
              </c:extLst>
            </c:dLbl>
            <c:dLbl>
              <c:idx val="4"/>
              <c:tx>
                <c:strRef>
                  <c:f>Sheet1!$B$14</c:f>
                  <c:strCache>
                    <c:ptCount val="1"/>
                    <c:pt idx="0">
                      <c:v>Chile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{F1E15D73-26CA-479C-AC18-F0918A90F874}</c15:txfldGUID>
                      <c15:f>Sheet1!$B$14</c15:f>
                      <c15:dlblFieldTableCache>
                        <c:ptCount val="1"/>
                        <c:pt idx="0">
                          <c:v>Chile</c:v>
                        </c:pt>
                      </c15:dlblFieldTableCache>
                    </c15:dlblFTEntry>
                  </c15:dlblFieldTable>
                  <c15:showDataLabelsRange val="0"/>
                </c:ext>
              </c:extLst>
            </c:dLbl>
            <c:dLbl>
              <c:idx val="5"/>
              <c:layout>
                <c:manualLayout>
                  <c:x val="-0.2301687370177648"/>
                  <c:y val="-4.7532243006137717E-2"/>
                </c:manualLayout>
              </c:layout>
              <c:tx>
                <c:strRef>
                  <c:f>Sheet1!$B$15</c:f>
                  <c:strCache>
                    <c:ptCount val="1"/>
                    <c:pt idx="0">
                      <c:v>Czech Republic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{2C749449-BE1A-4F4E-8F49-6C518CDA5FBE}</c15:txfldGUID>
                      <c15:f>Sheet1!$B$15</c15:f>
                      <c15:dlblFieldTableCache>
                        <c:ptCount val="1"/>
                        <c:pt idx="0">
                          <c:v>Czech Republic</c:v>
                        </c:pt>
                      </c15:dlblFieldTableCache>
                    </c15:dlblFTEntry>
                  </c15:dlblFieldTable>
                  <c15:showDataLabelsRange val="0"/>
                </c:ext>
              </c:extLst>
            </c:dLbl>
            <c:dLbl>
              <c:idx val="6"/>
              <c:layout>
                <c:manualLayout>
                  <c:x val="-8.7980991106731701E-2"/>
                  <c:y val="-0.12925273050546099"/>
                </c:manualLayout>
              </c:layout>
              <c:tx>
                <c:strRef>
                  <c:f>Sheet1!$B$16</c:f>
                  <c:strCache>
                    <c:ptCount val="1"/>
                    <c:pt idx="0">
                      <c:v>Denmark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{FBD8062D-58B0-47CE-83C8-9F4CC2EED8F4}</c15:txfldGUID>
                      <c15:f>Sheet1!$B$16</c15:f>
                      <c15:dlblFieldTableCache>
                        <c:ptCount val="1"/>
                        <c:pt idx="0">
                          <c:v>Denmark</c:v>
                        </c:pt>
                      </c15:dlblFieldTableCache>
                    </c15:dlblFTEntry>
                  </c15:dlblFieldTable>
                  <c15:showDataLabelsRange val="0"/>
                </c:ext>
              </c:extLst>
            </c:dLbl>
            <c:dLbl>
              <c:idx val="7"/>
              <c:tx>
                <c:strRef>
                  <c:f>Sheet1!$B$17</c:f>
                  <c:strCache>
                    <c:ptCount val="1"/>
                    <c:pt idx="0">
                      <c:v>Estonia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{9429A36B-407D-40BA-826D-8F94BC5ACECD}</c15:txfldGUID>
                      <c15:f>Sheet1!$B$17</c15:f>
                      <c15:dlblFieldTableCache>
                        <c:ptCount val="1"/>
                        <c:pt idx="0">
                          <c:v>Estonia</c:v>
                        </c:pt>
                      </c15:dlblFieldTableCache>
                    </c15:dlblFTEntry>
                  </c15:dlblFieldTable>
                  <c15:showDataLabelsRange val="0"/>
                </c:ext>
              </c:extLst>
            </c:dLbl>
            <c:dLbl>
              <c:idx val="8"/>
              <c:layout>
                <c:manualLayout>
                  <c:x val="-7.7331633977886496E-3"/>
                  <c:y val="-8.8226229785792892E-3"/>
                </c:manualLayout>
              </c:layout>
              <c:tx>
                <c:strRef>
                  <c:f>Sheet1!$B$18</c:f>
                  <c:strCache>
                    <c:ptCount val="1"/>
                    <c:pt idx="0">
                      <c:v>Finland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{46FAC956-7FEC-4765-AE79-A696D32D5BBD}</c15:txfldGUID>
                      <c15:f>Sheet1!$B$18</c15:f>
                      <c15:dlblFieldTableCache>
                        <c:ptCount val="1"/>
                        <c:pt idx="0">
                          <c:v>Finland</c:v>
                        </c:pt>
                      </c15:dlblFieldTableCache>
                    </c15:dlblFTEntry>
                  </c15:dlblFieldTable>
                  <c15:showDataLabelsRange val="0"/>
                </c:ext>
              </c:extLst>
            </c:dLbl>
            <c:dLbl>
              <c:idx val="9"/>
              <c:layout>
                <c:manualLayout>
                  <c:x val="1.20239981040999E-3"/>
                  <c:y val="4.9241893150452902E-2"/>
                </c:manualLayout>
              </c:layout>
              <c:tx>
                <c:strRef>
                  <c:f>Sheet1!$B$19</c:f>
                  <c:strCache>
                    <c:ptCount val="1"/>
                    <c:pt idx="0">
                      <c:v>France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{570A1C54-2627-44CC-93B8-80488AACABC7}</c15:txfldGUID>
                      <c15:f>Sheet1!$B$19</c15:f>
                      <c15:dlblFieldTableCache>
                        <c:ptCount val="1"/>
                        <c:pt idx="0">
                          <c:v>France</c:v>
                        </c:pt>
                      </c15:dlblFieldTableCache>
                    </c15:dlblFTEntry>
                  </c15:dlblFieldTable>
                  <c15:showDataLabelsRange val="0"/>
                </c:ext>
              </c:extLst>
            </c:dLbl>
            <c:dLbl>
              <c:idx val="10"/>
              <c:layout>
                <c:manualLayout>
                  <c:x val="-9.5047161914909445E-2"/>
                  <c:y val="-7.254920018633404E-2"/>
                </c:manualLayout>
              </c:layout>
              <c:tx>
                <c:strRef>
                  <c:f>Sheet1!$B$20</c:f>
                  <c:strCache>
                    <c:ptCount val="1"/>
                    <c:pt idx="0">
                      <c:v>Germany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{80734266-18F7-4799-99F9-A1E7478740FC}</c15:txfldGUID>
                      <c15:f>Sheet1!$B$20</c15:f>
                      <c15:dlblFieldTableCache>
                        <c:ptCount val="1"/>
                        <c:pt idx="0">
                          <c:v>Germany</c:v>
                        </c:pt>
                      </c15:dlblFieldTableCache>
                    </c15:dlblFTEntry>
                  </c15:dlblFieldTable>
                  <c15:showDataLabelsRange val="0"/>
                </c:ext>
              </c:extLst>
            </c:dLbl>
            <c:dLbl>
              <c:idx val="11"/>
              <c:tx>
                <c:strRef>
                  <c:f>Sheet1!$B$21</c:f>
                  <c:strCache>
                    <c:ptCount val="1"/>
                    <c:pt idx="0">
                      <c:v>Greece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{F050375F-CA11-450B-9103-0857EB7DFDF9}</c15:txfldGUID>
                      <c15:f>Sheet1!$B$21</c15:f>
                      <c15:dlblFieldTableCache>
                        <c:ptCount val="1"/>
                        <c:pt idx="0">
                          <c:v>Greece</c:v>
                        </c:pt>
                      </c15:dlblFieldTableCache>
                    </c15:dlblFTEntry>
                  </c15:dlblFieldTable>
                  <c15:showDataLabelsRange val="0"/>
                </c:ext>
              </c:extLst>
            </c:dLbl>
            <c:dLbl>
              <c:idx val="12"/>
              <c:layout>
                <c:manualLayout>
                  <c:x val="-2.5740926156278001E-3"/>
                  <c:y val="6.2311404622809301E-3"/>
                </c:manualLayout>
              </c:layout>
              <c:tx>
                <c:strRef>
                  <c:f>Sheet1!$B$22</c:f>
                  <c:strCache>
                    <c:ptCount val="1"/>
                    <c:pt idx="0">
                      <c:v>Ireland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{55288CE4-18B6-4B50-877C-8F335039EA7F}</c15:txfldGUID>
                      <c15:f>Sheet1!$B$22</c15:f>
                      <c15:dlblFieldTableCache>
                        <c:ptCount val="1"/>
                        <c:pt idx="0">
                          <c:v>Ireland</c:v>
                        </c:pt>
                      </c15:dlblFieldTableCache>
                    </c15:dlblFTEntry>
                  </c15:dlblFieldTable>
                  <c15:showDataLabelsRange val="0"/>
                </c:ext>
              </c:extLst>
            </c:dLbl>
            <c:dLbl>
              <c:idx val="13"/>
              <c:layout>
                <c:manualLayout>
                  <c:x val="-5.612176507257665E-2"/>
                  <c:y val="-2.5944729338065752E-2"/>
                </c:manualLayout>
              </c:layout>
              <c:tx>
                <c:strRef>
                  <c:f>Sheet1!$B$23</c:f>
                  <c:strCache>
                    <c:ptCount val="1"/>
                    <c:pt idx="0">
                      <c:v>Israel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{1020D543-F71E-4182-B362-68651C427946}</c15:txfldGUID>
                      <c15:f>Sheet1!$B$23</c15:f>
                      <c15:dlblFieldTableCache>
                        <c:ptCount val="1"/>
                        <c:pt idx="0">
                          <c:v>Israel</c:v>
                        </c:pt>
                      </c15:dlblFieldTableCache>
                    </c15:dlblFTEntry>
                  </c15:dlblFieldTable>
                  <c15:showDataLabelsRange val="0"/>
                </c:ext>
              </c:extLst>
            </c:dLbl>
            <c:dLbl>
              <c:idx val="14"/>
              <c:layout>
                <c:manualLayout>
                  <c:x val="-4.3547646396485798E-2"/>
                  <c:y val="-1.7424773516213701E-2"/>
                </c:manualLayout>
              </c:layout>
              <c:tx>
                <c:strRef>
                  <c:f>Sheet1!$B$24</c:f>
                  <c:strCache>
                    <c:ptCount val="1"/>
                    <c:pt idx="0">
                      <c:v>Italy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{26900506-03D5-4B15-AE91-53602A210A8E}</c15:txfldGUID>
                      <c15:f>Sheet1!$B$24</c15:f>
                      <c15:dlblFieldTableCache>
                        <c:ptCount val="1"/>
                        <c:pt idx="0">
                          <c:v>Italy</c:v>
                        </c:pt>
                      </c15:dlblFieldTableCache>
                    </c15:dlblFTEntry>
                  </c15:dlblFieldTable>
                  <c15:showDataLabelsRange val="0"/>
                </c:ext>
              </c:extLst>
            </c:dLbl>
            <c:dLbl>
              <c:idx val="15"/>
              <c:layout>
                <c:manualLayout>
                  <c:x val="-6.21245193632406E-2"/>
                  <c:y val="-2.38763864194395E-2"/>
                </c:manualLayout>
              </c:layout>
              <c:tx>
                <c:strRef>
                  <c:f>Sheet1!$B$25</c:f>
                  <c:strCache>
                    <c:ptCount val="1"/>
                    <c:pt idx="0">
                      <c:v>Japan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{A563B1D1-5486-483A-8BBF-6B974EDD9ABB}</c15:txfldGUID>
                      <c15:f>Sheet1!$B$25</c15:f>
                      <c15:dlblFieldTableCache>
                        <c:ptCount val="1"/>
                        <c:pt idx="0">
                          <c:v>Japan</c:v>
                        </c:pt>
                      </c15:dlblFieldTableCache>
                    </c15:dlblFTEntry>
                  </c15:dlblFieldTable>
                  <c15:showDataLabelsRange val="0"/>
                </c:ext>
              </c:extLst>
            </c:dLbl>
            <c:dLbl>
              <c:idx val="16"/>
              <c:tx>
                <c:strRef>
                  <c:f>Sheet1!$B$26</c:f>
                  <c:strCache>
                    <c:ptCount val="1"/>
                    <c:pt idx="0">
                      <c:v>Korea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{EAAC3CDA-5A0F-4E46-84B7-AB1ADF7351AF}</c15:txfldGUID>
                      <c15:f>Sheet1!$B$26</c15:f>
                      <c15:dlblFieldTableCache>
                        <c:ptCount val="1"/>
                        <c:pt idx="0">
                          <c:v>Korea</c:v>
                        </c:pt>
                      </c15:dlblFieldTableCache>
                    </c15:dlblFTEntry>
                  </c15:dlblFieldTable>
                  <c15:showDataLabelsRange val="0"/>
                </c:ext>
              </c:extLst>
            </c:dLbl>
            <c:dLbl>
              <c:idx val="17"/>
              <c:tx>
                <c:strRef>
                  <c:f>Sheet1!$B$27</c:f>
                  <c:strCache>
                    <c:ptCount val="1"/>
                    <c:pt idx="0">
                      <c:v>Netherlands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{214E03F8-292B-46AC-BB2A-911C33831CAD}</c15:txfldGUID>
                      <c15:f>Sheet1!$B$27</c15:f>
                      <c15:dlblFieldTableCache>
                        <c:ptCount val="1"/>
                        <c:pt idx="0">
                          <c:v>Netherlands</c:v>
                        </c:pt>
                      </c15:dlblFieldTableCache>
                    </c15:dlblFTEntry>
                  </c15:dlblFieldTable>
                  <c15:showDataLabelsRange val="0"/>
                </c:ext>
              </c:extLst>
            </c:dLbl>
            <c:dLbl>
              <c:idx val="18"/>
              <c:layout>
                <c:manualLayout>
                  <c:x val="-1.3572921284993899E-3"/>
                  <c:y val="-4.3231225129117E-2"/>
                </c:manualLayout>
              </c:layout>
              <c:tx>
                <c:strRef>
                  <c:f>Sheet1!$B$28</c:f>
                  <c:strCache>
                    <c:ptCount val="1"/>
                    <c:pt idx="0">
                      <c:v>New Zealand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{2D66783B-DACD-4267-A0D7-83575EEC2A35}</c15:txfldGUID>
                      <c15:f>Sheet1!$B$28</c15:f>
                      <c15:dlblFieldTableCache>
                        <c:ptCount val="1"/>
                        <c:pt idx="0">
                          <c:v>New Zealand</c:v>
                        </c:pt>
                      </c15:dlblFieldTableCache>
                    </c15:dlblFTEntry>
                  </c15:dlblFieldTable>
                  <c15:showDataLabelsRange val="0"/>
                </c:ext>
              </c:extLst>
            </c:dLbl>
            <c:dLbl>
              <c:idx val="19"/>
              <c:layout>
                <c:manualLayout>
                  <c:x val="-6.3852600569450399E-2"/>
                  <c:y val="-4.9682838032342698E-2"/>
                </c:manualLayout>
              </c:layout>
              <c:tx>
                <c:strRef>
                  <c:f>Sheet1!$B$29</c:f>
                  <c:strCache>
                    <c:ptCount val="1"/>
                    <c:pt idx="0">
                      <c:v>Norway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{DD07708E-598C-456C-8E40-D3A03AC73DFE}</c15:txfldGUID>
                      <c15:f>Sheet1!$B$29</c15:f>
                      <c15:dlblFieldTableCache>
                        <c:ptCount val="1"/>
                        <c:pt idx="0">
                          <c:v>Norway</c:v>
                        </c:pt>
                      </c15:dlblFieldTableCache>
                    </c15:dlblFTEntry>
                  </c15:dlblFieldTable>
                  <c15:showDataLabelsRange val="0"/>
                </c:ext>
              </c:extLst>
            </c:dLbl>
            <c:dLbl>
              <c:idx val="20"/>
              <c:layout>
                <c:manualLayout>
                  <c:x val="-3.3866763124742703E-2"/>
                  <c:y val="2.34354415375497E-2"/>
                </c:manualLayout>
              </c:layout>
              <c:tx>
                <c:strRef>
                  <c:f>Sheet1!$B$30</c:f>
                  <c:strCache>
                    <c:ptCount val="1"/>
                    <c:pt idx="0">
                      <c:v>Poland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{A45A6E0F-F4F7-438C-8D9B-DB19A8257E61}</c15:txfldGUID>
                      <c15:f>Sheet1!$B$30</c15:f>
                      <c15:dlblFieldTableCache>
                        <c:ptCount val="1"/>
                        <c:pt idx="0">
                          <c:v>Poland</c:v>
                        </c:pt>
                      </c15:dlblFieldTableCache>
                    </c15:dlblFTEntry>
                  </c15:dlblFieldTable>
                  <c15:showDataLabelsRange val="0"/>
                </c:ext>
              </c:extLst>
            </c:dLbl>
            <c:dLbl>
              <c:idx val="21"/>
              <c:tx>
                <c:strRef>
                  <c:f>Sheet1!$B$31</c:f>
                  <c:strCache>
                    <c:ptCount val="1"/>
                    <c:pt idx="0">
                      <c:v>Slovak Republic</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{C94B0594-8880-43AA-80E0-74FAFE9D2B0F}</c15:txfldGUID>
                      <c15:f>Sheet1!$B$31</c15:f>
                      <c15:dlblFieldTableCache>
                        <c:ptCount val="1"/>
                        <c:pt idx="0">
                          <c:v>Slovak Republic</c:v>
                        </c:pt>
                      </c15:dlblFieldTableCache>
                    </c15:dlblFTEntry>
                  </c15:dlblFieldTable>
                  <c15:showDataLabelsRange val="0"/>
                </c:ext>
              </c:extLst>
            </c:dLbl>
            <c:dLbl>
              <c:idx val="22"/>
              <c:tx>
                <c:strRef>
                  <c:f>Sheet1!$B$32</c:f>
                  <c:strCache>
                    <c:ptCount val="1"/>
                    <c:pt idx="0">
                      <c:v>Slovenia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{19767B86-4FAB-4A80-8F0C-231A6B24BAC0}</c15:txfldGUID>
                      <c15:f>Sheet1!$B$32</c15:f>
                      <c15:dlblFieldTableCache>
                        <c:ptCount val="1"/>
                        <c:pt idx="0">
                          <c:v>Slovenia</c:v>
                        </c:pt>
                      </c15:dlblFieldTableCache>
                    </c15:dlblFTEntry>
                  </c15:dlblFieldTable>
                  <c15:showDataLabelsRange val="0"/>
                </c:ext>
              </c:extLst>
            </c:dLbl>
            <c:dLbl>
              <c:idx val="23"/>
              <c:layout>
                <c:manualLayout>
                  <c:x val="-3.7370323040062199E-3"/>
                  <c:y val="-6.6720853441706897E-3"/>
                </c:manualLayout>
              </c:layout>
              <c:tx>
                <c:strRef>
                  <c:f>Sheet1!$B$33</c:f>
                  <c:strCache>
                    <c:ptCount val="1"/>
                    <c:pt idx="0">
                      <c:v>Spain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{02C8285A-8E79-47E3-862A-9F0C8E11CA95}</c15:txfldGUID>
                      <c15:f>Sheet1!$B$33</c15:f>
                      <c15:dlblFieldTableCache>
                        <c:ptCount val="1"/>
                        <c:pt idx="0">
                          <c:v>Spain</c:v>
                        </c:pt>
                      </c15:dlblFieldTableCache>
                    </c15:dlblFTEntry>
                  </c15:dlblFieldTable>
                  <c15:showDataLabelsRange val="0"/>
                </c:ext>
              </c:extLst>
            </c:dLbl>
            <c:dLbl>
              <c:idx val="24"/>
              <c:layout>
                <c:manualLayout>
                  <c:x val="-5.1270037634524403E-2"/>
                  <c:y val="-9.2693590720514807E-2"/>
                </c:manualLayout>
              </c:layout>
              <c:tx>
                <c:strRef>
                  <c:f>Sheet1!$B$34</c:f>
                  <c:strCache>
                    <c:ptCount val="1"/>
                    <c:pt idx="0">
                      <c:v>Sweden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{33A527FC-4DB3-4AC7-A58B-187FA9E4B2B5}</c15:txfldGUID>
                      <c15:f>Sheet1!$B$34</c15:f>
                      <c15:dlblFieldTableCache>
                        <c:ptCount val="1"/>
                        <c:pt idx="0">
                          <c:v>Sweden</c:v>
                        </c:pt>
                      </c15:dlblFieldTableCache>
                    </c15:dlblFTEntry>
                  </c15:dlblFieldTable>
                  <c15:showDataLabelsRange val="0"/>
                </c:ext>
              </c:extLst>
            </c:dLbl>
            <c:dLbl>
              <c:idx val="25"/>
              <c:tx>
                <c:strRef>
                  <c:f>Sheet1!$B$35</c:f>
                  <c:strCache>
                    <c:ptCount val="1"/>
                    <c:pt idx="0">
                      <c:v>Turkey</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{5DCF7A1A-1762-49B5-A967-4E2A1399BC5A}</c15:txfldGUID>
                      <c15:f>Sheet1!$B$35</c15:f>
                      <c15:dlblFieldTableCache>
                        <c:ptCount val="1"/>
                        <c:pt idx="0">
                          <c:v>Turkey</c:v>
                        </c:pt>
                      </c15:dlblFieldTableCache>
                    </c15:dlblFTEntry>
                  </c15:dlblFieldTable>
                  <c15:showDataLabelsRange val="0"/>
                </c:ext>
              </c:extLst>
            </c:dLbl>
            <c:dLbl>
              <c:idx val="26"/>
              <c:tx>
                <c:strRef>
                  <c:f>Sheet1!$B$36</c:f>
                  <c:strCache>
                    <c:ptCount val="1"/>
                    <c:pt idx="0">
                      <c:v>United Kingdom</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{928DC983-B370-4487-9023-50E1FC244F3B}</c15:txfldGUID>
                      <c15:f>Sheet1!$B$36</c15:f>
                      <c15:dlblFieldTableCache>
                        <c:ptCount val="1"/>
                        <c:pt idx="0">
                          <c:v>United Kingdom</c:v>
                        </c:pt>
                      </c15:dlblFieldTableCache>
                    </c15:dlblFTEntry>
                  </c15:dlblFieldTable>
                  <c15:showDataLabelsRange val="0"/>
                </c:ext>
              </c:extLst>
            </c:dLbl>
            <c:dLbl>
              <c:idx val="27"/>
              <c:layout>
                <c:manualLayout>
                  <c:x val="1.6203596087097999E-4"/>
                  <c:y val="-1.52742358818051E-2"/>
                </c:manualLayout>
              </c:layout>
              <c:tx>
                <c:strRef>
                  <c:f>Sheet1!$B$37</c:f>
                  <c:strCache>
                    <c:ptCount val="1"/>
                    <c:pt idx="0">
                      <c:v>United States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{93AD16C8-6B32-494D-AC33-8D6AE2C3287B}</c15:txfldGUID>
                      <c15:f>Sheet1!$B$37</c15:f>
                      <c15:dlblFieldTableCache>
                        <c:ptCount val="1"/>
                        <c:pt idx="0">
                          <c:v>United States</c:v>
                        </c:pt>
                      </c15:dlblFieldTableCache>
                    </c15:dlblFTEntry>
                  </c15:dlblFieldTable>
                  <c15:showDataLabelsRange val="0"/>
                </c:ext>
              </c:extLst>
            </c:dLbl>
            <c:dLbl>
              <c:idx val="28"/>
              <c:tx>
                <c:strRef>
                  <c:f>Sheet1!$B$38</c:f>
                  <c:strCache>
                    <c:ptCount val="1"/>
                    <c:pt idx="0">
                      <c:v>Indonesia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{7A634A75-AA5D-415D-A74E-F7AEBB8D110A}</c15:txfldGUID>
                      <c15:f>Sheet1!$B$38</c15:f>
                      <c15:dlblFieldTableCache>
                        <c:ptCount val="1"/>
                        <c:pt idx="0">
                          <c:v>Indonesia</c:v>
                        </c:pt>
                      </c15:dlblFieldTableCache>
                    </c15:dlblFTEntry>
                  </c15:dlblFieldTable>
                  <c15:showDataLabelsRange val="0"/>
                </c:ext>
              </c:extLst>
            </c:dLbl>
            <c:dLbl>
              <c:idx val="29"/>
              <c:tx>
                <c:strRef>
                  <c:f>Sheet1!$B$39</c:f>
                  <c:strCache>
                    <c:ptCount val="1"/>
                    <c:pt idx="0">
                      <c:v>Lithuania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{98EEC850-2C9A-438D-8796-76AFFB1CDE9F}</c15:txfldGUID>
                      <c15:f>Sheet1!$B$39</c15:f>
                      <c15:dlblFieldTableCache>
                        <c:ptCount val="1"/>
                        <c:pt idx="0">
                          <c:v>Lithuania</c:v>
                        </c:pt>
                      </c15:dlblFieldTableCache>
                    </c15:dlblFTEntry>
                  </c15:dlblFieldTable>
                  <c15:showDataLabelsRange val="0"/>
                </c:ext>
              </c:extLst>
            </c:dLbl>
            <c:dLbl>
              <c:idx val="30"/>
              <c:layout>
                <c:manualLayout>
                  <c:x val="-0.13632676067531108"/>
                  <c:y val="-2.4556725665959143E-2"/>
                </c:manualLayout>
              </c:layout>
              <c:tx>
                <c:strRef>
                  <c:f>Sheet1!$B$40</c:f>
                  <c:strCache>
                    <c:ptCount val="1"/>
                    <c:pt idx="0">
                      <c:v>Russian Federation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{7B85E94D-ACF8-47F8-ADEE-A3DE55E2F35B}</c15:txfldGUID>
                      <c15:f>Sheet1!$B$40</c15:f>
                      <c15:dlblFieldTableCache>
                        <c:ptCount val="1"/>
                        <c:pt idx="0">
                          <c:v>Russian Federation</c:v>
                        </c:pt>
                      </c15:dlblFieldTableCache>
                    </c15:dlblFTEntry>
                  </c15:dlblFieldTable>
                  <c15:showDataLabelsRange val="0"/>
                </c:ext>
              </c:extLst>
            </c:dLbl>
            <c:spPr>
              <a:noFill/>
              <a:ln>
                <a:noFill/>
              </a:ln>
              <a:effectLst/>
            </c:spPr>
            <c:txPr>
              <a:bodyPr/>
              <a:lstStyle/>
              <a:p>
                <a:pPr>
                  <a:defRPr sz="1200">
                    <a:latin typeface="Arial Narrow" panose="020B060602020203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a:solidFill>
                  <a:srgbClr val="727272">
                    <a:lumMod val="50000"/>
                  </a:srgbClr>
                </a:solidFill>
                <a:prstDash val="sysDot"/>
              </a:ln>
            </c:spPr>
            <c:trendlineType val="linear"/>
            <c:dispRSqr val="1"/>
            <c:dispEq val="0"/>
            <c:trendlineLbl>
              <c:layout>
                <c:manualLayout>
                  <c:x val="0.20406709352826299"/>
                  <c:y val="0.59586020656574201"/>
                </c:manualLayout>
              </c:layout>
              <c:numFmt formatCode="General" sourceLinked="0"/>
              <c:spPr>
                <a:noFill/>
                <a:ln w="6350">
                  <a:solidFill>
                    <a:srgbClr val="727272">
                      <a:lumMod val="50000"/>
                    </a:srgbClr>
                  </a:solidFill>
                </a:ln>
              </c:spPr>
              <c:txPr>
                <a:bodyPr/>
                <a:lstStyle/>
                <a:p>
                  <a:pPr>
                    <a:defRPr sz="1400">
                      <a:latin typeface="Arial Narrow" panose="020B0606020202030204" pitchFamily="34" charset="0"/>
                    </a:defRPr>
                  </a:pPr>
                  <a:endParaRPr lang="es-CL"/>
                </a:p>
              </c:txPr>
            </c:trendlineLbl>
          </c:trendline>
          <c:xVal>
            <c:numRef>
              <c:f>Sheet1!$C$10:$C$40</c:f>
              <c:numCache>
                <c:formatCode>0</c:formatCode>
                <c:ptCount val="31"/>
                <c:pt idx="0">
                  <c:v>528.27850441782402</c:v>
                </c:pt>
                <c:pt idx="1">
                  <c:v>492.05600684330699</c:v>
                </c:pt>
                <c:pt idx="2">
                  <c:v>507.12589052998601</c:v>
                </c:pt>
                <c:pt idx="3">
                  <c:v>534.31271906311372</c:v>
                </c:pt>
                <c:pt idx="4">
                  <c:v>409.5567820256291</c:v>
                </c:pt>
                <c:pt idx="5">
                  <c:v>491.5770321057679</c:v>
                </c:pt>
                <c:pt idx="6">
                  <c:v>496.87096632112582</c:v>
                </c:pt>
                <c:pt idx="8">
                  <c:v>546.46914462295751</c:v>
                </c:pt>
                <c:pt idx="9">
                  <c:v>504.74238823849129</c:v>
                </c:pt>
                <c:pt idx="10">
                  <c:v>483.99082376623528</c:v>
                </c:pt>
                <c:pt idx="11">
                  <c:v>473.79885148691392</c:v>
                </c:pt>
                <c:pt idx="12">
                  <c:v>526.668649337734</c:v>
                </c:pt>
                <c:pt idx="13">
                  <c:v>452.17240396985972</c:v>
                </c:pt>
                <c:pt idx="14">
                  <c:v>487.46964533873108</c:v>
                </c:pt>
                <c:pt idx="15">
                  <c:v>522.23492849496108</c:v>
                </c:pt>
                <c:pt idx="16">
                  <c:v>524.75429891335114</c:v>
                </c:pt>
                <c:pt idx="18">
                  <c:v>528.79973211704373</c:v>
                </c:pt>
                <c:pt idx="19">
                  <c:v>505.28098876447262</c:v>
                </c:pt>
                <c:pt idx="20">
                  <c:v>479.12168796032802</c:v>
                </c:pt>
                <c:pt idx="23">
                  <c:v>492.55296916009502</c:v>
                </c:pt>
                <c:pt idx="24">
                  <c:v>516.33118577908454</c:v>
                </c:pt>
                <c:pt idx="27">
                  <c:v>504.41969124528379</c:v>
                </c:pt>
                <c:pt idx="28">
                  <c:v>370.61466398657939</c:v>
                </c:pt>
                <c:pt idx="30">
                  <c:v>461.7620330793066</c:v>
                </c:pt>
              </c:numCache>
            </c:numRef>
          </c:xVal>
          <c:yVal>
            <c:numRef>
              <c:f>Sheet1!$Q$10:$Q$40</c:f>
              <c:numCache>
                <c:formatCode>General</c:formatCode>
                <c:ptCount val="31"/>
                <c:pt idx="0">
                  <c:v>288.00216</c:v>
                </c:pt>
                <c:pt idx="1">
                  <c:v>281.97511999999989</c:v>
                </c:pt>
                <c:pt idx="2">
                  <c:v>294.11214999999999</c:v>
                </c:pt>
                <c:pt idx="3">
                  <c:v>286.10338000000002</c:v>
                </c:pt>
                <c:pt idx="4">
                  <c:v>232.15092999999999</c:v>
                </c:pt>
                <c:pt idx="5">
                  <c:v>285.16370999999992</c:v>
                </c:pt>
                <c:pt idx="6">
                  <c:v>285.57024999999999</c:v>
                </c:pt>
                <c:pt idx="7">
                  <c:v>287.26134999999988</c:v>
                </c:pt>
                <c:pt idx="8">
                  <c:v>306.72298000000001</c:v>
                </c:pt>
                <c:pt idx="9">
                  <c:v>279.43248999999992</c:v>
                </c:pt>
                <c:pt idx="10">
                  <c:v>283.99455999999992</c:v>
                </c:pt>
                <c:pt idx="11">
                  <c:v>254.89516</c:v>
                </c:pt>
                <c:pt idx="12">
                  <c:v>276.52346</c:v>
                </c:pt>
                <c:pt idx="13">
                  <c:v>272.47244999999992</c:v>
                </c:pt>
                <c:pt idx="14">
                  <c:v>265.14357999999999</c:v>
                </c:pt>
                <c:pt idx="15">
                  <c:v>310.12858999999992</c:v>
                </c:pt>
                <c:pt idx="16">
                  <c:v>294.00010999999989</c:v>
                </c:pt>
                <c:pt idx="17">
                  <c:v>299.80646999999999</c:v>
                </c:pt>
                <c:pt idx="18">
                  <c:v>289.20852000000002</c:v>
                </c:pt>
                <c:pt idx="19">
                  <c:v>288.56675999999987</c:v>
                </c:pt>
                <c:pt idx="20">
                  <c:v>281.12410999999992</c:v>
                </c:pt>
                <c:pt idx="21">
                  <c:v>279.49844000000002</c:v>
                </c:pt>
                <c:pt idx="22">
                  <c:v>269.19929000000002</c:v>
                </c:pt>
                <c:pt idx="23">
                  <c:v>262.70681999999988</c:v>
                </c:pt>
                <c:pt idx="24">
                  <c:v>291.35273999999993</c:v>
                </c:pt>
                <c:pt idx="25">
                  <c:v>237.03798</c:v>
                </c:pt>
                <c:pt idx="26">
                  <c:v>281.70649999999989</c:v>
                </c:pt>
                <c:pt idx="27">
                  <c:v>280.70681000000002</c:v>
                </c:pt>
                <c:pt idx="28">
                  <c:v>205.25020000000001</c:v>
                </c:pt>
                <c:pt idx="29">
                  <c:v>279.90244000000001</c:v>
                </c:pt>
                <c:pt idx="30">
                  <c:v>280.56934000000001</c:v>
                </c:pt>
              </c:numCache>
            </c:numRef>
          </c:yVal>
          <c:smooth val="0"/>
        </c:ser>
        <c:dLbls>
          <c:showLegendKey val="0"/>
          <c:showVal val="0"/>
          <c:showCatName val="0"/>
          <c:showSerName val="0"/>
          <c:showPercent val="0"/>
          <c:showBubbleSize val="0"/>
        </c:dLbls>
        <c:axId val="238119712"/>
        <c:axId val="238120272"/>
      </c:scatterChart>
      <c:valAx>
        <c:axId val="238119712"/>
        <c:scaling>
          <c:orientation val="minMax"/>
          <c:min val="350"/>
        </c:scaling>
        <c:delete val="0"/>
        <c:axPos val="b"/>
        <c:title>
          <c:tx>
            <c:rich>
              <a:bodyPr/>
              <a:lstStyle/>
              <a:p>
                <a:pPr>
                  <a:defRPr sz="1400" b="0">
                    <a:latin typeface="Arial Narrow" panose="020B0606020202030204" pitchFamily="34" charset="0"/>
                  </a:defRPr>
                </a:pPr>
                <a:r>
                  <a:rPr lang="en-GB" sz="1400" b="0" dirty="0" smtClean="0">
                    <a:latin typeface="Arial Narrow" panose="020B0606020202030204" pitchFamily="34" charset="0"/>
                  </a:rPr>
                  <a:t>PISA 2000 </a:t>
                </a:r>
                <a:r>
                  <a:rPr lang="en-GB" sz="1400" b="0" baseline="0" dirty="0" err="1" smtClean="0">
                    <a:latin typeface="Arial Narrow" panose="020B0606020202030204" pitchFamily="34" charset="0"/>
                  </a:rPr>
                  <a:t>puntaje</a:t>
                </a:r>
                <a:r>
                  <a:rPr lang="en-GB" sz="1400" b="0" baseline="0" dirty="0" smtClean="0">
                    <a:latin typeface="Arial Narrow" panose="020B0606020202030204" pitchFamily="34" charset="0"/>
                  </a:rPr>
                  <a:t> </a:t>
                </a:r>
                <a:r>
                  <a:rPr lang="en-GB" sz="1400" b="0" baseline="0" dirty="0" err="1" smtClean="0">
                    <a:latin typeface="Arial Narrow" panose="020B0606020202030204" pitchFamily="34" charset="0"/>
                  </a:rPr>
                  <a:t>lectura</a:t>
                </a:r>
                <a:endParaRPr lang="en-GB" sz="1400" b="0" dirty="0">
                  <a:latin typeface="Arial Narrow" panose="020B0606020202030204" pitchFamily="34" charset="0"/>
                </a:endParaRPr>
              </a:p>
            </c:rich>
          </c:tx>
          <c:layout>
            <c:manualLayout>
              <c:xMode val="edge"/>
              <c:yMode val="edge"/>
              <c:x val="0.40665522464751203"/>
              <c:y val="0.95880212042091895"/>
            </c:manualLayout>
          </c:layout>
          <c:overlay val="0"/>
        </c:title>
        <c:numFmt formatCode="0" sourceLinked="1"/>
        <c:majorTickMark val="out"/>
        <c:minorTickMark val="none"/>
        <c:tickLblPos val="nextTo"/>
        <c:txPr>
          <a:bodyPr/>
          <a:lstStyle/>
          <a:p>
            <a:pPr>
              <a:defRPr sz="1400">
                <a:latin typeface="Arial Narrow" panose="020B0606020202030204" pitchFamily="34" charset="0"/>
              </a:defRPr>
            </a:pPr>
            <a:endParaRPr lang="es-CL"/>
          </a:p>
        </c:txPr>
        <c:crossAx val="238120272"/>
        <c:crosses val="autoZero"/>
        <c:crossBetween val="midCat"/>
      </c:valAx>
      <c:valAx>
        <c:axId val="238120272"/>
        <c:scaling>
          <c:orientation val="minMax"/>
          <c:min val="200"/>
        </c:scaling>
        <c:delete val="0"/>
        <c:axPos val="l"/>
        <c:majorGridlines/>
        <c:title>
          <c:tx>
            <c:rich>
              <a:bodyPr rot="0" vert="horz"/>
              <a:lstStyle/>
              <a:p>
                <a:pPr>
                  <a:defRPr sz="1400" b="0">
                    <a:latin typeface="Arial Narrow" panose="020B0606020202030204" pitchFamily="34" charset="0"/>
                  </a:defRPr>
                </a:pPr>
                <a:r>
                  <a:rPr lang="en-GB" sz="1400" b="0" dirty="0" smtClean="0">
                    <a:latin typeface="Arial Narrow" panose="020B0606020202030204" pitchFamily="34" charset="0"/>
                  </a:rPr>
                  <a:t>PIAAC </a:t>
                </a:r>
                <a:r>
                  <a:rPr lang="en-GB" sz="1400" b="0" dirty="0" err="1" smtClean="0">
                    <a:latin typeface="Arial Narrow" panose="020B0606020202030204" pitchFamily="34" charset="0"/>
                  </a:rPr>
                  <a:t>puntaje</a:t>
                </a:r>
                <a:r>
                  <a:rPr lang="en-GB" sz="1400" b="0" dirty="0" smtClean="0">
                    <a:latin typeface="Arial Narrow" panose="020B0606020202030204" pitchFamily="34" charset="0"/>
                  </a:rPr>
                  <a:t> </a:t>
                </a:r>
                <a:r>
                  <a:rPr lang="en-GB" sz="1400" b="0" dirty="0" err="1" smtClean="0">
                    <a:latin typeface="Arial Narrow" panose="020B0606020202030204" pitchFamily="34" charset="0"/>
                  </a:rPr>
                  <a:t>lectura</a:t>
                </a:r>
                <a:endParaRPr lang="en-GB" sz="1400" b="0" dirty="0">
                  <a:latin typeface="Arial Narrow" panose="020B0606020202030204" pitchFamily="34" charset="0"/>
                </a:endParaRPr>
              </a:p>
            </c:rich>
          </c:tx>
          <c:layout>
            <c:manualLayout>
              <c:xMode val="edge"/>
              <c:yMode val="edge"/>
              <c:x val="7.1924817612511096E-3"/>
              <c:y val="1.9232024901716601E-2"/>
            </c:manualLayout>
          </c:layout>
          <c:overlay val="0"/>
        </c:title>
        <c:numFmt formatCode="General" sourceLinked="1"/>
        <c:majorTickMark val="out"/>
        <c:minorTickMark val="none"/>
        <c:tickLblPos val="nextTo"/>
        <c:txPr>
          <a:bodyPr/>
          <a:lstStyle/>
          <a:p>
            <a:pPr>
              <a:defRPr sz="1400">
                <a:latin typeface="Arial Narrow" panose="020B0606020202030204" pitchFamily="34" charset="0"/>
              </a:defRPr>
            </a:pPr>
            <a:endParaRPr lang="es-CL"/>
          </a:p>
        </c:txPr>
        <c:crossAx val="238119712"/>
        <c:crosses val="autoZero"/>
        <c:crossBetween val="midCat"/>
      </c:valAx>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844234975713096E-2"/>
          <c:y val="0.169870664685288"/>
          <c:w val="0.91171370303117505"/>
          <c:h val="0.566984547767171"/>
        </c:manualLayout>
      </c:layout>
      <c:barChart>
        <c:barDir val="col"/>
        <c:grouping val="clustered"/>
        <c:varyColors val="0"/>
        <c:ser>
          <c:idx val="0"/>
          <c:order val="0"/>
          <c:tx>
            <c:v/>
          </c:tx>
          <c:spPr>
            <a:noFill/>
            <a:ln>
              <a:noFill/>
            </a:ln>
          </c:spPr>
          <c:invertIfNegative val="0"/>
          <c:cat>
            <c:strRef>
              <c:f>Sheet1!$A$2:$A$36</c:f>
              <c:strCache>
                <c:ptCount val="35"/>
                <c:pt idx="0">
                  <c:v>Jakarta (Indonesia)</c:v>
                </c:pt>
                <c:pt idx="1">
                  <c:v>Chile</c:v>
                </c:pt>
                <c:pt idx="2">
                  <c:v>Turkey</c:v>
                </c:pt>
                <c:pt idx="3">
                  <c:v>Russian Federation</c:v>
                </c:pt>
                <c:pt idx="4">
                  <c:v>Greece</c:v>
                </c:pt>
                <c:pt idx="5">
                  <c:v>Spain</c:v>
                </c:pt>
                <c:pt idx="6">
                  <c:v>Italy</c:v>
                </c:pt>
                <c:pt idx="7">
                  <c:v>Cyprus¹</c:v>
                </c:pt>
                <c:pt idx="8">
                  <c:v>Israel</c:v>
                </c:pt>
                <c:pt idx="9">
                  <c:v>England (UK)</c:v>
                </c:pt>
                <c:pt idx="10">
                  <c:v>Slovak Republic</c:v>
                </c:pt>
                <c:pt idx="11">
                  <c:v>Ireland</c:v>
                </c:pt>
                <c:pt idx="12">
                  <c:v>Poland</c:v>
                </c:pt>
                <c:pt idx="13">
                  <c:v>Singapore</c:v>
                </c:pt>
                <c:pt idx="14">
                  <c:v>Lithuania</c:v>
                </c:pt>
                <c:pt idx="15">
                  <c:v>Denmark</c:v>
                </c:pt>
                <c:pt idx="16">
                  <c:v>Northern Ireland (UK)</c:v>
                </c:pt>
                <c:pt idx="17">
                  <c:v>OECD Average</c:v>
                </c:pt>
                <c:pt idx="18">
                  <c:v>Korea</c:v>
                </c:pt>
                <c:pt idx="19">
                  <c:v>Australia</c:v>
                </c:pt>
                <c:pt idx="20">
                  <c:v>Sweden</c:v>
                </c:pt>
                <c:pt idx="21">
                  <c:v>Norway</c:v>
                </c:pt>
                <c:pt idx="22">
                  <c:v>Slovenia</c:v>
                </c:pt>
                <c:pt idx="23">
                  <c:v>Austria</c:v>
                </c:pt>
                <c:pt idx="24">
                  <c:v>Canada</c:v>
                </c:pt>
                <c:pt idx="25">
                  <c:v>New Zealand</c:v>
                </c:pt>
                <c:pt idx="26">
                  <c:v>Germany</c:v>
                </c:pt>
                <c:pt idx="27">
                  <c:v>Estonia</c:v>
                </c:pt>
                <c:pt idx="28">
                  <c:v>Czech Republic</c:v>
                </c:pt>
                <c:pt idx="29">
                  <c:v>France</c:v>
                </c:pt>
                <c:pt idx="30">
                  <c:v>United States</c:v>
                </c:pt>
                <c:pt idx="31">
                  <c:v>Flanders (Belgium)</c:v>
                </c:pt>
                <c:pt idx="32">
                  <c:v>Netherlands</c:v>
                </c:pt>
                <c:pt idx="33">
                  <c:v>Japan</c:v>
                </c:pt>
                <c:pt idx="34">
                  <c:v>Finland</c:v>
                </c:pt>
              </c:strCache>
            </c:strRef>
          </c:cat>
          <c:val>
            <c:numRef>
              <c:f>Sheet1!$E$2:$E$36</c:f>
              <c:numCache>
                <c:formatCode>General</c:formatCode>
                <c:ptCount val="35"/>
                <c:pt idx="0">
                  <c:v>79.501099999999994</c:v>
                </c:pt>
                <c:pt idx="1">
                  <c:v>60.938813000000003</c:v>
                </c:pt>
                <c:pt idx="2">
                  <c:v>76.887297000000004</c:v>
                </c:pt>
                <c:pt idx="3">
                  <c:v>31.050671000000001</c:v>
                </c:pt>
                <c:pt idx="4">
                  <c:v>61.684609000000002</c:v>
                </c:pt>
                <c:pt idx="5">
                  <c:v>60.547747999999999</c:v>
                </c:pt>
                <c:pt idx="6">
                  <c:v>76.177969000000004</c:v>
                </c:pt>
                <c:pt idx="7">
                  <c:v>59.120755000000003</c:v>
                </c:pt>
                <c:pt idx="8">
                  <c:v>50.084533</c:v>
                </c:pt>
                <c:pt idx="9">
                  <c:v>52.127543000000003</c:v>
                </c:pt>
                <c:pt idx="10">
                  <c:v>71.508294000000006</c:v>
                </c:pt>
                <c:pt idx="11">
                  <c:v>53.937277000000002</c:v>
                </c:pt>
                <c:pt idx="12">
                  <c:v>53.799885000000003</c:v>
                </c:pt>
                <c:pt idx="13">
                  <c:v>25.793248999999999</c:v>
                </c:pt>
                <c:pt idx="14">
                  <c:v>54.377426</c:v>
                </c:pt>
                <c:pt idx="15">
                  <c:v>49.501103999999998</c:v>
                </c:pt>
                <c:pt idx="16">
                  <c:v>57.483904000000003</c:v>
                </c:pt>
                <c:pt idx="17">
                  <c:v>58.004322999999999</c:v>
                </c:pt>
                <c:pt idx="18">
                  <c:v>37.897604000000001</c:v>
                </c:pt>
                <c:pt idx="19">
                  <c:v>56.345804999999999</c:v>
                </c:pt>
                <c:pt idx="20">
                  <c:v>60.593381000000001</c:v>
                </c:pt>
                <c:pt idx="21">
                  <c:v>54.576059999999998</c:v>
                </c:pt>
                <c:pt idx="22">
                  <c:v>64.903070999999997</c:v>
                </c:pt>
                <c:pt idx="23">
                  <c:v>79.253157999999999</c:v>
                </c:pt>
                <c:pt idx="24">
                  <c:v>42.243549000000002</c:v>
                </c:pt>
                <c:pt idx="25">
                  <c:v>46.742472999999997</c:v>
                </c:pt>
                <c:pt idx="26">
                  <c:v>64.860763000000006</c:v>
                </c:pt>
                <c:pt idx="27">
                  <c:v>55.453695000000003</c:v>
                </c:pt>
                <c:pt idx="28">
                  <c:v>70.341436000000002</c:v>
                </c:pt>
                <c:pt idx="29">
                  <c:v>59.193165999999998</c:v>
                </c:pt>
                <c:pt idx="30">
                  <c:v>56.717115</c:v>
                </c:pt>
                <c:pt idx="31">
                  <c:v>51.996707999999998</c:v>
                </c:pt>
                <c:pt idx="32">
                  <c:v>58.549610000000001</c:v>
                </c:pt>
                <c:pt idx="33">
                  <c:v>43.552304999999997</c:v>
                </c:pt>
                <c:pt idx="34">
                  <c:v>54.226484999999997</c:v>
                </c:pt>
              </c:numCache>
            </c:numRef>
          </c:val>
        </c:ser>
        <c:dLbls>
          <c:showLegendKey val="0"/>
          <c:showVal val="0"/>
          <c:showCatName val="0"/>
          <c:showSerName val="0"/>
          <c:showPercent val="0"/>
          <c:showBubbleSize val="0"/>
        </c:dLbls>
        <c:gapWidth val="150"/>
        <c:axId val="240057888"/>
        <c:axId val="240058448"/>
      </c:barChart>
      <c:lineChart>
        <c:grouping val="standard"/>
        <c:varyColors val="0"/>
        <c:ser>
          <c:idx val="2"/>
          <c:order val="1"/>
          <c:tx>
            <c:strRef>
              <c:f>Sheet1!$C$1</c:f>
              <c:strCache>
                <c:ptCount val="1"/>
                <c:pt idx="0">
                  <c:v>Universitario / TP</c:v>
                </c:pt>
              </c:strCache>
            </c:strRef>
          </c:tx>
          <c:spPr>
            <a:ln>
              <a:noFill/>
            </a:ln>
          </c:spPr>
          <c:marker>
            <c:symbol val="x"/>
            <c:size val="9"/>
            <c:spPr>
              <a:solidFill>
                <a:sysClr val="window" lastClr="FFFFFF">
                  <a:lumMod val="75000"/>
                </a:sysClr>
              </a:solidFill>
              <a:ln>
                <a:solidFill>
                  <a:srgbClr val="E6E6E6">
                    <a:lumMod val="10000"/>
                  </a:srgbClr>
                </a:solidFill>
              </a:ln>
            </c:spPr>
          </c:marker>
          <c:dPt>
            <c:idx val="0"/>
            <c:bubble3D val="0"/>
          </c:dPt>
          <c:dPt>
            <c:idx val="1"/>
            <c:bubble3D val="0"/>
          </c:dPt>
          <c:dPt>
            <c:idx val="2"/>
            <c:bubble3D val="0"/>
          </c:dPt>
          <c:dPt>
            <c:idx val="4"/>
            <c:bubble3D val="0"/>
          </c:dPt>
          <c:dPt>
            <c:idx val="8"/>
            <c:bubble3D val="0"/>
          </c:dPt>
          <c:dPt>
            <c:idx val="13"/>
            <c:bubble3D val="0"/>
          </c:dPt>
          <c:dPt>
            <c:idx val="14"/>
            <c:bubble3D val="0"/>
          </c:dPt>
          <c:dPt>
            <c:idx val="25"/>
            <c:bubble3D val="0"/>
          </c:dPt>
          <c:cat>
            <c:numRef>
              <c:f>Sheet1!$C$2:$C$36</c:f>
              <c:numCache>
                <c:formatCode>General</c:formatCode>
                <c:ptCount val="35"/>
                <c:pt idx="0">
                  <c:v>237.27323999999999</c:v>
                </c:pt>
                <c:pt idx="1">
                  <c:v>260.85489999999999</c:v>
                </c:pt>
                <c:pt idx="2">
                  <c:v>257.66991000000002</c:v>
                </c:pt>
                <c:pt idx="3">
                  <c:v>275.11662000000001</c:v>
                </c:pt>
                <c:pt idx="4">
                  <c:v>267.40419000000003</c:v>
                </c:pt>
                <c:pt idx="5">
                  <c:v>278.21651000000003</c:v>
                </c:pt>
                <c:pt idx="6">
                  <c:v>288.61973</c:v>
                </c:pt>
                <c:pt idx="7">
                  <c:v>279.93963000000002</c:v>
                </c:pt>
                <c:pt idx="8">
                  <c:v>281.87941999999998</c:v>
                </c:pt>
                <c:pt idx="9">
                  <c:v>281.70717000000002</c:v>
                </c:pt>
                <c:pt idx="10">
                  <c:v>293.05745999999999</c:v>
                </c:pt>
                <c:pt idx="11">
                  <c:v>292.22784999999999</c:v>
                </c:pt>
                <c:pt idx="12">
                  <c:v>288.38580000000002</c:v>
                </c:pt>
                <c:pt idx="13">
                  <c:v>296.04043000000001</c:v>
                </c:pt>
                <c:pt idx="14">
                  <c:v>289.06770999999998</c:v>
                </c:pt>
                <c:pt idx="15">
                  <c:v>293.53196000000003</c:v>
                </c:pt>
                <c:pt idx="16">
                  <c:v>284.49752999999998</c:v>
                </c:pt>
                <c:pt idx="17">
                  <c:v>294.20021000000003</c:v>
                </c:pt>
                <c:pt idx="18">
                  <c:v>297.21127000000001</c:v>
                </c:pt>
                <c:pt idx="19">
                  <c:v>304.67077999999998</c:v>
                </c:pt>
                <c:pt idx="20">
                  <c:v>314.43144000000001</c:v>
                </c:pt>
                <c:pt idx="21">
                  <c:v>307.17264</c:v>
                </c:pt>
                <c:pt idx="22">
                  <c:v>288.50227999999998</c:v>
                </c:pt>
                <c:pt idx="23">
                  <c:v>302.08337</c:v>
                </c:pt>
                <c:pt idx="24">
                  <c:v>297.39549</c:v>
                </c:pt>
                <c:pt idx="25">
                  <c:v>296.90152</c:v>
                </c:pt>
                <c:pt idx="26">
                  <c:v>296.01315</c:v>
                </c:pt>
                <c:pt idx="27">
                  <c:v>295.57199000000003</c:v>
                </c:pt>
                <c:pt idx="28">
                  <c:v>301.94774999999998</c:v>
                </c:pt>
                <c:pt idx="29">
                  <c:v>298.63443000000001</c:v>
                </c:pt>
                <c:pt idx="30">
                  <c:v>298.93808000000001</c:v>
                </c:pt>
                <c:pt idx="31">
                  <c:v>305.65537999999998</c:v>
                </c:pt>
                <c:pt idx="32">
                  <c:v>317.77445</c:v>
                </c:pt>
                <c:pt idx="33">
                  <c:v>317.98964000000001</c:v>
                </c:pt>
                <c:pt idx="34">
                  <c:v>322.85989000000001</c:v>
                </c:pt>
              </c:numCache>
            </c:numRef>
          </c:cat>
          <c:val>
            <c:numRef>
              <c:f>Sheet1!$C$2:$C$36</c:f>
              <c:numCache>
                <c:formatCode>General</c:formatCode>
                <c:ptCount val="35"/>
                <c:pt idx="0">
                  <c:v>237.27323999999999</c:v>
                </c:pt>
                <c:pt idx="1">
                  <c:v>260.85489999999999</c:v>
                </c:pt>
                <c:pt idx="2">
                  <c:v>257.66991000000002</c:v>
                </c:pt>
                <c:pt idx="3">
                  <c:v>275.11662000000001</c:v>
                </c:pt>
                <c:pt idx="4">
                  <c:v>267.40419000000003</c:v>
                </c:pt>
                <c:pt idx="5">
                  <c:v>278.21651000000003</c:v>
                </c:pt>
                <c:pt idx="6">
                  <c:v>288.61973</c:v>
                </c:pt>
                <c:pt idx="7">
                  <c:v>279.93963000000002</c:v>
                </c:pt>
                <c:pt idx="8">
                  <c:v>281.87941999999998</c:v>
                </c:pt>
                <c:pt idx="9">
                  <c:v>281.70717000000002</c:v>
                </c:pt>
                <c:pt idx="10">
                  <c:v>293.05745999999999</c:v>
                </c:pt>
                <c:pt idx="11">
                  <c:v>292.22784999999999</c:v>
                </c:pt>
                <c:pt idx="12">
                  <c:v>288.38580000000002</c:v>
                </c:pt>
                <c:pt idx="13">
                  <c:v>296.04043000000001</c:v>
                </c:pt>
                <c:pt idx="14">
                  <c:v>289.06770999999998</c:v>
                </c:pt>
                <c:pt idx="15">
                  <c:v>293.53196000000003</c:v>
                </c:pt>
                <c:pt idx="16">
                  <c:v>284.49752999999998</c:v>
                </c:pt>
                <c:pt idx="17">
                  <c:v>294.20021000000003</c:v>
                </c:pt>
                <c:pt idx="18">
                  <c:v>297.21127000000001</c:v>
                </c:pt>
                <c:pt idx="19">
                  <c:v>304.67077999999998</c:v>
                </c:pt>
                <c:pt idx="20">
                  <c:v>314.43144000000001</c:v>
                </c:pt>
                <c:pt idx="21">
                  <c:v>307.17264</c:v>
                </c:pt>
                <c:pt idx="22">
                  <c:v>288.50227999999998</c:v>
                </c:pt>
                <c:pt idx="23">
                  <c:v>302.08337</c:v>
                </c:pt>
                <c:pt idx="24">
                  <c:v>297.39549</c:v>
                </c:pt>
                <c:pt idx="25">
                  <c:v>296.90152</c:v>
                </c:pt>
                <c:pt idx="26">
                  <c:v>296.01315</c:v>
                </c:pt>
                <c:pt idx="27">
                  <c:v>295.57199000000003</c:v>
                </c:pt>
                <c:pt idx="28">
                  <c:v>301.94774999999998</c:v>
                </c:pt>
                <c:pt idx="29">
                  <c:v>298.63443000000001</c:v>
                </c:pt>
                <c:pt idx="30">
                  <c:v>298.93808000000001</c:v>
                </c:pt>
                <c:pt idx="31">
                  <c:v>305.65537999999998</c:v>
                </c:pt>
                <c:pt idx="32">
                  <c:v>317.77445</c:v>
                </c:pt>
                <c:pt idx="33">
                  <c:v>317.98964000000001</c:v>
                </c:pt>
                <c:pt idx="34">
                  <c:v>322.85989000000001</c:v>
                </c:pt>
              </c:numCache>
            </c:numRef>
          </c:val>
          <c:smooth val="0"/>
        </c:ser>
        <c:ser>
          <c:idx val="1"/>
          <c:order val="2"/>
          <c:tx>
            <c:strRef>
              <c:f>Sheet1!$D$1</c:f>
              <c:strCache>
                <c:ptCount val="1"/>
                <c:pt idx="0">
                  <c:v>Masters y doctorado</c:v>
                </c:pt>
              </c:strCache>
            </c:strRef>
          </c:tx>
          <c:spPr>
            <a:ln>
              <a:noFill/>
            </a:ln>
          </c:spPr>
          <c:marker>
            <c:symbol val="triangle"/>
            <c:size val="10"/>
            <c:spPr>
              <a:solidFill>
                <a:srgbClr val="002060"/>
              </a:solidFill>
              <a:ln>
                <a:solidFill>
                  <a:schemeClr val="accent3">
                    <a:lumMod val="40000"/>
                    <a:lumOff val="60000"/>
                  </a:schemeClr>
                </a:solidFill>
              </a:ln>
            </c:spPr>
          </c:marker>
          <c:dPt>
            <c:idx val="0"/>
            <c:bubble3D val="0"/>
          </c:dPt>
          <c:dPt>
            <c:idx val="1"/>
            <c:marker>
              <c:spPr>
                <a:solidFill>
                  <a:srgbClr val="002060"/>
                </a:solidFill>
                <a:ln>
                  <a:solidFill>
                    <a:schemeClr val="accent3"/>
                  </a:solidFill>
                </a:ln>
              </c:spPr>
            </c:marker>
            <c:bubble3D val="0"/>
          </c:dPt>
          <c:dPt>
            <c:idx val="2"/>
            <c:marker>
              <c:spPr>
                <a:solidFill>
                  <a:srgbClr val="002060"/>
                </a:solidFill>
                <a:ln>
                  <a:solidFill>
                    <a:schemeClr val="accent3"/>
                  </a:solidFill>
                </a:ln>
              </c:spPr>
            </c:marker>
            <c:bubble3D val="0"/>
          </c:dPt>
          <c:dPt>
            <c:idx val="4"/>
            <c:marker>
              <c:spPr>
                <a:solidFill>
                  <a:srgbClr val="002060"/>
                </a:solidFill>
                <a:ln>
                  <a:solidFill>
                    <a:schemeClr val="accent3"/>
                  </a:solidFill>
                </a:ln>
              </c:spPr>
            </c:marker>
            <c:bubble3D val="0"/>
          </c:dPt>
          <c:dPt>
            <c:idx val="8"/>
            <c:marker>
              <c:spPr>
                <a:solidFill>
                  <a:srgbClr val="002060"/>
                </a:solidFill>
                <a:ln>
                  <a:solidFill>
                    <a:schemeClr val="accent3"/>
                  </a:solidFill>
                </a:ln>
              </c:spPr>
            </c:marker>
            <c:bubble3D val="0"/>
          </c:dPt>
          <c:dPt>
            <c:idx val="13"/>
            <c:marker>
              <c:spPr>
                <a:solidFill>
                  <a:srgbClr val="002060"/>
                </a:solidFill>
                <a:ln>
                  <a:solidFill>
                    <a:schemeClr val="accent3"/>
                  </a:solidFill>
                </a:ln>
              </c:spPr>
            </c:marker>
            <c:bubble3D val="0"/>
          </c:dPt>
          <c:dPt>
            <c:idx val="14"/>
            <c:marker>
              <c:spPr>
                <a:solidFill>
                  <a:srgbClr val="002060"/>
                </a:solidFill>
                <a:ln>
                  <a:solidFill>
                    <a:schemeClr val="accent3"/>
                  </a:solidFill>
                </a:ln>
              </c:spPr>
            </c:marker>
            <c:bubble3D val="0"/>
          </c:dPt>
          <c:dPt>
            <c:idx val="25"/>
            <c:marker>
              <c:spPr>
                <a:solidFill>
                  <a:srgbClr val="002060"/>
                </a:solidFill>
                <a:ln>
                  <a:solidFill>
                    <a:schemeClr val="accent3"/>
                  </a:solidFill>
                </a:ln>
              </c:spPr>
            </c:marker>
            <c:bubble3D val="0"/>
          </c:dPt>
          <c:cat>
            <c:numRef>
              <c:f>Sheet1!$D$2:$D$36</c:f>
              <c:numCache>
                <c:formatCode>General</c:formatCode>
                <c:ptCount val="35"/>
                <c:pt idx="0">
                  <c:v>235.92545000000001</c:v>
                </c:pt>
                <c:pt idx="1">
                  <c:v>267.36878999999999</c:v>
                </c:pt>
                <c:pt idx="2">
                  <c:v>275.84854000000001</c:v>
                </c:pt>
                <c:pt idx="3">
                  <c:v>280.40140000000002</c:v>
                </c:pt>
                <c:pt idx="4">
                  <c:v>288.70913000000002</c:v>
                </c:pt>
                <c:pt idx="5">
                  <c:v>298.62144999999998</c:v>
                </c:pt>
                <c:pt idx="6">
                  <c:v>299.51233000000002</c:v>
                </c:pt>
                <c:pt idx="7">
                  <c:v>300.27051</c:v>
                </c:pt>
                <c:pt idx="8">
                  <c:v>301.20706000000001</c:v>
                </c:pt>
                <c:pt idx="9">
                  <c:v>301.31517000000002</c:v>
                </c:pt>
                <c:pt idx="10">
                  <c:v>301.37970999999999</c:v>
                </c:pt>
                <c:pt idx="11">
                  <c:v>302.46035000000001</c:v>
                </c:pt>
                <c:pt idx="12">
                  <c:v>303.13941</c:v>
                </c:pt>
                <c:pt idx="13">
                  <c:v>305.43783000000002</c:v>
                </c:pt>
                <c:pt idx="14">
                  <c:v>306.24810000000002</c:v>
                </c:pt>
                <c:pt idx="15">
                  <c:v>307.43133</c:v>
                </c:pt>
                <c:pt idx="16">
                  <c:v>307.4726</c:v>
                </c:pt>
                <c:pt idx="17">
                  <c:v>308.83206999999999</c:v>
                </c:pt>
                <c:pt idx="18">
                  <c:v>309.80187000000001</c:v>
                </c:pt>
                <c:pt idx="19">
                  <c:v>310.03809000000001</c:v>
                </c:pt>
                <c:pt idx="20">
                  <c:v>310.25743999999997</c:v>
                </c:pt>
                <c:pt idx="21">
                  <c:v>310.27273000000002</c:v>
                </c:pt>
                <c:pt idx="22">
                  <c:v>311.46042</c:v>
                </c:pt>
                <c:pt idx="23">
                  <c:v>312.24131</c:v>
                </c:pt>
                <c:pt idx="24">
                  <c:v>312.40769999999998</c:v>
                </c:pt>
                <c:pt idx="25">
                  <c:v>313.91257000000002</c:v>
                </c:pt>
                <c:pt idx="26">
                  <c:v>314.47457000000003</c:v>
                </c:pt>
                <c:pt idx="27">
                  <c:v>315.28402</c:v>
                </c:pt>
                <c:pt idx="28">
                  <c:v>315.44749999999999</c:v>
                </c:pt>
                <c:pt idx="29">
                  <c:v>315.58123000000001</c:v>
                </c:pt>
                <c:pt idx="30">
                  <c:v>317.67739</c:v>
                </c:pt>
                <c:pt idx="31">
                  <c:v>325.68020000000001</c:v>
                </c:pt>
                <c:pt idx="32">
                  <c:v>333.81040000000002</c:v>
                </c:pt>
                <c:pt idx="33">
                  <c:v>335.17430000000002</c:v>
                </c:pt>
                <c:pt idx="34">
                  <c:v>338.14231000000001</c:v>
                </c:pt>
              </c:numCache>
            </c:numRef>
          </c:cat>
          <c:val>
            <c:numRef>
              <c:f>Sheet1!$D$2:$D$36</c:f>
              <c:numCache>
                <c:formatCode>General</c:formatCode>
                <c:ptCount val="35"/>
                <c:pt idx="0">
                  <c:v>235.92545000000001</c:v>
                </c:pt>
                <c:pt idx="1">
                  <c:v>267.36878999999999</c:v>
                </c:pt>
                <c:pt idx="2">
                  <c:v>275.84854000000001</c:v>
                </c:pt>
                <c:pt idx="3">
                  <c:v>280.40140000000002</c:v>
                </c:pt>
                <c:pt idx="4">
                  <c:v>288.70913000000002</c:v>
                </c:pt>
                <c:pt idx="5">
                  <c:v>298.62144999999998</c:v>
                </c:pt>
                <c:pt idx="6">
                  <c:v>299.51233000000002</c:v>
                </c:pt>
                <c:pt idx="7">
                  <c:v>300.27051</c:v>
                </c:pt>
                <c:pt idx="8">
                  <c:v>301.20706000000001</c:v>
                </c:pt>
                <c:pt idx="9">
                  <c:v>301.31517000000002</c:v>
                </c:pt>
                <c:pt idx="10">
                  <c:v>301.37970999999999</c:v>
                </c:pt>
                <c:pt idx="11">
                  <c:v>302.46035000000001</c:v>
                </c:pt>
                <c:pt idx="12">
                  <c:v>303.13941</c:v>
                </c:pt>
                <c:pt idx="13">
                  <c:v>305.43783000000002</c:v>
                </c:pt>
                <c:pt idx="14">
                  <c:v>306.24810000000002</c:v>
                </c:pt>
                <c:pt idx="15">
                  <c:v>307.43133</c:v>
                </c:pt>
                <c:pt idx="16">
                  <c:v>307.4726</c:v>
                </c:pt>
                <c:pt idx="17">
                  <c:v>308.83206999999999</c:v>
                </c:pt>
                <c:pt idx="18">
                  <c:v>309.80187000000001</c:v>
                </c:pt>
                <c:pt idx="19">
                  <c:v>310.03809000000001</c:v>
                </c:pt>
                <c:pt idx="20">
                  <c:v>310.25743999999997</c:v>
                </c:pt>
                <c:pt idx="21">
                  <c:v>310.27273000000002</c:v>
                </c:pt>
                <c:pt idx="22">
                  <c:v>311.46042</c:v>
                </c:pt>
                <c:pt idx="23">
                  <c:v>312.24131</c:v>
                </c:pt>
                <c:pt idx="24">
                  <c:v>312.40769999999998</c:v>
                </c:pt>
                <c:pt idx="25">
                  <c:v>313.91257000000002</c:v>
                </c:pt>
                <c:pt idx="26">
                  <c:v>314.47457000000003</c:v>
                </c:pt>
                <c:pt idx="27">
                  <c:v>315.28402</c:v>
                </c:pt>
                <c:pt idx="28">
                  <c:v>315.44749999999999</c:v>
                </c:pt>
                <c:pt idx="29">
                  <c:v>315.58123000000001</c:v>
                </c:pt>
                <c:pt idx="30">
                  <c:v>317.67739</c:v>
                </c:pt>
                <c:pt idx="31">
                  <c:v>325.68020000000001</c:v>
                </c:pt>
                <c:pt idx="32">
                  <c:v>333.81040000000002</c:v>
                </c:pt>
                <c:pt idx="33">
                  <c:v>335.17430000000002</c:v>
                </c:pt>
                <c:pt idx="34">
                  <c:v>338.14231000000001</c:v>
                </c:pt>
              </c:numCache>
            </c:numRef>
          </c:val>
          <c:smooth val="0"/>
        </c:ser>
        <c:ser>
          <c:idx val="3"/>
          <c:order val="3"/>
          <c:tx>
            <c:strRef>
              <c:f>Sheet1!$B$1</c:f>
              <c:strCache>
                <c:ptCount val="1"/>
                <c:pt idx="0">
                  <c:v>Sin educación superior</c:v>
                </c:pt>
              </c:strCache>
            </c:strRef>
          </c:tx>
          <c:spPr>
            <a:ln w="28575">
              <a:noFill/>
            </a:ln>
          </c:spPr>
          <c:marker>
            <c:symbol val="circle"/>
            <c:size val="10"/>
            <c:spPr>
              <a:solidFill>
                <a:srgbClr val="E6E6E6">
                  <a:lumMod val="10000"/>
                </a:srgbClr>
              </a:solidFill>
              <a:ln>
                <a:solidFill>
                  <a:schemeClr val="accent6">
                    <a:lumMod val="40000"/>
                    <a:lumOff val="60000"/>
                  </a:schemeClr>
                </a:solidFill>
              </a:ln>
            </c:spPr>
          </c:marker>
          <c:dPt>
            <c:idx val="0"/>
            <c:marker>
              <c:spPr>
                <a:solidFill>
                  <a:srgbClr val="E6E6E6">
                    <a:lumMod val="10000"/>
                  </a:srgbClr>
                </a:solidFill>
                <a:ln>
                  <a:solidFill>
                    <a:schemeClr val="accent6"/>
                  </a:solidFill>
                </a:ln>
              </c:spPr>
            </c:marker>
            <c:bubble3D val="0"/>
          </c:dPt>
          <c:dPt>
            <c:idx val="1"/>
            <c:marker>
              <c:spPr>
                <a:solidFill>
                  <a:srgbClr val="E6E6E6">
                    <a:lumMod val="10000"/>
                  </a:srgbClr>
                </a:solidFill>
                <a:ln>
                  <a:solidFill>
                    <a:schemeClr val="accent6"/>
                  </a:solidFill>
                </a:ln>
              </c:spPr>
            </c:marker>
            <c:bubble3D val="0"/>
          </c:dPt>
          <c:dPt>
            <c:idx val="2"/>
            <c:marker>
              <c:spPr>
                <a:solidFill>
                  <a:srgbClr val="E6E6E6">
                    <a:lumMod val="10000"/>
                  </a:srgbClr>
                </a:solidFill>
                <a:ln>
                  <a:solidFill>
                    <a:schemeClr val="accent6"/>
                  </a:solidFill>
                </a:ln>
              </c:spPr>
            </c:marker>
            <c:bubble3D val="0"/>
          </c:dPt>
          <c:dPt>
            <c:idx val="4"/>
            <c:marker>
              <c:spPr>
                <a:solidFill>
                  <a:srgbClr val="E6E6E6">
                    <a:lumMod val="10000"/>
                  </a:srgbClr>
                </a:solidFill>
                <a:ln>
                  <a:solidFill>
                    <a:schemeClr val="accent6"/>
                  </a:solidFill>
                </a:ln>
              </c:spPr>
            </c:marker>
            <c:bubble3D val="0"/>
          </c:dPt>
          <c:dPt>
            <c:idx val="8"/>
            <c:marker>
              <c:spPr>
                <a:solidFill>
                  <a:srgbClr val="E6E6E6">
                    <a:lumMod val="10000"/>
                  </a:srgbClr>
                </a:solidFill>
                <a:ln>
                  <a:solidFill>
                    <a:schemeClr val="accent6"/>
                  </a:solidFill>
                </a:ln>
              </c:spPr>
            </c:marker>
            <c:bubble3D val="0"/>
          </c:dPt>
          <c:dPt>
            <c:idx val="13"/>
            <c:marker>
              <c:spPr>
                <a:solidFill>
                  <a:srgbClr val="E6E6E6">
                    <a:lumMod val="10000"/>
                  </a:srgbClr>
                </a:solidFill>
                <a:ln>
                  <a:solidFill>
                    <a:schemeClr val="accent6"/>
                  </a:solidFill>
                </a:ln>
              </c:spPr>
            </c:marker>
            <c:bubble3D val="0"/>
          </c:dPt>
          <c:dPt>
            <c:idx val="14"/>
            <c:marker>
              <c:spPr>
                <a:solidFill>
                  <a:srgbClr val="E6E6E6">
                    <a:lumMod val="10000"/>
                  </a:srgbClr>
                </a:solidFill>
                <a:ln>
                  <a:solidFill>
                    <a:schemeClr val="accent6"/>
                  </a:solidFill>
                </a:ln>
              </c:spPr>
            </c:marker>
            <c:bubble3D val="0"/>
          </c:dPt>
          <c:dPt>
            <c:idx val="25"/>
            <c:marker>
              <c:spPr>
                <a:solidFill>
                  <a:srgbClr val="E6E6E6">
                    <a:lumMod val="10000"/>
                  </a:srgbClr>
                </a:solidFill>
                <a:ln>
                  <a:solidFill>
                    <a:schemeClr val="accent6"/>
                  </a:solidFill>
                </a:ln>
              </c:spPr>
            </c:marker>
            <c:bubble3D val="0"/>
          </c:dPt>
          <c:val>
            <c:numRef>
              <c:f>Sheet1!$B$2:$B$36</c:f>
              <c:numCache>
                <c:formatCode>General</c:formatCode>
                <c:ptCount val="35"/>
                <c:pt idx="0">
                  <c:v>196.25592</c:v>
                </c:pt>
                <c:pt idx="1">
                  <c:v>218.82052999999999</c:v>
                </c:pt>
                <c:pt idx="2">
                  <c:v>226.25781000000001</c:v>
                </c:pt>
                <c:pt idx="3">
                  <c:v>261.31711000000001</c:v>
                </c:pt>
                <c:pt idx="4">
                  <c:v>245.38070999999999</c:v>
                </c:pt>
                <c:pt idx="5">
                  <c:v>247.43176</c:v>
                </c:pt>
                <c:pt idx="6">
                  <c:v>250.97266999999999</c:v>
                </c:pt>
                <c:pt idx="7">
                  <c:v>262.78555999999998</c:v>
                </c:pt>
                <c:pt idx="8">
                  <c:v>252.65953999999999</c:v>
                </c:pt>
                <c:pt idx="9">
                  <c:v>265.98217</c:v>
                </c:pt>
                <c:pt idx="10">
                  <c:v>269.87133999999998</c:v>
                </c:pt>
                <c:pt idx="11">
                  <c:v>259.18416999999999</c:v>
                </c:pt>
                <c:pt idx="12">
                  <c:v>257.67876000000001</c:v>
                </c:pt>
                <c:pt idx="13">
                  <c:v>243.21861999999999</c:v>
                </c:pt>
                <c:pt idx="14">
                  <c:v>261.37385</c:v>
                </c:pt>
                <c:pt idx="15">
                  <c:v>266.01947000000001</c:v>
                </c:pt>
                <c:pt idx="16">
                  <c:v>259.74407000000002</c:v>
                </c:pt>
                <c:pt idx="17">
                  <c:v>263.84609999999998</c:v>
                </c:pt>
                <c:pt idx="18">
                  <c:v>276.03343000000001</c:v>
                </c:pt>
                <c:pt idx="19">
                  <c:v>273.54698999999999</c:v>
                </c:pt>
                <c:pt idx="20">
                  <c:v>275.15431999999998</c:v>
                </c:pt>
                <c:pt idx="21">
                  <c:v>271.93795999999998</c:v>
                </c:pt>
                <c:pt idx="22">
                  <c:v>257.97465999999997</c:v>
                </c:pt>
                <c:pt idx="23">
                  <c:v>272.33285000000001</c:v>
                </c:pt>
                <c:pt idx="24">
                  <c:v>265.80563000000001</c:v>
                </c:pt>
                <c:pt idx="25">
                  <c:v>270.72305999999998</c:v>
                </c:pt>
                <c:pt idx="26">
                  <c:v>268.06198999999998</c:v>
                </c:pt>
                <c:pt idx="27">
                  <c:v>271.55703</c:v>
                </c:pt>
                <c:pt idx="28">
                  <c:v>276.32073000000003</c:v>
                </c:pt>
                <c:pt idx="29">
                  <c:v>259.62585999999999</c:v>
                </c:pt>
                <c:pt idx="30">
                  <c:v>254.09635</c:v>
                </c:pt>
                <c:pt idx="31">
                  <c:v>269.29244</c:v>
                </c:pt>
                <c:pt idx="32">
                  <c:v>280.42354999999998</c:v>
                </c:pt>
                <c:pt idx="33">
                  <c:v>295.81202000000002</c:v>
                </c:pt>
                <c:pt idx="34">
                  <c:v>292.83517000000001</c:v>
                </c:pt>
              </c:numCache>
            </c:numRef>
          </c:val>
          <c:smooth val="0"/>
        </c:ser>
        <c:dLbls>
          <c:showLegendKey val="0"/>
          <c:showVal val="0"/>
          <c:showCatName val="0"/>
          <c:showSerName val="0"/>
          <c:showPercent val="0"/>
          <c:showBubbleSize val="0"/>
        </c:dLbls>
        <c:hiLowLines>
          <c:spPr>
            <a:ln w="3175">
              <a:solidFill>
                <a:schemeClr val="tx2">
                  <a:lumMod val="40000"/>
                  <a:lumOff val="60000"/>
                </a:schemeClr>
              </a:solidFill>
              <a:prstDash val="sysDash"/>
            </a:ln>
          </c:spPr>
        </c:hiLowLines>
        <c:marker val="1"/>
        <c:smooth val="0"/>
        <c:axId val="240057888"/>
        <c:axId val="240058448"/>
      </c:lineChart>
      <c:catAx>
        <c:axId val="240057888"/>
        <c:scaling>
          <c:orientation val="minMax"/>
        </c:scaling>
        <c:delete val="0"/>
        <c:axPos val="b"/>
        <c:majorGridlines/>
        <c:numFmt formatCode="General" sourceLinked="0"/>
        <c:majorTickMark val="out"/>
        <c:minorTickMark val="none"/>
        <c:tickLblPos val="nextTo"/>
        <c:txPr>
          <a:bodyPr rot="-2700000" vert="horz"/>
          <a:lstStyle/>
          <a:p>
            <a:pPr>
              <a:defRPr sz="1200">
                <a:latin typeface="Arial Narrow" panose="020B0606020202030204" pitchFamily="34" charset="0"/>
              </a:defRPr>
            </a:pPr>
            <a:endParaRPr lang="es-CL"/>
          </a:p>
        </c:txPr>
        <c:crossAx val="240058448"/>
        <c:crosses val="autoZero"/>
        <c:auto val="0"/>
        <c:lblAlgn val="ctr"/>
        <c:lblOffset val="100"/>
        <c:tickLblSkip val="1"/>
        <c:tickMarkSkip val="5"/>
        <c:noMultiLvlLbl val="0"/>
      </c:catAx>
      <c:valAx>
        <c:axId val="240058448"/>
        <c:scaling>
          <c:orientation val="minMax"/>
          <c:max val="350"/>
          <c:min val="150"/>
        </c:scaling>
        <c:delete val="0"/>
        <c:axPos val="l"/>
        <c:majorGridlines/>
        <c:numFmt formatCode="General" sourceLinked="1"/>
        <c:majorTickMark val="out"/>
        <c:minorTickMark val="none"/>
        <c:tickLblPos val="nextTo"/>
        <c:txPr>
          <a:bodyPr/>
          <a:lstStyle/>
          <a:p>
            <a:pPr>
              <a:defRPr sz="1400">
                <a:latin typeface="Arial Narrow" panose="020B0606020202030204" pitchFamily="34" charset="0"/>
              </a:defRPr>
            </a:pPr>
            <a:endParaRPr lang="es-CL"/>
          </a:p>
        </c:txPr>
        <c:crossAx val="240057888"/>
        <c:crossesAt val="1"/>
        <c:crossBetween val="between"/>
      </c:valAx>
    </c:plotArea>
    <c:legend>
      <c:legendPos val="r"/>
      <c:layout>
        <c:manualLayout>
          <c:xMode val="edge"/>
          <c:yMode val="edge"/>
          <c:x val="0.11043195021341699"/>
          <c:y val="0.102028341687026"/>
          <c:w val="0.87298140708380101"/>
          <c:h val="5.46934425610155E-2"/>
        </c:manualLayout>
      </c:layout>
      <c:overlay val="0"/>
      <c:txPr>
        <a:bodyPr/>
        <a:lstStyle/>
        <a:p>
          <a:pPr>
            <a:defRPr sz="1600">
              <a:latin typeface="Arial Narrow" panose="020B0606020202030204" pitchFamily="34" charset="0"/>
            </a:defRPr>
          </a:pPr>
          <a:endParaRPr lang="es-CL"/>
        </a:p>
      </c:txPr>
    </c:legend>
    <c:plotVisOnly val="1"/>
    <c:dispBlanksAs val="gap"/>
    <c:showDLblsOverMax val="0"/>
  </c:chart>
  <c:txPr>
    <a:bodyPr/>
    <a:lstStyle/>
    <a:p>
      <a:pPr>
        <a:defRPr sz="1800"/>
      </a:pPr>
      <a:endParaRPr lang="es-C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6321082721228E-2"/>
          <c:y val="9.5939602064576496E-2"/>
          <c:w val="0.92881204744699097"/>
          <c:h val="0.59824997219691101"/>
        </c:manualLayout>
      </c:layout>
      <c:lineChart>
        <c:grouping val="standard"/>
        <c:varyColors val="0"/>
        <c:ser>
          <c:idx val="3"/>
          <c:order val="0"/>
          <c:tx>
            <c:strRef>
              <c:f>Sheet1!$B$1</c:f>
              <c:strCache>
                <c:ptCount val="1"/>
                <c:pt idx="0">
                  <c:v>Nivel 4 y 5</c:v>
                </c:pt>
              </c:strCache>
            </c:strRef>
          </c:tx>
          <c:spPr>
            <a:ln>
              <a:noFill/>
            </a:ln>
          </c:spPr>
          <c:marker>
            <c:symbol val="triangle"/>
            <c:size val="14"/>
            <c:spPr>
              <a:solidFill>
                <a:srgbClr val="002060"/>
              </a:solidFill>
              <a:ln>
                <a:solidFill>
                  <a:schemeClr val="tx2"/>
                </a:solidFill>
              </a:ln>
            </c:spPr>
          </c:marker>
          <c:cat>
            <c:strRef>
              <c:f>Sheet1!$A$2:$A$36</c:f>
              <c:strCache>
                <c:ptCount val="35"/>
                <c:pt idx="0">
                  <c:v>Singapore</c:v>
                </c:pt>
                <c:pt idx="1">
                  <c:v>Denmark</c:v>
                </c:pt>
                <c:pt idx="2">
                  <c:v>Chile</c:v>
                </c:pt>
                <c:pt idx="3">
                  <c:v>Finland</c:v>
                </c:pt>
                <c:pt idx="4">
                  <c:v>Sweden</c:v>
                </c:pt>
                <c:pt idx="5">
                  <c:v>New Zealand</c:v>
                </c:pt>
                <c:pt idx="6">
                  <c:v>United States</c:v>
                </c:pt>
                <c:pt idx="7">
                  <c:v>Israel</c:v>
                </c:pt>
                <c:pt idx="8">
                  <c:v>Netherlands</c:v>
                </c:pt>
                <c:pt idx="9">
                  <c:v>Canada</c:v>
                </c:pt>
                <c:pt idx="10">
                  <c:v>Germany</c:v>
                </c:pt>
                <c:pt idx="11">
                  <c:v>Spain</c:v>
                </c:pt>
                <c:pt idx="12">
                  <c:v>Slovenia</c:v>
                </c:pt>
                <c:pt idx="13">
                  <c:v>Australia</c:v>
                </c:pt>
                <c:pt idx="14">
                  <c:v>Norway</c:v>
                </c:pt>
                <c:pt idx="15">
                  <c:v>Korea</c:v>
                </c:pt>
                <c:pt idx="16">
                  <c:v>Estonia</c:v>
                </c:pt>
                <c:pt idx="17">
                  <c:v>England (UK)</c:v>
                </c:pt>
                <c:pt idx="18">
                  <c:v>Ireland</c:v>
                </c:pt>
                <c:pt idx="19">
                  <c:v>Northern Ireland (UK)</c:v>
                </c:pt>
                <c:pt idx="20">
                  <c:v>Austria</c:v>
                </c:pt>
                <c:pt idx="21">
                  <c:v>OECD average</c:v>
                </c:pt>
                <c:pt idx="22">
                  <c:v>Czech Republic</c:v>
                </c:pt>
                <c:pt idx="23">
                  <c:v>Flanders (Belgium)</c:v>
                </c:pt>
                <c:pt idx="24">
                  <c:v>Poland</c:v>
                </c:pt>
                <c:pt idx="25">
                  <c:v>France</c:v>
                </c:pt>
                <c:pt idx="26">
                  <c:v>Lithuania</c:v>
                </c:pt>
                <c:pt idx="27">
                  <c:v>Slovak Republic</c:v>
                </c:pt>
                <c:pt idx="28">
                  <c:v>Italy</c:v>
                </c:pt>
                <c:pt idx="29">
                  <c:v>Japan</c:v>
                </c:pt>
                <c:pt idx="30">
                  <c:v>Cyprus¹</c:v>
                </c:pt>
                <c:pt idx="31">
                  <c:v>Turkey</c:v>
                </c:pt>
                <c:pt idx="32">
                  <c:v>Jakarta (Indonesia)</c:v>
                </c:pt>
                <c:pt idx="33">
                  <c:v>Greece</c:v>
                </c:pt>
                <c:pt idx="34">
                  <c:v>Russian Federation</c:v>
                </c:pt>
              </c:strCache>
            </c:strRef>
          </c:cat>
          <c:val>
            <c:numRef>
              <c:f>Sheet1!$B$2:$B$36</c:f>
              <c:numCache>
                <c:formatCode>General</c:formatCode>
                <c:ptCount val="35"/>
                <c:pt idx="0">
                  <c:v>86.716425000000001</c:v>
                </c:pt>
                <c:pt idx="1">
                  <c:v>85.752622000000002</c:v>
                </c:pt>
                <c:pt idx="2">
                  <c:v>84.601596999999998</c:v>
                </c:pt>
                <c:pt idx="3">
                  <c:v>83.899161000000007</c:v>
                </c:pt>
                <c:pt idx="4">
                  <c:v>82.348109999999991</c:v>
                </c:pt>
                <c:pt idx="5">
                  <c:v>81.180318999999997</c:v>
                </c:pt>
                <c:pt idx="6">
                  <c:v>81.166043999999999</c:v>
                </c:pt>
                <c:pt idx="7">
                  <c:v>80.558381999999995</c:v>
                </c:pt>
                <c:pt idx="8">
                  <c:v>80.531721000000005</c:v>
                </c:pt>
                <c:pt idx="9">
                  <c:v>79.548576999999995</c:v>
                </c:pt>
                <c:pt idx="10">
                  <c:v>79.076913000000005</c:v>
                </c:pt>
                <c:pt idx="11">
                  <c:v>78.588915</c:v>
                </c:pt>
                <c:pt idx="12">
                  <c:v>77.938247000000004</c:v>
                </c:pt>
                <c:pt idx="13">
                  <c:v>77.776651000000001</c:v>
                </c:pt>
                <c:pt idx="14">
                  <c:v>77.764091999999991</c:v>
                </c:pt>
                <c:pt idx="15">
                  <c:v>77.129204000000001</c:v>
                </c:pt>
                <c:pt idx="16">
                  <c:v>76.878210999999993</c:v>
                </c:pt>
                <c:pt idx="17">
                  <c:v>76.178341000000003</c:v>
                </c:pt>
                <c:pt idx="18">
                  <c:v>75.029859999999999</c:v>
                </c:pt>
                <c:pt idx="19">
                  <c:v>73.778469999999999</c:v>
                </c:pt>
                <c:pt idx="20">
                  <c:v>73.708658999999997</c:v>
                </c:pt>
                <c:pt idx="21">
                  <c:v>72.462011000000004</c:v>
                </c:pt>
                <c:pt idx="22">
                  <c:v>69.931969000000009</c:v>
                </c:pt>
                <c:pt idx="23">
                  <c:v>68.281155999999996</c:v>
                </c:pt>
                <c:pt idx="24">
                  <c:v>64.781268999999995</c:v>
                </c:pt>
                <c:pt idx="25">
                  <c:v>59.485832000000002</c:v>
                </c:pt>
                <c:pt idx="26">
                  <c:v>59.382778999999999</c:v>
                </c:pt>
                <c:pt idx="27">
                  <c:v>58.908026</c:v>
                </c:pt>
                <c:pt idx="28">
                  <c:v>57.071404999999999</c:v>
                </c:pt>
                <c:pt idx="29">
                  <c:v>55.482973000000001</c:v>
                </c:pt>
                <c:pt idx="30">
                  <c:v>53.530781000000005</c:v>
                </c:pt>
                <c:pt idx="31">
                  <c:v>50.121967999999995</c:v>
                </c:pt>
                <c:pt idx="32">
                  <c:v>38.310217999999999</c:v>
                </c:pt>
                <c:pt idx="33">
                  <c:v>33.899614</c:v>
                </c:pt>
                <c:pt idx="34">
                  <c:v>22.699421000000001</c:v>
                </c:pt>
              </c:numCache>
            </c:numRef>
          </c:val>
          <c:smooth val="0"/>
        </c:ser>
        <c:ser>
          <c:idx val="2"/>
          <c:order val="1"/>
          <c:tx>
            <c:strRef>
              <c:f>Sheet1!$C$1</c:f>
              <c:strCache>
                <c:ptCount val="1"/>
                <c:pt idx="0">
                  <c:v>Nivel 1 o menor</c:v>
                </c:pt>
              </c:strCache>
            </c:strRef>
          </c:tx>
          <c:spPr>
            <a:ln>
              <a:noFill/>
            </a:ln>
          </c:spPr>
          <c:marker>
            <c:symbol val="dash"/>
            <c:size val="14"/>
            <c:spPr>
              <a:solidFill>
                <a:srgbClr val="2A7883"/>
              </a:solidFill>
              <a:ln>
                <a:solidFill>
                  <a:sysClr val="window" lastClr="FFFFFF">
                    <a:lumMod val="50000"/>
                  </a:sysClr>
                </a:solidFill>
              </a:ln>
            </c:spPr>
          </c:marker>
          <c:cat>
            <c:strRef>
              <c:f>Sheet1!$A$2:$A$36</c:f>
              <c:strCache>
                <c:ptCount val="35"/>
                <c:pt idx="0">
                  <c:v>Singapore</c:v>
                </c:pt>
                <c:pt idx="1">
                  <c:v>Denmark</c:v>
                </c:pt>
                <c:pt idx="2">
                  <c:v>Chile</c:v>
                </c:pt>
                <c:pt idx="3">
                  <c:v>Finland</c:v>
                </c:pt>
                <c:pt idx="4">
                  <c:v>Sweden</c:v>
                </c:pt>
                <c:pt idx="5">
                  <c:v>New Zealand</c:v>
                </c:pt>
                <c:pt idx="6">
                  <c:v>United States</c:v>
                </c:pt>
                <c:pt idx="7">
                  <c:v>Israel</c:v>
                </c:pt>
                <c:pt idx="8">
                  <c:v>Netherlands</c:v>
                </c:pt>
                <c:pt idx="9">
                  <c:v>Canada</c:v>
                </c:pt>
                <c:pt idx="10">
                  <c:v>Germany</c:v>
                </c:pt>
                <c:pt idx="11">
                  <c:v>Spain</c:v>
                </c:pt>
                <c:pt idx="12">
                  <c:v>Slovenia</c:v>
                </c:pt>
                <c:pt idx="13">
                  <c:v>Australia</c:v>
                </c:pt>
                <c:pt idx="14">
                  <c:v>Norway</c:v>
                </c:pt>
                <c:pt idx="15">
                  <c:v>Korea</c:v>
                </c:pt>
                <c:pt idx="16">
                  <c:v>Estonia</c:v>
                </c:pt>
                <c:pt idx="17">
                  <c:v>England (UK)</c:v>
                </c:pt>
                <c:pt idx="18">
                  <c:v>Ireland</c:v>
                </c:pt>
                <c:pt idx="19">
                  <c:v>Northern Ireland (UK)</c:v>
                </c:pt>
                <c:pt idx="20">
                  <c:v>Austria</c:v>
                </c:pt>
                <c:pt idx="21">
                  <c:v>OECD average</c:v>
                </c:pt>
                <c:pt idx="22">
                  <c:v>Czech Republic</c:v>
                </c:pt>
                <c:pt idx="23">
                  <c:v>Flanders (Belgium)</c:v>
                </c:pt>
                <c:pt idx="24">
                  <c:v>Poland</c:v>
                </c:pt>
                <c:pt idx="25">
                  <c:v>France</c:v>
                </c:pt>
                <c:pt idx="26">
                  <c:v>Lithuania</c:v>
                </c:pt>
                <c:pt idx="27">
                  <c:v>Slovak Republic</c:v>
                </c:pt>
                <c:pt idx="28">
                  <c:v>Italy</c:v>
                </c:pt>
                <c:pt idx="29">
                  <c:v>Japan</c:v>
                </c:pt>
                <c:pt idx="30">
                  <c:v>Cyprus¹</c:v>
                </c:pt>
                <c:pt idx="31">
                  <c:v>Turkey</c:v>
                </c:pt>
                <c:pt idx="32">
                  <c:v>Jakarta (Indonesia)</c:v>
                </c:pt>
                <c:pt idx="33">
                  <c:v>Greece</c:v>
                </c:pt>
                <c:pt idx="34">
                  <c:v>Russian Federation</c:v>
                </c:pt>
              </c:strCache>
            </c:strRef>
          </c:cat>
          <c:val>
            <c:numRef>
              <c:f>Sheet1!$C$2:$C$36</c:f>
              <c:numCache>
                <c:formatCode>General</c:formatCode>
                <c:ptCount val="35"/>
                <c:pt idx="0">
                  <c:v>32.186031</c:v>
                </c:pt>
                <c:pt idx="1">
                  <c:v>40.812170999999999</c:v>
                </c:pt>
                <c:pt idx="2">
                  <c:v>35.544576999999997</c:v>
                </c:pt>
                <c:pt idx="3">
                  <c:v>36.895474</c:v>
                </c:pt>
                <c:pt idx="4">
                  <c:v>40.953439000000003</c:v>
                </c:pt>
                <c:pt idx="5">
                  <c:v>45.946323</c:v>
                </c:pt>
                <c:pt idx="6">
                  <c:v>37.608312999999995</c:v>
                </c:pt>
                <c:pt idx="7">
                  <c:v>32.085909000000001</c:v>
                </c:pt>
                <c:pt idx="8">
                  <c:v>39.903030999999999</c:v>
                </c:pt>
                <c:pt idx="9">
                  <c:v>33.283962000000002</c:v>
                </c:pt>
                <c:pt idx="10">
                  <c:v>27.927611000000002</c:v>
                </c:pt>
                <c:pt idx="11">
                  <c:v>27.965077999999998</c:v>
                </c:pt>
                <c:pt idx="12">
                  <c:v>29.692592000000001</c:v>
                </c:pt>
                <c:pt idx="13">
                  <c:v>27.297939</c:v>
                </c:pt>
                <c:pt idx="14">
                  <c:v>45.641503</c:v>
                </c:pt>
                <c:pt idx="15">
                  <c:v>24.267987999999999</c:v>
                </c:pt>
                <c:pt idx="16">
                  <c:v>32.503231</c:v>
                </c:pt>
                <c:pt idx="17">
                  <c:v>37.587789000000001</c:v>
                </c:pt>
                <c:pt idx="18">
                  <c:v>32.320621000000003</c:v>
                </c:pt>
                <c:pt idx="19">
                  <c:v>26.475123</c:v>
                </c:pt>
                <c:pt idx="20">
                  <c:v>26.801945999999997</c:v>
                </c:pt>
                <c:pt idx="21">
                  <c:v>29.375498</c:v>
                </c:pt>
                <c:pt idx="22">
                  <c:v>30.375119999999999</c:v>
                </c:pt>
                <c:pt idx="23">
                  <c:v>26.373795000000001</c:v>
                </c:pt>
                <c:pt idx="24">
                  <c:v>17.090295999999999</c:v>
                </c:pt>
                <c:pt idx="25">
                  <c:v>20.014568999999998</c:v>
                </c:pt>
                <c:pt idx="26">
                  <c:v>16.150605000000002</c:v>
                </c:pt>
                <c:pt idx="27">
                  <c:v>12.992655000000001</c:v>
                </c:pt>
                <c:pt idx="28">
                  <c:v>13.176597000000001</c:v>
                </c:pt>
                <c:pt idx="29">
                  <c:v>22.678908</c:v>
                </c:pt>
                <c:pt idx="30">
                  <c:v>28.492211000000001</c:v>
                </c:pt>
                <c:pt idx="31">
                  <c:v>15.169924000000002</c:v>
                </c:pt>
                <c:pt idx="32">
                  <c:v>8.1046700000000005</c:v>
                </c:pt>
                <c:pt idx="33">
                  <c:v>12.502958999999999</c:v>
                </c:pt>
                <c:pt idx="34">
                  <c:v>16.218836</c:v>
                </c:pt>
              </c:numCache>
            </c:numRef>
          </c:val>
          <c:smooth val="0"/>
        </c:ser>
        <c:dLbls>
          <c:showLegendKey val="0"/>
          <c:showVal val="0"/>
          <c:showCatName val="0"/>
          <c:showSerName val="0"/>
          <c:showPercent val="0"/>
          <c:showBubbleSize val="0"/>
        </c:dLbls>
        <c:hiLowLines>
          <c:spPr>
            <a:ln w="3175">
              <a:solidFill>
                <a:schemeClr val="accent1">
                  <a:lumMod val="40000"/>
                  <a:lumOff val="60000"/>
                </a:schemeClr>
              </a:solidFill>
              <a:prstDash val="sysDash"/>
            </a:ln>
          </c:spPr>
        </c:hiLowLines>
        <c:marker val="1"/>
        <c:smooth val="0"/>
        <c:axId val="240061248"/>
        <c:axId val="240061808"/>
      </c:lineChart>
      <c:catAx>
        <c:axId val="240061248"/>
        <c:scaling>
          <c:orientation val="minMax"/>
        </c:scaling>
        <c:delete val="0"/>
        <c:axPos val="b"/>
        <c:numFmt formatCode="General" sourceLinked="1"/>
        <c:majorTickMark val="out"/>
        <c:minorTickMark val="none"/>
        <c:tickLblPos val="low"/>
        <c:txPr>
          <a:bodyPr rot="-2700000" vert="horz"/>
          <a:lstStyle/>
          <a:p>
            <a:pPr>
              <a:defRPr>
                <a:latin typeface="Arial Narrow" panose="020B0606020202030204" pitchFamily="34" charset="0"/>
              </a:defRPr>
            </a:pPr>
            <a:endParaRPr lang="es-CL"/>
          </a:p>
        </c:txPr>
        <c:crossAx val="240061808"/>
        <c:crosses val="autoZero"/>
        <c:auto val="0"/>
        <c:lblAlgn val="ctr"/>
        <c:lblOffset val="100"/>
        <c:tickLblSkip val="1"/>
        <c:tickMarkSkip val="1"/>
        <c:noMultiLvlLbl val="0"/>
      </c:catAx>
      <c:valAx>
        <c:axId val="240061808"/>
        <c:scaling>
          <c:orientation val="minMax"/>
          <c:max val="100"/>
          <c:min val="0"/>
        </c:scaling>
        <c:delete val="0"/>
        <c:axPos val="l"/>
        <c:majorGridlines/>
        <c:numFmt formatCode="0" sourceLinked="0"/>
        <c:majorTickMark val="out"/>
        <c:minorTickMark val="none"/>
        <c:tickLblPos val="nextTo"/>
        <c:txPr>
          <a:bodyPr/>
          <a:lstStyle/>
          <a:p>
            <a:pPr>
              <a:defRPr>
                <a:latin typeface="Arial Narrow" panose="020B0606020202030204" pitchFamily="34" charset="0"/>
              </a:defRPr>
            </a:pPr>
            <a:endParaRPr lang="es-CL"/>
          </a:p>
        </c:txPr>
        <c:crossAx val="240061248"/>
        <c:crossesAt val="1"/>
        <c:crossBetween val="between"/>
        <c:majorUnit val="20"/>
      </c:valAx>
      <c:spPr>
        <a:ln>
          <a:solidFill>
            <a:schemeClr val="tx2"/>
          </a:solidFill>
        </a:ln>
      </c:spPr>
    </c:plotArea>
    <c:legend>
      <c:legendPos val="t"/>
      <c:layout>
        <c:manualLayout>
          <c:xMode val="edge"/>
          <c:yMode val="edge"/>
          <c:x val="0.31149082581623322"/>
          <c:y val="1.7650864510157238E-2"/>
          <c:w val="0.28831253131478318"/>
          <c:h val="6.3812276338413867E-2"/>
        </c:manualLayout>
      </c:layout>
      <c:overlay val="0"/>
      <c:txPr>
        <a:bodyPr/>
        <a:lstStyle/>
        <a:p>
          <a:pPr>
            <a:defRPr sz="1400">
              <a:latin typeface="Arial Narrow" panose="020B0606020202030204" pitchFamily="34" charset="0"/>
            </a:defRPr>
          </a:pPr>
          <a:endParaRPr lang="es-CL"/>
        </a:p>
      </c:txPr>
    </c:legend>
    <c:plotVisOnly val="1"/>
    <c:dispBlanksAs val="gap"/>
    <c:showDLblsOverMax val="0"/>
  </c:chart>
  <c:txPr>
    <a:bodyPr/>
    <a:lstStyle/>
    <a:p>
      <a:pPr>
        <a:defRPr sz="1400"/>
      </a:pPr>
      <a:endParaRPr lang="es-CL"/>
    </a:p>
  </c:txPr>
  <c:externalData r:id="rId2">
    <c:autoUpdate val="0"/>
  </c:externalData>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0" dt="2016-06-21T14:57:38.711" idx="11">
    <p:pos x="5224" y="202"/>
    <p:text>entonces? no me queda claro tu mensaje (o análisis) en esta diapositiva. cómo es eso de que la economía no encuentra las competencias? qué significa, que son más bajas de lo que se necesitan, que los procesos de recrutamiento están mal diseñados...?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21T15:08:09.584" idx="18">
    <p:pos x="10" y="10"/>
    <p:text>I love you baby :-)</p:text>
  </p:cm>
</p:cmLst>
</file>

<file path=ppt/drawings/drawing1.xml><?xml version="1.0" encoding="utf-8"?>
<c:userShapes xmlns:c="http://schemas.openxmlformats.org/drawingml/2006/chart">
  <cdr:relSizeAnchor xmlns:cdr="http://schemas.openxmlformats.org/drawingml/2006/chartDrawing">
    <cdr:from>
      <cdr:x>0.70938</cdr:x>
      <cdr:y>0.26456</cdr:y>
    </cdr:from>
    <cdr:to>
      <cdr:x>0.72705</cdr:x>
      <cdr:y>0.29965</cdr:y>
    </cdr:to>
    <cdr:cxnSp macro="">
      <cdr:nvCxnSpPr>
        <cdr:cNvPr id="3" name="Straight Connector 2"/>
        <cdr:cNvCxnSpPr/>
      </cdr:nvCxnSpPr>
      <cdr:spPr>
        <a:xfrm xmlns:a="http://schemas.openxmlformats.org/drawingml/2006/main" flipV="1">
          <a:off x="5784273" y="1085867"/>
          <a:ext cx="144016" cy="144017"/>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0.70938</cdr:x>
      <cdr:y>0.2821</cdr:y>
    </cdr:from>
    <cdr:to>
      <cdr:x>0.75354</cdr:x>
      <cdr:y>0.29817</cdr:y>
    </cdr:to>
    <cdr:cxnSp macro="">
      <cdr:nvCxnSpPr>
        <cdr:cNvPr id="5" name="Straight Connector 4"/>
        <cdr:cNvCxnSpPr/>
      </cdr:nvCxnSpPr>
      <cdr:spPr>
        <a:xfrm xmlns:a="http://schemas.openxmlformats.org/drawingml/2006/main" flipV="1">
          <a:off x="5784273" y="1157875"/>
          <a:ext cx="360040" cy="65960"/>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0.48861</cdr:x>
      <cdr:y>0.2821</cdr:y>
    </cdr:from>
    <cdr:to>
      <cdr:x>0.57226</cdr:x>
      <cdr:y>0.31333</cdr:y>
    </cdr:to>
    <cdr:cxnSp macro="">
      <cdr:nvCxnSpPr>
        <cdr:cNvPr id="8" name="Straight Connector 7"/>
        <cdr:cNvCxnSpPr/>
      </cdr:nvCxnSpPr>
      <cdr:spPr>
        <a:xfrm xmlns:a="http://schemas.openxmlformats.org/drawingml/2006/main" flipH="1" flipV="1">
          <a:off x="3984073" y="1157875"/>
          <a:ext cx="682104" cy="128166"/>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0.6564</cdr:x>
      <cdr:y>0.21193</cdr:y>
    </cdr:from>
    <cdr:to>
      <cdr:x>0.66523</cdr:x>
      <cdr:y>0.2821</cdr:y>
    </cdr:to>
    <cdr:cxnSp macro="">
      <cdr:nvCxnSpPr>
        <cdr:cNvPr id="11" name="Straight Connector 10"/>
        <cdr:cNvCxnSpPr/>
      </cdr:nvCxnSpPr>
      <cdr:spPr>
        <a:xfrm xmlns:a="http://schemas.openxmlformats.org/drawingml/2006/main" flipH="1" flipV="1">
          <a:off x="5352225" y="869844"/>
          <a:ext cx="72008" cy="288031"/>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0.62107</cdr:x>
      <cdr:y>0.33473</cdr:y>
    </cdr:from>
    <cdr:to>
      <cdr:x>0.63547</cdr:x>
      <cdr:y>0.34602</cdr:y>
    </cdr:to>
    <cdr:cxnSp macro="">
      <cdr:nvCxnSpPr>
        <cdr:cNvPr id="14" name="Straight Connector 13"/>
        <cdr:cNvCxnSpPr/>
      </cdr:nvCxnSpPr>
      <cdr:spPr>
        <a:xfrm xmlns:a="http://schemas.openxmlformats.org/drawingml/2006/main" flipV="1">
          <a:off x="5064193" y="1373899"/>
          <a:ext cx="117416" cy="46340"/>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0.45328</cdr:x>
      <cdr:y>0.29965</cdr:y>
    </cdr:from>
    <cdr:to>
      <cdr:x>0.55035</cdr:x>
      <cdr:y>0.32618</cdr:y>
    </cdr:to>
    <cdr:cxnSp macro="">
      <cdr:nvCxnSpPr>
        <cdr:cNvPr id="17" name="Straight Connector 16"/>
        <cdr:cNvCxnSpPr/>
      </cdr:nvCxnSpPr>
      <cdr:spPr>
        <a:xfrm xmlns:a="http://schemas.openxmlformats.org/drawingml/2006/main" flipH="1" flipV="1">
          <a:off x="3696041" y="1229883"/>
          <a:ext cx="791453" cy="108916"/>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0.57692</cdr:x>
      <cdr:y>0.33473</cdr:y>
    </cdr:from>
    <cdr:to>
      <cdr:x>0.58825</cdr:x>
      <cdr:y>0.38477</cdr:y>
    </cdr:to>
    <cdr:cxnSp macro="">
      <cdr:nvCxnSpPr>
        <cdr:cNvPr id="20" name="Straight Connector 19"/>
        <cdr:cNvCxnSpPr/>
      </cdr:nvCxnSpPr>
      <cdr:spPr>
        <a:xfrm xmlns:a="http://schemas.openxmlformats.org/drawingml/2006/main" flipH="1" flipV="1">
          <a:off x="4704153" y="1373899"/>
          <a:ext cx="92384" cy="205387"/>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0.59458</cdr:x>
      <cdr:y>0.19438</cdr:y>
    </cdr:from>
    <cdr:to>
      <cdr:x>0.6299</cdr:x>
      <cdr:y>0.26456</cdr:y>
    </cdr:to>
    <cdr:cxnSp macro="">
      <cdr:nvCxnSpPr>
        <cdr:cNvPr id="23" name="Straight Connector 22"/>
        <cdr:cNvCxnSpPr/>
      </cdr:nvCxnSpPr>
      <cdr:spPr>
        <a:xfrm xmlns:a="http://schemas.openxmlformats.org/drawingml/2006/main" flipH="1" flipV="1">
          <a:off x="4848169" y="797836"/>
          <a:ext cx="288032" cy="288031"/>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0.59458</cdr:x>
      <cdr:y>0.26456</cdr:y>
    </cdr:from>
    <cdr:to>
      <cdr:x>0.62555</cdr:x>
      <cdr:y>0.29735</cdr:y>
    </cdr:to>
    <cdr:cxnSp macro="">
      <cdr:nvCxnSpPr>
        <cdr:cNvPr id="27" name="Straight Connector 26"/>
        <cdr:cNvCxnSpPr/>
      </cdr:nvCxnSpPr>
      <cdr:spPr>
        <a:xfrm xmlns:a="http://schemas.openxmlformats.org/drawingml/2006/main" flipH="1" flipV="1">
          <a:off x="4848169" y="1085867"/>
          <a:ext cx="252528" cy="134585"/>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0.54159</cdr:x>
      <cdr:y>0.21193</cdr:y>
    </cdr:from>
    <cdr:to>
      <cdr:x>0.59458</cdr:x>
      <cdr:y>0.31719</cdr:y>
    </cdr:to>
    <cdr:cxnSp macro="">
      <cdr:nvCxnSpPr>
        <cdr:cNvPr id="30" name="Straight Connector 29"/>
        <cdr:cNvCxnSpPr/>
      </cdr:nvCxnSpPr>
      <cdr:spPr>
        <a:xfrm xmlns:a="http://schemas.openxmlformats.org/drawingml/2006/main" flipH="1" flipV="1">
          <a:off x="4416121" y="869845"/>
          <a:ext cx="432048" cy="432046"/>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0.62107</cdr:x>
      <cdr:y>0.36982</cdr:y>
    </cdr:from>
    <cdr:to>
      <cdr:x>0.63874</cdr:x>
      <cdr:y>0.38737</cdr:y>
    </cdr:to>
    <cdr:cxnSp macro="">
      <cdr:nvCxnSpPr>
        <cdr:cNvPr id="33" name="Straight Connector 32"/>
        <cdr:cNvCxnSpPr/>
      </cdr:nvCxnSpPr>
      <cdr:spPr>
        <a:xfrm xmlns:a="http://schemas.openxmlformats.org/drawingml/2006/main">
          <a:off x="5064193" y="1517915"/>
          <a:ext cx="144016" cy="72008"/>
        </a:xfrm>
        <a:prstGeom xmlns:a="http://schemas.openxmlformats.org/drawingml/2006/main" prst="line">
          <a:avLst/>
        </a:prstGeom>
        <a:ln xmlns:a="http://schemas.openxmlformats.org/drawingml/2006/main" w="31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0.0048</cdr:x>
      <cdr:y>0</cdr:y>
    </cdr:from>
    <cdr:to>
      <cdr:x>0.05278</cdr:x>
      <cdr:y>0.06512</cdr:y>
    </cdr:to>
    <cdr:sp macro="" textlink="">
      <cdr:nvSpPr>
        <cdr:cNvPr id="2" name="TextBox 1"/>
        <cdr:cNvSpPr txBox="1"/>
      </cdr:nvSpPr>
      <cdr:spPr>
        <a:xfrm xmlns:a="http://schemas.openxmlformats.org/drawingml/2006/main">
          <a:off x="43133" y="0"/>
          <a:ext cx="431321" cy="3100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smtClean="0">
              <a:latin typeface="Arial Narrow" panose="020B0606020202030204" pitchFamily="34" charset="0"/>
            </a:rPr>
            <a:t>%</a:t>
          </a:r>
          <a:endParaRPr lang="en-GB" sz="1400" dirty="0">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0.03675</cdr:y>
    </cdr:from>
    <cdr:to>
      <cdr:x>0.05235</cdr:x>
      <cdr:y>0.10443</cdr:y>
    </cdr:to>
    <cdr:sp macro="" textlink="">
      <cdr:nvSpPr>
        <cdr:cNvPr id="2" name="TextBox 1"/>
        <cdr:cNvSpPr txBox="1"/>
      </cdr:nvSpPr>
      <cdr:spPr>
        <a:xfrm xmlns:a="http://schemas.openxmlformats.org/drawingml/2006/main">
          <a:off x="0" y="156936"/>
          <a:ext cx="474585" cy="288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t>%</a:t>
          </a:r>
          <a:endParaRPr lang="en-GB"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0.67547</cdr:x>
      <cdr:y>0.28657</cdr:y>
    </cdr:from>
    <cdr:to>
      <cdr:x>0.71887</cdr:x>
      <cdr:y>0.34646</cdr:y>
    </cdr:to>
    <cdr:cxnSp macro="">
      <cdr:nvCxnSpPr>
        <cdr:cNvPr id="3" name="Straight Connector 2"/>
        <cdr:cNvCxnSpPr/>
      </cdr:nvCxnSpPr>
      <cdr:spPr>
        <a:xfrm xmlns:a="http://schemas.openxmlformats.org/drawingml/2006/main" flipV="1">
          <a:off x="6176513" y="1403356"/>
          <a:ext cx="396815" cy="29329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0.65094</cdr:x>
      <cdr:y>0.24606</cdr:y>
    </cdr:from>
    <cdr:to>
      <cdr:x>0.66509</cdr:x>
      <cdr:y>0.32709</cdr:y>
    </cdr:to>
    <cdr:cxnSp macro="">
      <cdr:nvCxnSpPr>
        <cdr:cNvPr id="5" name="Straight Connector 4"/>
        <cdr:cNvCxnSpPr/>
      </cdr:nvCxnSpPr>
      <cdr:spPr>
        <a:xfrm xmlns:a="http://schemas.openxmlformats.org/drawingml/2006/main" flipH="1">
          <a:off x="5952226" y="1204949"/>
          <a:ext cx="129397" cy="39681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0.63774</cdr:x>
      <cdr:y>0.20202</cdr:y>
    </cdr:from>
    <cdr:to>
      <cdr:x>0.63868</cdr:x>
      <cdr:y>0.32709</cdr:y>
    </cdr:to>
    <cdr:cxnSp macro="">
      <cdr:nvCxnSpPr>
        <cdr:cNvPr id="7" name="Straight Connector 6"/>
        <cdr:cNvCxnSpPr/>
      </cdr:nvCxnSpPr>
      <cdr:spPr>
        <a:xfrm xmlns:a="http://schemas.openxmlformats.org/drawingml/2006/main" flipH="1" flipV="1">
          <a:off x="5831457" y="989289"/>
          <a:ext cx="8626" cy="6124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0.59623</cdr:x>
      <cdr:y>0.24253</cdr:y>
    </cdr:from>
    <cdr:to>
      <cdr:x>0.61981</cdr:x>
      <cdr:y>0.32004</cdr:y>
    </cdr:to>
    <cdr:cxnSp macro="">
      <cdr:nvCxnSpPr>
        <cdr:cNvPr id="9" name="Straight Connector 8"/>
        <cdr:cNvCxnSpPr/>
      </cdr:nvCxnSpPr>
      <cdr:spPr>
        <a:xfrm xmlns:a="http://schemas.openxmlformats.org/drawingml/2006/main" flipH="1" flipV="1">
          <a:off x="5451894" y="1187696"/>
          <a:ext cx="215661" cy="37956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0.54245</cdr:x>
      <cdr:y>0.29538</cdr:y>
    </cdr:from>
    <cdr:to>
      <cdr:x>0.59245</cdr:x>
      <cdr:y>0.3218</cdr:y>
    </cdr:to>
    <cdr:cxnSp macro="">
      <cdr:nvCxnSpPr>
        <cdr:cNvPr id="11" name="Straight Connector 10"/>
        <cdr:cNvCxnSpPr/>
      </cdr:nvCxnSpPr>
      <cdr:spPr>
        <a:xfrm xmlns:a="http://schemas.openxmlformats.org/drawingml/2006/main" flipH="1" flipV="1">
          <a:off x="4960189" y="1446489"/>
          <a:ext cx="457200" cy="1293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0.00776</cdr:x>
      <cdr:y>0.06525</cdr:y>
    </cdr:from>
    <cdr:to>
      <cdr:x>0.03396</cdr:x>
      <cdr:y>0.23588</cdr:y>
    </cdr:to>
    <cdr:sp macro="" textlink="">
      <cdr:nvSpPr>
        <cdr:cNvPr id="2" name="TextBox 1"/>
        <cdr:cNvSpPr txBox="1"/>
      </cdr:nvSpPr>
      <cdr:spPr>
        <a:xfrm xmlns:a="http://schemas.openxmlformats.org/drawingml/2006/main">
          <a:off x="63984" y="96267"/>
          <a:ext cx="216024" cy="2517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t>%</a:t>
          </a:r>
          <a:endParaRPr lang="en-GB"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0.10355</cdr:y>
    </cdr:from>
    <cdr:to>
      <cdr:x>0.05235</cdr:x>
      <cdr:y>0.17123</cdr:y>
    </cdr:to>
    <cdr:sp macro="" textlink="">
      <cdr:nvSpPr>
        <cdr:cNvPr id="2" name="TextBox 1"/>
        <cdr:cNvSpPr txBox="1"/>
      </cdr:nvSpPr>
      <cdr:spPr>
        <a:xfrm xmlns:a="http://schemas.openxmlformats.org/drawingml/2006/main">
          <a:off x="0" y="454663"/>
          <a:ext cx="474624" cy="297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smtClean="0"/>
            <a:t>%</a:t>
          </a:r>
          <a:endParaRPr lang="en-GB"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0.51244</cdr:x>
      <cdr:y>0.05725</cdr:y>
    </cdr:from>
    <cdr:to>
      <cdr:x>0.52729</cdr:x>
      <cdr:y>0.0863</cdr:y>
    </cdr:to>
    <cdr:sp macro="" textlink="">
      <cdr:nvSpPr>
        <cdr:cNvPr id="2" name="Oval 1"/>
        <cdr:cNvSpPr/>
      </cdr:nvSpPr>
      <cdr:spPr>
        <a:xfrm xmlns:a="http://schemas.openxmlformats.org/drawingml/2006/main">
          <a:off x="4443239" y="248478"/>
          <a:ext cx="128762" cy="126091"/>
        </a:xfrm>
        <a:prstGeom xmlns:a="http://schemas.openxmlformats.org/drawingml/2006/main" prst="ellipse">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166" tIns="45583" rIns="91166" bIns="45583"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166" tIns="45583" rIns="91166" bIns="45583" rtlCol="0"/>
          <a:lstStyle>
            <a:lvl1pPr algn="r">
              <a:defRPr sz="1200"/>
            </a:lvl1pPr>
          </a:lstStyle>
          <a:p>
            <a:fld id="{26ED451D-E7C6-4DA4-8533-C3769DEA6DE7}" type="datetimeFigureOut">
              <a:rPr lang="en-GB" smtClean="0"/>
              <a:t>05/07/2016</a:t>
            </a:fld>
            <a:endParaRPr lang="en-GB"/>
          </a:p>
        </p:txBody>
      </p:sp>
      <p:sp>
        <p:nvSpPr>
          <p:cNvPr id="4" name="Slide Image Placeholder 3"/>
          <p:cNvSpPr>
            <a:spLocks noGrp="1" noRot="1" noChangeAspect="1"/>
          </p:cNvSpPr>
          <p:nvPr>
            <p:ph type="sldImg" idx="2"/>
          </p:nvPr>
        </p:nvSpPr>
        <p:spPr>
          <a:xfrm>
            <a:off x="920750" y="742950"/>
            <a:ext cx="4954588" cy="3714750"/>
          </a:xfrm>
          <a:prstGeom prst="rect">
            <a:avLst/>
          </a:prstGeom>
          <a:noFill/>
          <a:ln w="12700">
            <a:solidFill>
              <a:prstClr val="black"/>
            </a:solidFill>
          </a:ln>
        </p:spPr>
        <p:txBody>
          <a:bodyPr vert="horz" lIns="91166" tIns="45583" rIns="91166" bIns="45583" rtlCol="0" anchor="ctr"/>
          <a:lstStyle/>
          <a:p>
            <a:endParaRPr lang="en-GB"/>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166" tIns="45583" rIns="91166" bIns="45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08981"/>
            <a:ext cx="2944283" cy="495300"/>
          </a:xfrm>
          <a:prstGeom prst="rect">
            <a:avLst/>
          </a:prstGeom>
        </p:spPr>
        <p:txBody>
          <a:bodyPr vert="horz" lIns="91166" tIns="45583" rIns="91166" bIns="45583"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166" tIns="45583" rIns="91166" bIns="45583" rtlCol="0" anchor="b"/>
          <a:lstStyle>
            <a:lvl1pPr algn="r">
              <a:defRPr sz="1200"/>
            </a:lvl1pPr>
          </a:lstStyle>
          <a:p>
            <a:fld id="{B26EEEE6-B896-493A-935A-C356B2C8C708}" type="slidenum">
              <a:rPr lang="en-GB" smtClean="0"/>
              <a:t>‹Nº›</a:t>
            </a:fld>
            <a:endParaRPr lang="en-GB"/>
          </a:p>
        </p:txBody>
      </p:sp>
    </p:spTree>
    <p:extLst>
      <p:ext uri="{BB962C8B-B14F-4D97-AF65-F5344CB8AC3E}">
        <p14:creationId xmlns:p14="http://schemas.microsoft.com/office/powerpoint/2010/main" val="187387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6EEEE6-B896-493A-935A-C356B2C8C70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48413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 </a:t>
            </a:r>
            <a:r>
              <a:rPr lang="en-GB" dirty="0" err="1" smtClean="0"/>
              <a:t>educación</a:t>
            </a:r>
            <a:r>
              <a:rPr lang="en-GB" dirty="0" smtClean="0"/>
              <a:t> superior</a:t>
            </a:r>
            <a:r>
              <a:rPr lang="en-GB" baseline="0" dirty="0" smtClean="0"/>
              <a:t> </a:t>
            </a:r>
            <a:r>
              <a:rPr lang="en-GB" baseline="0" dirty="0" err="1" smtClean="0"/>
              <a:t>también</a:t>
            </a:r>
            <a:r>
              <a:rPr lang="en-GB" baseline="0" dirty="0" smtClean="0"/>
              <a:t> </a:t>
            </a:r>
            <a:r>
              <a:rPr lang="en-GB" baseline="0" dirty="0" err="1" smtClean="0"/>
              <a:t>influye</a:t>
            </a:r>
            <a:r>
              <a:rPr lang="en-GB" baseline="0" dirty="0" smtClean="0"/>
              <a:t>. De no </a:t>
            </a:r>
            <a:r>
              <a:rPr lang="en-GB" baseline="0" dirty="0" err="1" smtClean="0"/>
              <a:t>mediar</a:t>
            </a:r>
            <a:r>
              <a:rPr lang="en-GB" baseline="0" dirty="0" smtClean="0"/>
              <a:t> (</a:t>
            </a:r>
            <a:r>
              <a:rPr lang="en-GB" baseline="0" dirty="0" err="1" smtClean="0"/>
              <a:t>muchos</a:t>
            </a:r>
            <a:r>
              <a:rPr lang="en-GB" baseline="0" dirty="0" smtClean="0"/>
              <a:t>) </a:t>
            </a:r>
            <a:r>
              <a:rPr lang="en-GB" baseline="0" dirty="0" err="1" smtClean="0"/>
              <a:t>efectos</a:t>
            </a:r>
            <a:r>
              <a:rPr lang="en-GB" baseline="0" dirty="0" smtClean="0"/>
              <a:t> de </a:t>
            </a:r>
            <a:r>
              <a:rPr lang="en-GB" baseline="0" dirty="0" err="1" smtClean="0"/>
              <a:t>selección</a:t>
            </a:r>
            <a:r>
              <a:rPr lang="en-GB" baseline="0" dirty="0" smtClean="0"/>
              <a:t>, la </a:t>
            </a:r>
            <a:r>
              <a:rPr lang="en-GB" baseline="0" dirty="0" err="1" smtClean="0"/>
              <a:t>educación</a:t>
            </a:r>
            <a:r>
              <a:rPr lang="en-GB" baseline="0" dirty="0" smtClean="0"/>
              <a:t> superior </a:t>
            </a:r>
            <a:r>
              <a:rPr lang="en-GB" baseline="0" dirty="0" err="1" smtClean="0"/>
              <a:t>en</a:t>
            </a:r>
            <a:r>
              <a:rPr lang="en-GB" baseline="0" dirty="0" smtClean="0"/>
              <a:t> Chile </a:t>
            </a:r>
            <a:r>
              <a:rPr lang="en-GB" baseline="0" dirty="0" err="1" smtClean="0"/>
              <a:t>entrega</a:t>
            </a:r>
            <a:r>
              <a:rPr lang="en-GB" baseline="0" dirty="0" smtClean="0"/>
              <a:t> </a:t>
            </a:r>
            <a:r>
              <a:rPr lang="en-GB" baseline="0" dirty="0" err="1" smtClean="0"/>
              <a:t>valor</a:t>
            </a:r>
            <a:r>
              <a:rPr lang="en-GB" baseline="0" dirty="0" smtClean="0"/>
              <a:t>. Los </a:t>
            </a:r>
            <a:r>
              <a:rPr lang="en-GB" baseline="0" dirty="0" err="1" smtClean="0"/>
              <a:t>adultos</a:t>
            </a:r>
            <a:r>
              <a:rPr lang="en-GB" baseline="0" dirty="0" smtClean="0"/>
              <a:t> con </a:t>
            </a:r>
            <a:r>
              <a:rPr lang="en-GB" baseline="0" dirty="0" err="1" smtClean="0"/>
              <a:t>educación</a:t>
            </a:r>
            <a:r>
              <a:rPr lang="en-GB" baseline="0" dirty="0" smtClean="0"/>
              <a:t> superior </a:t>
            </a:r>
            <a:r>
              <a:rPr lang="en-GB" baseline="0" dirty="0" err="1" smtClean="0"/>
              <a:t>tienen</a:t>
            </a:r>
            <a:r>
              <a:rPr lang="en-GB" baseline="0" dirty="0" smtClean="0"/>
              <a:t> 40 </a:t>
            </a:r>
            <a:r>
              <a:rPr lang="en-GB" baseline="0" dirty="0" err="1" smtClean="0"/>
              <a:t>puntos</a:t>
            </a:r>
            <a:r>
              <a:rPr lang="en-GB" baseline="0" dirty="0" smtClean="0"/>
              <a:t> </a:t>
            </a:r>
            <a:r>
              <a:rPr lang="en-GB" baseline="0" dirty="0" err="1" smtClean="0"/>
              <a:t>más</a:t>
            </a:r>
            <a:r>
              <a:rPr lang="en-GB" baseline="0" dirty="0" smtClean="0"/>
              <a:t> </a:t>
            </a:r>
            <a:r>
              <a:rPr lang="en-GB" baseline="0" dirty="0" err="1" smtClean="0"/>
              <a:t>en</a:t>
            </a:r>
            <a:r>
              <a:rPr lang="en-GB" baseline="0" dirty="0" smtClean="0"/>
              <a:t> PIAAC </a:t>
            </a:r>
            <a:r>
              <a:rPr lang="en-GB" baseline="0" dirty="0" err="1" smtClean="0"/>
              <a:t>que</a:t>
            </a:r>
            <a:r>
              <a:rPr lang="en-GB" baseline="0" dirty="0" smtClean="0"/>
              <a:t> los </a:t>
            </a:r>
            <a:r>
              <a:rPr lang="en-GB" baseline="0" dirty="0" err="1" smtClean="0"/>
              <a:t>que</a:t>
            </a:r>
            <a:r>
              <a:rPr lang="en-GB" baseline="0" dirty="0" smtClean="0"/>
              <a:t> no </a:t>
            </a:r>
            <a:r>
              <a:rPr lang="en-GB" baseline="0" dirty="0" err="1" smtClean="0"/>
              <a:t>completan</a:t>
            </a:r>
            <a:r>
              <a:rPr lang="en-GB" baseline="0" dirty="0" smtClean="0"/>
              <a:t> </a:t>
            </a:r>
            <a:r>
              <a:rPr lang="en-GB" baseline="0" dirty="0" err="1" smtClean="0"/>
              <a:t>educación</a:t>
            </a:r>
            <a:r>
              <a:rPr lang="en-GB" baseline="0" dirty="0" smtClean="0"/>
              <a:t> superior. </a:t>
            </a:r>
          </a:p>
          <a:p>
            <a:endParaRPr lang="en-GB" baseline="0" dirty="0" smtClean="0"/>
          </a:p>
          <a:p>
            <a:r>
              <a:rPr lang="en-GB" baseline="0" dirty="0" err="1" smtClean="0"/>
              <a:t>Pero</a:t>
            </a:r>
            <a:r>
              <a:rPr lang="en-GB" baseline="0" dirty="0" smtClean="0"/>
              <a:t> el </a:t>
            </a:r>
            <a:r>
              <a:rPr lang="en-GB" baseline="0" dirty="0" err="1" smtClean="0"/>
              <a:t>nivel</a:t>
            </a:r>
            <a:r>
              <a:rPr lang="en-GB" baseline="0" dirty="0" smtClean="0"/>
              <a:t> de </a:t>
            </a:r>
            <a:r>
              <a:rPr lang="en-GB" baseline="0" dirty="0" err="1" smtClean="0"/>
              <a:t>competencias</a:t>
            </a:r>
            <a:r>
              <a:rPr lang="en-GB" baseline="0" dirty="0" smtClean="0"/>
              <a:t> </a:t>
            </a:r>
            <a:r>
              <a:rPr lang="en-GB" baseline="0" dirty="0" err="1" smtClean="0"/>
              <a:t>sigue</a:t>
            </a:r>
            <a:r>
              <a:rPr lang="en-GB" baseline="0" dirty="0" smtClean="0"/>
              <a:t> </a:t>
            </a:r>
            <a:r>
              <a:rPr lang="en-GB" baseline="0" dirty="0" err="1" smtClean="0"/>
              <a:t>siendo</a:t>
            </a:r>
            <a:r>
              <a:rPr lang="en-GB" baseline="0" dirty="0" smtClean="0"/>
              <a:t> </a:t>
            </a:r>
            <a:r>
              <a:rPr lang="en-GB" baseline="0" dirty="0" err="1" smtClean="0"/>
              <a:t>muy</a:t>
            </a:r>
            <a:r>
              <a:rPr lang="en-GB" baseline="0" dirty="0" smtClean="0"/>
              <a:t> </a:t>
            </a:r>
            <a:r>
              <a:rPr lang="en-GB" baseline="0" dirty="0" err="1" smtClean="0"/>
              <a:t>bajo</a:t>
            </a:r>
            <a:r>
              <a:rPr lang="en-GB" baseline="0" dirty="0" smtClean="0"/>
              <a:t>: el </a:t>
            </a:r>
            <a:r>
              <a:rPr lang="en-GB" baseline="0" dirty="0" err="1" smtClean="0"/>
              <a:t>desafío</a:t>
            </a:r>
            <a:r>
              <a:rPr lang="en-GB" baseline="0" dirty="0" smtClean="0"/>
              <a:t> </a:t>
            </a:r>
            <a:r>
              <a:rPr lang="en-GB" baseline="0" dirty="0" err="1" smtClean="0"/>
              <a:t>está</a:t>
            </a:r>
            <a:r>
              <a:rPr lang="en-GB" baseline="0" dirty="0" smtClean="0"/>
              <a:t> </a:t>
            </a:r>
            <a:r>
              <a:rPr lang="en-GB" baseline="0" dirty="0" err="1" smtClean="0"/>
              <a:t>en</a:t>
            </a:r>
            <a:r>
              <a:rPr lang="en-GB" baseline="0" dirty="0" smtClean="0"/>
              <a:t> </a:t>
            </a:r>
            <a:r>
              <a:rPr lang="en-GB" baseline="0" dirty="0" err="1" smtClean="0"/>
              <a:t>mejorar</a:t>
            </a:r>
            <a:r>
              <a:rPr lang="en-GB" baseline="0" dirty="0" smtClean="0"/>
              <a:t> la </a:t>
            </a:r>
            <a:r>
              <a:rPr lang="en-GB" baseline="0" dirty="0" err="1" smtClean="0"/>
              <a:t>calidad</a:t>
            </a:r>
            <a:r>
              <a:rPr lang="en-GB" baseline="0" dirty="0" smtClean="0"/>
              <a:t> </a:t>
            </a:r>
            <a:r>
              <a:rPr lang="en-GB" baseline="0" dirty="0" err="1" smtClean="0"/>
              <a:t>en</a:t>
            </a:r>
            <a:r>
              <a:rPr lang="en-GB" baseline="0" dirty="0" smtClean="0"/>
              <a:t> </a:t>
            </a:r>
            <a:r>
              <a:rPr lang="en-GB" baseline="0" dirty="0" err="1" smtClean="0"/>
              <a:t>educación</a:t>
            </a:r>
            <a:r>
              <a:rPr lang="en-GB" baseline="0" dirty="0" smtClean="0"/>
              <a:t> superior (</a:t>
            </a:r>
            <a:r>
              <a:rPr lang="en-GB" baseline="0" dirty="0" err="1" smtClean="0"/>
              <a:t>nivel</a:t>
            </a:r>
            <a:r>
              <a:rPr lang="en-GB" baseline="0" dirty="0" smtClean="0"/>
              <a:t> de </a:t>
            </a:r>
            <a:r>
              <a:rPr lang="en-GB" baseline="0" dirty="0" err="1" smtClean="0"/>
              <a:t>graduados</a:t>
            </a:r>
            <a:r>
              <a:rPr lang="en-GB" baseline="0" dirty="0" smtClean="0"/>
              <a:t> de </a:t>
            </a:r>
            <a:r>
              <a:rPr lang="en-GB" baseline="0" dirty="0" err="1" smtClean="0"/>
              <a:t>educación</a:t>
            </a:r>
            <a:r>
              <a:rPr lang="en-GB" baseline="0" dirty="0" smtClean="0"/>
              <a:t> superior </a:t>
            </a:r>
            <a:r>
              <a:rPr lang="en-GB" baseline="0" dirty="0" err="1" smtClean="0"/>
              <a:t>es</a:t>
            </a:r>
            <a:r>
              <a:rPr lang="en-GB" baseline="0" dirty="0" smtClean="0"/>
              <a:t> </a:t>
            </a:r>
            <a:r>
              <a:rPr lang="en-GB" baseline="0" dirty="0" err="1" smtClean="0"/>
              <a:t>equivalente</a:t>
            </a:r>
            <a:r>
              <a:rPr lang="en-GB" baseline="0" dirty="0" smtClean="0"/>
              <a:t> al de </a:t>
            </a:r>
            <a:r>
              <a:rPr lang="en-GB" baseline="0" dirty="0" err="1" smtClean="0"/>
              <a:t>aquellos</a:t>
            </a:r>
            <a:r>
              <a:rPr lang="en-GB" baseline="0" dirty="0" smtClean="0"/>
              <a:t> sin </a:t>
            </a:r>
            <a:r>
              <a:rPr lang="en-GB" baseline="0" dirty="0" err="1" smtClean="0"/>
              <a:t>educación</a:t>
            </a:r>
            <a:r>
              <a:rPr lang="en-GB" baseline="0" dirty="0" smtClean="0"/>
              <a:t> superior </a:t>
            </a:r>
            <a:r>
              <a:rPr lang="en-GB" baseline="0" dirty="0" err="1" smtClean="0"/>
              <a:t>en</a:t>
            </a:r>
            <a:r>
              <a:rPr lang="en-GB" baseline="0" dirty="0" smtClean="0"/>
              <a:t> el </a:t>
            </a:r>
            <a:r>
              <a:rPr lang="en-GB" baseline="0" dirty="0" err="1" smtClean="0"/>
              <a:t>promedio</a:t>
            </a:r>
            <a:r>
              <a:rPr lang="en-GB" baseline="0" dirty="0" smtClean="0"/>
              <a:t> OCDE). Y el </a:t>
            </a:r>
            <a:r>
              <a:rPr lang="en-GB" baseline="0" dirty="0" err="1" smtClean="0"/>
              <a:t>desafío</a:t>
            </a:r>
            <a:r>
              <a:rPr lang="en-GB" baseline="0" dirty="0" smtClean="0"/>
              <a:t> </a:t>
            </a:r>
            <a:r>
              <a:rPr lang="en-GB" baseline="0" dirty="0" err="1" smtClean="0"/>
              <a:t>está</a:t>
            </a:r>
            <a:r>
              <a:rPr lang="en-GB" baseline="0" dirty="0" smtClean="0"/>
              <a:t> </a:t>
            </a:r>
            <a:r>
              <a:rPr lang="en-GB" baseline="0" dirty="0" err="1" smtClean="0"/>
              <a:t>también</a:t>
            </a:r>
            <a:r>
              <a:rPr lang="en-GB" baseline="0" dirty="0" smtClean="0"/>
              <a:t> </a:t>
            </a:r>
            <a:r>
              <a:rPr lang="en-GB" baseline="0" dirty="0" err="1" smtClean="0"/>
              <a:t>en</a:t>
            </a:r>
            <a:r>
              <a:rPr lang="en-GB" baseline="0" dirty="0" smtClean="0"/>
              <a:t> </a:t>
            </a:r>
            <a:r>
              <a:rPr lang="en-GB" baseline="0" dirty="0" err="1" smtClean="0"/>
              <a:t>mejorar</a:t>
            </a:r>
            <a:r>
              <a:rPr lang="en-GB" baseline="0" dirty="0" smtClean="0"/>
              <a:t> la </a:t>
            </a:r>
            <a:r>
              <a:rPr lang="en-GB" baseline="0" dirty="0" err="1" smtClean="0"/>
              <a:t>calidad</a:t>
            </a:r>
            <a:r>
              <a:rPr lang="en-GB" baseline="0" dirty="0" smtClean="0"/>
              <a:t> </a:t>
            </a:r>
            <a:r>
              <a:rPr lang="en-GB" baseline="0" dirty="0" err="1" smtClean="0"/>
              <a:t>en</a:t>
            </a:r>
            <a:r>
              <a:rPr lang="en-GB" baseline="0" dirty="0" smtClean="0"/>
              <a:t> </a:t>
            </a:r>
            <a:r>
              <a:rPr lang="en-GB" baseline="0" dirty="0" err="1" smtClean="0"/>
              <a:t>educación</a:t>
            </a:r>
            <a:r>
              <a:rPr lang="en-GB" baseline="0" dirty="0" smtClean="0"/>
              <a:t> </a:t>
            </a:r>
            <a:r>
              <a:rPr lang="en-GB" baseline="0" dirty="0" err="1" smtClean="0"/>
              <a:t>inicial</a:t>
            </a:r>
            <a:r>
              <a:rPr lang="en-GB" baseline="0" dirty="0" smtClean="0"/>
              <a:t> (50% de los </a:t>
            </a:r>
            <a:r>
              <a:rPr lang="en-GB" baseline="0" dirty="0" err="1" smtClean="0"/>
              <a:t>estudiantes</a:t>
            </a:r>
            <a:r>
              <a:rPr lang="en-GB" baseline="0" dirty="0" smtClean="0"/>
              <a:t> </a:t>
            </a:r>
            <a:r>
              <a:rPr lang="en-GB" baseline="0" dirty="0" err="1" smtClean="0"/>
              <a:t>salen</a:t>
            </a:r>
            <a:r>
              <a:rPr lang="en-GB" baseline="0" dirty="0" smtClean="0"/>
              <a:t> sin </a:t>
            </a:r>
            <a:r>
              <a:rPr lang="en-GB" baseline="0" dirty="0" err="1" smtClean="0"/>
              <a:t>educación</a:t>
            </a:r>
            <a:r>
              <a:rPr lang="en-GB" baseline="0" dirty="0" smtClean="0"/>
              <a:t> superior; 30% </a:t>
            </a:r>
            <a:r>
              <a:rPr lang="en-GB" baseline="0" dirty="0" err="1" smtClean="0"/>
              <a:t>salen</a:t>
            </a:r>
            <a:r>
              <a:rPr lang="en-GB" baseline="0" dirty="0" smtClean="0"/>
              <a:t> con un </a:t>
            </a:r>
            <a:r>
              <a:rPr lang="en-GB" baseline="0" dirty="0" err="1" smtClean="0"/>
              <a:t>nivel</a:t>
            </a:r>
            <a:r>
              <a:rPr lang="en-GB" baseline="0" dirty="0" smtClean="0"/>
              <a:t> </a:t>
            </a:r>
            <a:r>
              <a:rPr lang="en-GB" baseline="0" dirty="0" err="1" smtClean="0"/>
              <a:t>universitario</a:t>
            </a:r>
            <a:r>
              <a:rPr lang="en-GB" baseline="0" dirty="0" smtClean="0"/>
              <a:t>, 20% con TP). </a:t>
            </a:r>
            <a:endParaRPr lang="en-GB" dirty="0" smtClean="0"/>
          </a:p>
          <a:p>
            <a:endParaRPr lang="en-GB" dirty="0" smtClean="0"/>
          </a:p>
          <a:p>
            <a:r>
              <a:rPr lang="en-GB" dirty="0" smtClean="0"/>
              <a:t>A </a:t>
            </a:r>
            <a:r>
              <a:rPr lang="en-GB" dirty="0" err="1" smtClean="0"/>
              <a:t>resaltar</a:t>
            </a:r>
            <a:r>
              <a:rPr lang="en-GB" dirty="0" smtClean="0"/>
              <a:t>:</a:t>
            </a:r>
          </a:p>
          <a:p>
            <a:r>
              <a:rPr lang="en-GB" dirty="0" err="1" smtClean="0"/>
              <a:t>Individuos</a:t>
            </a:r>
            <a:r>
              <a:rPr lang="en-GB" baseline="0" dirty="0" smtClean="0"/>
              <a:t> </a:t>
            </a:r>
            <a:r>
              <a:rPr lang="en-GB" baseline="0" dirty="0" err="1" smtClean="0"/>
              <a:t>que</a:t>
            </a:r>
            <a:r>
              <a:rPr lang="en-GB" baseline="0" dirty="0" smtClean="0"/>
              <a:t> van a la </a:t>
            </a:r>
            <a:r>
              <a:rPr lang="en-GB" baseline="0" dirty="0" err="1" smtClean="0"/>
              <a:t>educación</a:t>
            </a:r>
            <a:r>
              <a:rPr lang="en-GB" baseline="0" dirty="0" smtClean="0"/>
              <a:t> superior </a:t>
            </a:r>
            <a:r>
              <a:rPr lang="en-GB" baseline="0" dirty="0" err="1" smtClean="0"/>
              <a:t>tienen</a:t>
            </a:r>
            <a:r>
              <a:rPr lang="en-GB" baseline="0" dirty="0" smtClean="0"/>
              <a:t> </a:t>
            </a:r>
            <a:r>
              <a:rPr lang="en-GB" baseline="0" dirty="0" err="1" smtClean="0"/>
              <a:t>más</a:t>
            </a:r>
            <a:r>
              <a:rPr lang="en-GB" baseline="0" dirty="0" smtClean="0"/>
              <a:t> </a:t>
            </a:r>
            <a:r>
              <a:rPr lang="en-GB" baseline="0" dirty="0" err="1" smtClean="0"/>
              <a:t>competencias</a:t>
            </a:r>
            <a:r>
              <a:rPr lang="en-GB" baseline="0" dirty="0" smtClean="0"/>
              <a:t> (de no </a:t>
            </a:r>
            <a:r>
              <a:rPr lang="en-GB" baseline="0" dirty="0" err="1" smtClean="0"/>
              <a:t>mediar</a:t>
            </a:r>
            <a:r>
              <a:rPr lang="en-GB" baseline="0" dirty="0" smtClean="0"/>
              <a:t> </a:t>
            </a:r>
            <a:r>
              <a:rPr lang="en-GB" baseline="0" dirty="0" err="1" smtClean="0"/>
              <a:t>selección</a:t>
            </a:r>
            <a:r>
              <a:rPr lang="en-GB" baseline="0" dirty="0" smtClean="0"/>
              <a:t>, </a:t>
            </a:r>
            <a:r>
              <a:rPr lang="en-GB" baseline="0" dirty="0" err="1" smtClean="0"/>
              <a:t>educación</a:t>
            </a:r>
            <a:r>
              <a:rPr lang="en-GB" baseline="0" dirty="0" smtClean="0"/>
              <a:t> superior </a:t>
            </a:r>
            <a:r>
              <a:rPr lang="en-GB" baseline="0" dirty="0" err="1" smtClean="0"/>
              <a:t>entrega</a:t>
            </a:r>
            <a:r>
              <a:rPr lang="en-GB" baseline="0" dirty="0" smtClean="0"/>
              <a:t> </a:t>
            </a:r>
            <a:r>
              <a:rPr lang="en-GB" baseline="0" dirty="0" err="1" smtClean="0"/>
              <a:t>valor</a:t>
            </a:r>
            <a:r>
              <a:rPr lang="en-GB" baseline="0" dirty="0" smtClean="0"/>
              <a:t>: 40 </a:t>
            </a:r>
            <a:r>
              <a:rPr lang="en-GB" baseline="0" dirty="0" err="1" smtClean="0"/>
              <a:t>puntos</a:t>
            </a:r>
            <a:r>
              <a:rPr lang="en-GB" baseline="0" dirty="0" smtClean="0"/>
              <a:t>)</a:t>
            </a:r>
            <a:endParaRPr lang="en-GB" dirty="0" smtClean="0"/>
          </a:p>
          <a:p>
            <a:r>
              <a:rPr lang="en-GB" dirty="0" err="1" smtClean="0"/>
              <a:t>Pero</a:t>
            </a:r>
            <a:r>
              <a:rPr lang="en-GB" dirty="0" smtClean="0"/>
              <a:t> el </a:t>
            </a:r>
            <a:r>
              <a:rPr lang="en-GB" dirty="0" err="1" smtClean="0"/>
              <a:t>nivel</a:t>
            </a:r>
            <a:r>
              <a:rPr lang="en-GB" dirty="0" smtClean="0"/>
              <a:t> de </a:t>
            </a:r>
            <a:r>
              <a:rPr lang="en-GB" dirty="0" err="1" smtClean="0"/>
              <a:t>educación</a:t>
            </a:r>
            <a:r>
              <a:rPr lang="en-GB" dirty="0" smtClean="0"/>
              <a:t> superior</a:t>
            </a:r>
            <a:r>
              <a:rPr lang="en-GB" baseline="0" dirty="0" smtClean="0"/>
              <a:t> </a:t>
            </a:r>
            <a:r>
              <a:rPr lang="en-GB" baseline="0" dirty="0" err="1" smtClean="0"/>
              <a:t>en</a:t>
            </a:r>
            <a:r>
              <a:rPr lang="en-GB" baseline="0" dirty="0" smtClean="0"/>
              <a:t> Chile </a:t>
            </a:r>
            <a:r>
              <a:rPr lang="en-GB" baseline="0" dirty="0" err="1" smtClean="0"/>
              <a:t>es</a:t>
            </a:r>
            <a:r>
              <a:rPr lang="en-GB" baseline="0" dirty="0" smtClean="0"/>
              <a:t> </a:t>
            </a:r>
            <a:r>
              <a:rPr lang="en-GB" baseline="0" dirty="0" err="1" smtClean="0"/>
              <a:t>bajo</a:t>
            </a:r>
            <a:r>
              <a:rPr lang="en-GB" baseline="0" dirty="0" smtClean="0"/>
              <a:t>: </a:t>
            </a:r>
            <a:r>
              <a:rPr lang="en-GB" baseline="0" dirty="0" err="1" smtClean="0"/>
              <a:t>desafío</a:t>
            </a:r>
            <a:r>
              <a:rPr lang="en-GB" baseline="0" dirty="0" smtClean="0"/>
              <a:t> </a:t>
            </a:r>
            <a:r>
              <a:rPr lang="en-GB" baseline="0" dirty="0" err="1" smtClean="0"/>
              <a:t>está</a:t>
            </a:r>
            <a:r>
              <a:rPr lang="en-GB" baseline="0" dirty="0" smtClean="0"/>
              <a:t> </a:t>
            </a:r>
            <a:r>
              <a:rPr lang="en-GB" baseline="0" dirty="0" err="1" smtClean="0"/>
              <a:t>en</a:t>
            </a:r>
            <a:r>
              <a:rPr lang="en-GB" baseline="0" dirty="0" smtClean="0"/>
              <a:t> </a:t>
            </a:r>
            <a:r>
              <a:rPr lang="en-GB" baseline="0" dirty="0" err="1" smtClean="0"/>
              <a:t>mejorar</a:t>
            </a:r>
            <a:r>
              <a:rPr lang="en-GB" baseline="0" dirty="0" smtClean="0"/>
              <a:t> la </a:t>
            </a:r>
            <a:r>
              <a:rPr lang="en-GB" baseline="0" dirty="0" err="1" smtClean="0"/>
              <a:t>calidad</a:t>
            </a:r>
            <a:endParaRPr lang="en-GB" baseline="0" dirty="0" smtClean="0"/>
          </a:p>
          <a:p>
            <a:r>
              <a:rPr lang="en-GB" baseline="0" dirty="0" smtClean="0"/>
              <a:t>(</a:t>
            </a:r>
            <a:r>
              <a:rPr lang="en-GB" baseline="0" dirty="0" err="1" smtClean="0"/>
              <a:t>individuos</a:t>
            </a:r>
            <a:r>
              <a:rPr lang="en-GB" baseline="0" dirty="0" smtClean="0"/>
              <a:t> con </a:t>
            </a:r>
            <a:r>
              <a:rPr lang="en-GB" baseline="0" dirty="0" err="1" smtClean="0"/>
              <a:t>educación</a:t>
            </a:r>
            <a:r>
              <a:rPr lang="en-GB" baseline="0" dirty="0" smtClean="0"/>
              <a:t> superior </a:t>
            </a:r>
            <a:r>
              <a:rPr lang="en-GB" baseline="0" dirty="0" err="1" smtClean="0"/>
              <a:t>completa</a:t>
            </a:r>
            <a:r>
              <a:rPr lang="en-GB" baseline="0" dirty="0" smtClean="0"/>
              <a:t> </a:t>
            </a:r>
            <a:r>
              <a:rPr lang="en-GB" baseline="0" dirty="0" err="1" smtClean="0"/>
              <a:t>en</a:t>
            </a:r>
            <a:r>
              <a:rPr lang="en-GB" baseline="0" dirty="0" smtClean="0"/>
              <a:t> Chile </a:t>
            </a:r>
            <a:r>
              <a:rPr lang="en-GB" baseline="0" dirty="0" err="1" smtClean="0"/>
              <a:t>tienen</a:t>
            </a:r>
            <a:r>
              <a:rPr lang="en-GB" baseline="0" dirty="0" smtClean="0"/>
              <a:t> un </a:t>
            </a:r>
            <a:r>
              <a:rPr lang="en-GB" baseline="0" dirty="0" err="1" smtClean="0"/>
              <a:t>nivel</a:t>
            </a:r>
            <a:r>
              <a:rPr lang="en-GB" baseline="0" dirty="0" smtClean="0"/>
              <a:t> </a:t>
            </a:r>
            <a:r>
              <a:rPr lang="en-GB" baseline="0" dirty="0" err="1" smtClean="0"/>
              <a:t>más</a:t>
            </a:r>
            <a:r>
              <a:rPr lang="en-GB" baseline="0" dirty="0" smtClean="0"/>
              <a:t> </a:t>
            </a:r>
            <a:r>
              <a:rPr lang="en-GB" baseline="0" dirty="0" err="1" smtClean="0"/>
              <a:t>bajo</a:t>
            </a:r>
            <a:r>
              <a:rPr lang="en-GB" baseline="0" dirty="0" smtClean="0"/>
              <a:t> </a:t>
            </a:r>
            <a:r>
              <a:rPr lang="en-GB" baseline="0" dirty="0" err="1" smtClean="0"/>
              <a:t>que</a:t>
            </a:r>
            <a:r>
              <a:rPr lang="en-GB" baseline="0" dirty="0" smtClean="0"/>
              <a:t> los </a:t>
            </a:r>
            <a:r>
              <a:rPr lang="en-GB" baseline="0" dirty="0" err="1" smtClean="0"/>
              <a:t>que</a:t>
            </a:r>
            <a:r>
              <a:rPr lang="en-GB" baseline="0" dirty="0" smtClean="0"/>
              <a:t> no </a:t>
            </a:r>
            <a:r>
              <a:rPr lang="en-GB" baseline="0" dirty="0" err="1" smtClean="0"/>
              <a:t>tienen</a:t>
            </a:r>
            <a:r>
              <a:rPr lang="en-GB" baseline="0" dirty="0" smtClean="0"/>
              <a:t> </a:t>
            </a:r>
            <a:r>
              <a:rPr lang="en-GB" baseline="0" dirty="0" err="1" smtClean="0"/>
              <a:t>educación</a:t>
            </a:r>
            <a:r>
              <a:rPr lang="en-GB" baseline="0" dirty="0" smtClean="0"/>
              <a:t> superior </a:t>
            </a:r>
            <a:r>
              <a:rPr lang="en-GB" baseline="0" dirty="0" err="1" smtClean="0"/>
              <a:t>en</a:t>
            </a:r>
            <a:r>
              <a:rPr lang="en-GB" baseline="0" dirty="0" smtClean="0"/>
              <a:t> JPN, FIN, NLD, EST, DEU)</a:t>
            </a:r>
          </a:p>
          <a:p>
            <a:endParaRPr lang="en-GB" dirty="0" smtClean="0"/>
          </a:p>
          <a:p>
            <a:r>
              <a:rPr lang="en-GB" dirty="0" err="1" smtClean="0"/>
              <a:t>Podemos</a:t>
            </a:r>
            <a:r>
              <a:rPr lang="en-GB" dirty="0" smtClean="0"/>
              <a:t> </a:t>
            </a:r>
            <a:r>
              <a:rPr lang="en-GB" dirty="0" err="1" smtClean="0"/>
              <a:t>discutir</a:t>
            </a:r>
            <a:r>
              <a:rPr lang="en-GB" baseline="0" dirty="0" smtClean="0"/>
              <a:t> mucho </a:t>
            </a:r>
            <a:r>
              <a:rPr lang="en-GB" baseline="0" dirty="0" err="1" smtClean="0"/>
              <a:t>sobre</a:t>
            </a:r>
            <a:r>
              <a:rPr lang="en-GB" baseline="0" dirty="0" smtClean="0"/>
              <a:t> </a:t>
            </a:r>
            <a:r>
              <a:rPr lang="en-GB" baseline="0" dirty="0" err="1" smtClean="0"/>
              <a:t>educación</a:t>
            </a:r>
            <a:r>
              <a:rPr lang="en-GB" baseline="0" dirty="0" smtClean="0"/>
              <a:t> </a:t>
            </a:r>
            <a:r>
              <a:rPr lang="en-GB" baseline="0" dirty="0" err="1" smtClean="0"/>
              <a:t>inicial</a:t>
            </a:r>
            <a:r>
              <a:rPr lang="en-GB" baseline="0" dirty="0" smtClean="0"/>
              <a:t> y superior, </a:t>
            </a:r>
            <a:r>
              <a:rPr lang="en-GB" baseline="0" dirty="0" err="1" smtClean="0"/>
              <a:t>pero</a:t>
            </a:r>
            <a:r>
              <a:rPr lang="en-GB" baseline="0" dirty="0" smtClean="0"/>
              <a:t> </a:t>
            </a:r>
            <a:r>
              <a:rPr lang="en-GB" baseline="0" dirty="0" err="1" smtClean="0"/>
              <a:t>esos</a:t>
            </a:r>
            <a:r>
              <a:rPr lang="en-GB" baseline="0" dirty="0" smtClean="0"/>
              <a:t> </a:t>
            </a:r>
            <a:r>
              <a:rPr lang="en-GB" baseline="0" dirty="0" err="1" smtClean="0"/>
              <a:t>cambios</a:t>
            </a:r>
            <a:r>
              <a:rPr lang="en-GB" baseline="0" dirty="0" smtClean="0"/>
              <a:t> se </a:t>
            </a:r>
            <a:r>
              <a:rPr lang="en-GB" baseline="0" dirty="0" err="1" smtClean="0"/>
              <a:t>ven</a:t>
            </a:r>
            <a:r>
              <a:rPr lang="en-GB" baseline="0" dirty="0" smtClean="0"/>
              <a:t> </a:t>
            </a:r>
            <a:r>
              <a:rPr lang="en-GB" baseline="0" dirty="0" err="1" smtClean="0"/>
              <a:t>en</a:t>
            </a:r>
            <a:r>
              <a:rPr lang="en-GB" baseline="0" dirty="0" smtClean="0"/>
              <a:t> mucho </a:t>
            </a:r>
            <a:r>
              <a:rPr lang="en-GB" baseline="0" dirty="0" err="1" smtClean="0"/>
              <a:t>tiempo</a:t>
            </a:r>
            <a:r>
              <a:rPr lang="en-GB" baseline="0" dirty="0" smtClean="0"/>
              <a:t> </a:t>
            </a:r>
            <a:r>
              <a:rPr lang="en-GB" baseline="0" dirty="0" err="1" smtClean="0"/>
              <a:t>más</a:t>
            </a:r>
            <a:r>
              <a:rPr lang="en-GB" baseline="0" dirty="0" smtClean="0"/>
              <a:t>. Hay </a:t>
            </a:r>
            <a:r>
              <a:rPr lang="en-GB" baseline="0" dirty="0" err="1" smtClean="0"/>
              <a:t>que</a:t>
            </a:r>
            <a:r>
              <a:rPr lang="en-GB" baseline="0" dirty="0" smtClean="0"/>
              <a:t> </a:t>
            </a:r>
            <a:r>
              <a:rPr lang="en-GB" baseline="0" dirty="0" err="1" smtClean="0"/>
              <a:t>ver</a:t>
            </a:r>
            <a:r>
              <a:rPr lang="en-GB" baseline="0" dirty="0" smtClean="0"/>
              <a:t> </a:t>
            </a:r>
            <a:r>
              <a:rPr lang="en-GB" baseline="0" dirty="0" err="1" smtClean="0"/>
              <a:t>otros</a:t>
            </a:r>
            <a:r>
              <a:rPr lang="en-GB" baseline="0" dirty="0" smtClean="0"/>
              <a:t> </a:t>
            </a:r>
            <a:r>
              <a:rPr lang="en-GB" baseline="0" dirty="0" err="1" smtClean="0"/>
              <a:t>determinantes</a:t>
            </a:r>
            <a:r>
              <a:rPr lang="en-GB" baseline="0" dirty="0" smtClean="0"/>
              <a:t> de </a:t>
            </a:r>
            <a:r>
              <a:rPr lang="en-GB" baseline="0" dirty="0" err="1" smtClean="0"/>
              <a:t>las</a:t>
            </a:r>
            <a:r>
              <a:rPr lang="en-GB" baseline="0" dirty="0" smtClean="0"/>
              <a:t> </a:t>
            </a:r>
            <a:r>
              <a:rPr lang="en-GB" baseline="0" dirty="0" err="1" smtClean="0"/>
              <a:t>competencias</a:t>
            </a:r>
            <a:r>
              <a:rPr lang="en-GB" baseline="0" dirty="0" smtClean="0"/>
              <a:t>: la </a:t>
            </a:r>
            <a:r>
              <a:rPr lang="en-GB" baseline="0" dirty="0" err="1" smtClean="0"/>
              <a:t>capacitación</a:t>
            </a:r>
            <a:r>
              <a:rPr lang="en-GB" baseline="0" dirty="0" smtClean="0"/>
              <a:t> </a:t>
            </a:r>
            <a:r>
              <a:rPr lang="en-GB" baseline="0" dirty="0" err="1" smtClean="0"/>
              <a:t>en</a:t>
            </a:r>
            <a:r>
              <a:rPr lang="en-GB" baseline="0" dirty="0" smtClean="0"/>
              <a:t> el </a:t>
            </a:r>
            <a:r>
              <a:rPr lang="en-GB" baseline="0" dirty="0" err="1" smtClean="0"/>
              <a:t>trabajo</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10</a:t>
            </a:fld>
            <a:endParaRPr lang="en-GB"/>
          </a:p>
        </p:txBody>
      </p:sp>
    </p:spTree>
    <p:extLst>
      <p:ext uri="{BB962C8B-B14F-4D97-AF65-F5344CB8AC3E}">
        <p14:creationId xmlns:p14="http://schemas.microsoft.com/office/powerpoint/2010/main" val="101076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La </a:t>
            </a:r>
            <a:r>
              <a:rPr lang="en-GB" dirty="0" err="1" smtClean="0"/>
              <a:t>capacitación</a:t>
            </a:r>
            <a:r>
              <a:rPr lang="en-GB" baseline="0" dirty="0" smtClean="0"/>
              <a:t> para </a:t>
            </a:r>
            <a:r>
              <a:rPr lang="en-GB" baseline="0" dirty="0" err="1" smtClean="0"/>
              <a:t>adultos</a:t>
            </a:r>
            <a:r>
              <a:rPr lang="en-GB" baseline="0" dirty="0" smtClean="0"/>
              <a:t> </a:t>
            </a:r>
            <a:r>
              <a:rPr lang="en-GB" baseline="0" dirty="0" err="1" smtClean="0"/>
              <a:t>puede</a:t>
            </a:r>
            <a:r>
              <a:rPr lang="en-GB" baseline="0" dirty="0" smtClean="0"/>
              <a:t> </a:t>
            </a:r>
            <a:r>
              <a:rPr lang="en-GB" baseline="0" dirty="0" err="1" smtClean="0"/>
              <a:t>ayudar</a:t>
            </a:r>
            <a:r>
              <a:rPr lang="en-GB" baseline="0" dirty="0" smtClean="0"/>
              <a:t> a </a:t>
            </a:r>
            <a:r>
              <a:rPr lang="en-GB" baseline="0" dirty="0" err="1" smtClean="0"/>
              <a:t>que</a:t>
            </a:r>
            <a:r>
              <a:rPr lang="en-GB" baseline="0" dirty="0" smtClean="0"/>
              <a:t> los </a:t>
            </a:r>
            <a:r>
              <a:rPr lang="en-GB" baseline="0" dirty="0" err="1" smtClean="0"/>
              <a:t>adultos</a:t>
            </a:r>
            <a:r>
              <a:rPr lang="en-GB" baseline="0" dirty="0" smtClean="0"/>
              <a:t> </a:t>
            </a:r>
            <a:r>
              <a:rPr lang="en-GB" baseline="0" dirty="0" err="1" smtClean="0"/>
              <a:t>mantengan</a:t>
            </a:r>
            <a:r>
              <a:rPr lang="en-GB" baseline="0" dirty="0" smtClean="0"/>
              <a:t> </a:t>
            </a:r>
            <a:r>
              <a:rPr lang="en-GB" baseline="0" dirty="0" err="1" smtClean="0"/>
              <a:t>las</a:t>
            </a:r>
            <a:r>
              <a:rPr lang="en-GB" baseline="0" dirty="0" smtClean="0"/>
              <a:t> </a:t>
            </a:r>
            <a:r>
              <a:rPr lang="en-GB" baseline="0" dirty="0" err="1" smtClean="0"/>
              <a:t>competencias</a:t>
            </a:r>
            <a:r>
              <a:rPr lang="en-GB" baseline="0" dirty="0" smtClean="0"/>
              <a:t>, se </a:t>
            </a:r>
            <a:r>
              <a:rPr lang="en-GB" baseline="0" dirty="0" err="1" smtClean="0"/>
              <a:t>mantengan</a:t>
            </a:r>
            <a:r>
              <a:rPr lang="en-GB" baseline="0" dirty="0" smtClean="0"/>
              <a:t> </a:t>
            </a:r>
            <a:r>
              <a:rPr lang="en-GB" baseline="0" dirty="0" err="1" smtClean="0"/>
              <a:t>relevantes</a:t>
            </a:r>
            <a:r>
              <a:rPr lang="en-GB" baseline="0" dirty="0" smtClean="0"/>
              <a:t> </a:t>
            </a:r>
            <a:r>
              <a:rPr lang="en-GB" baseline="0" dirty="0" err="1" smtClean="0"/>
              <a:t>en</a:t>
            </a:r>
            <a:r>
              <a:rPr lang="en-GB" baseline="0" dirty="0" smtClean="0"/>
              <a:t> </a:t>
            </a:r>
            <a:r>
              <a:rPr lang="en-GB" baseline="0" dirty="0" err="1" smtClean="0"/>
              <a:t>ambientes</a:t>
            </a:r>
            <a:r>
              <a:rPr lang="en-GB" baseline="0" dirty="0" smtClean="0"/>
              <a:t> de </a:t>
            </a:r>
            <a:r>
              <a:rPr lang="en-GB" baseline="0" dirty="0" err="1" smtClean="0"/>
              <a:t>trabajo</a:t>
            </a:r>
            <a:r>
              <a:rPr lang="en-GB" baseline="0" dirty="0" smtClean="0"/>
              <a:t> </a:t>
            </a:r>
            <a:r>
              <a:rPr lang="en-GB" baseline="0" dirty="0" err="1" smtClean="0"/>
              <a:t>que</a:t>
            </a:r>
            <a:r>
              <a:rPr lang="en-GB" baseline="0" dirty="0" smtClean="0"/>
              <a:t> </a:t>
            </a:r>
            <a:r>
              <a:rPr lang="en-GB" baseline="0" dirty="0" err="1" smtClean="0"/>
              <a:t>evolucionan</a:t>
            </a:r>
            <a:r>
              <a:rPr lang="en-GB" baseline="0" dirty="0" smtClean="0"/>
              <a:t>. </a:t>
            </a:r>
            <a:r>
              <a:rPr lang="en-GB" baseline="0" dirty="0" err="1" smtClean="0"/>
              <a:t>En</a:t>
            </a:r>
            <a:r>
              <a:rPr lang="en-GB" baseline="0" dirty="0" smtClean="0"/>
              <a:t> Chile hay </a:t>
            </a:r>
            <a:r>
              <a:rPr lang="en-GB" baseline="0" dirty="0" err="1" smtClean="0"/>
              <a:t>una</a:t>
            </a:r>
            <a:r>
              <a:rPr lang="en-GB" baseline="0" dirty="0" smtClean="0"/>
              <a:t> </a:t>
            </a:r>
            <a:r>
              <a:rPr lang="en-GB" baseline="0" dirty="0" err="1" smtClean="0"/>
              <a:t>r</a:t>
            </a:r>
            <a:r>
              <a:rPr lang="en-GB" dirty="0" err="1" smtClean="0"/>
              <a:t>elativamente</a:t>
            </a:r>
            <a:r>
              <a:rPr lang="en-GB" baseline="0" dirty="0" smtClean="0"/>
              <a:t> </a:t>
            </a:r>
            <a:r>
              <a:rPr lang="en-GB" baseline="0" dirty="0" err="1" smtClean="0"/>
              <a:t>alta</a:t>
            </a:r>
            <a:r>
              <a:rPr lang="en-GB" baseline="0" dirty="0" smtClean="0"/>
              <a:t> </a:t>
            </a:r>
            <a:r>
              <a:rPr lang="en-GB" baseline="0" dirty="0" err="1" smtClean="0"/>
              <a:t>participación</a:t>
            </a:r>
            <a:r>
              <a:rPr lang="en-GB" baseline="0" dirty="0" smtClean="0"/>
              <a:t> </a:t>
            </a:r>
            <a:r>
              <a:rPr lang="en-GB" baseline="0" dirty="0" err="1" smtClean="0"/>
              <a:t>en</a:t>
            </a:r>
            <a:r>
              <a:rPr lang="en-GB" baseline="0" dirty="0" smtClean="0"/>
              <a:t> </a:t>
            </a:r>
            <a:r>
              <a:rPr lang="en-GB" baseline="0" dirty="0" err="1" smtClean="0"/>
              <a:t>capacitación</a:t>
            </a:r>
            <a:r>
              <a:rPr lang="en-GB" baseline="0" dirty="0" smtClean="0"/>
              <a:t>, </a:t>
            </a:r>
            <a:r>
              <a:rPr lang="en-GB" baseline="0" dirty="0" err="1" smtClean="0"/>
              <a:t>particularmente</a:t>
            </a:r>
            <a:r>
              <a:rPr lang="en-GB" baseline="0" dirty="0" smtClean="0"/>
              <a:t> entre los (</a:t>
            </a:r>
            <a:r>
              <a:rPr lang="en-GB" baseline="0" dirty="0" err="1" smtClean="0"/>
              <a:t>pocos</a:t>
            </a:r>
            <a:r>
              <a:rPr lang="en-GB" baseline="0" dirty="0" smtClean="0"/>
              <a:t>) </a:t>
            </a:r>
            <a:r>
              <a:rPr lang="en-GB" baseline="0" dirty="0" err="1" smtClean="0"/>
              <a:t>que</a:t>
            </a:r>
            <a:r>
              <a:rPr lang="en-GB" baseline="0" dirty="0" smtClean="0"/>
              <a:t> </a:t>
            </a:r>
            <a:r>
              <a:rPr lang="en-GB" baseline="0" dirty="0" err="1" smtClean="0"/>
              <a:t>tienen</a:t>
            </a:r>
            <a:r>
              <a:rPr lang="en-GB" baseline="0" dirty="0" smtClean="0"/>
              <a:t> un alto </a:t>
            </a:r>
            <a:r>
              <a:rPr lang="en-GB" baseline="0" dirty="0" err="1" smtClean="0"/>
              <a:t>nivel</a:t>
            </a:r>
            <a:r>
              <a:rPr lang="en-GB" baseline="0" dirty="0" smtClean="0"/>
              <a:t> de </a:t>
            </a:r>
            <a:r>
              <a:rPr lang="en-GB" baseline="0" dirty="0" err="1" smtClean="0"/>
              <a:t>competencias</a:t>
            </a:r>
            <a:r>
              <a:rPr lang="en-GB" baseline="0" dirty="0" smtClean="0"/>
              <a:t>. </a:t>
            </a:r>
            <a:r>
              <a:rPr lang="en-GB" baseline="0" dirty="0" err="1" smtClean="0"/>
              <a:t>Esto</a:t>
            </a:r>
            <a:r>
              <a:rPr lang="en-GB" baseline="0" dirty="0" smtClean="0"/>
              <a:t> nada dice de la </a:t>
            </a:r>
            <a:r>
              <a:rPr lang="en-GB" baseline="0" dirty="0" err="1" smtClean="0"/>
              <a:t>calidad</a:t>
            </a:r>
            <a:r>
              <a:rPr lang="en-GB" baseline="0" dirty="0" smtClean="0"/>
              <a:t> de la </a:t>
            </a:r>
            <a:r>
              <a:rPr lang="en-GB" baseline="0" dirty="0" err="1" smtClean="0"/>
              <a:t>capacitación</a:t>
            </a:r>
            <a:r>
              <a:rPr lang="en-GB" baseline="0" dirty="0" smtClean="0"/>
              <a:t>, </a:t>
            </a:r>
            <a:r>
              <a:rPr lang="en-GB" baseline="0" dirty="0" err="1" smtClean="0"/>
              <a:t>pero</a:t>
            </a:r>
            <a:r>
              <a:rPr lang="en-GB" baseline="0" dirty="0" smtClean="0"/>
              <a:t> la </a:t>
            </a:r>
            <a:r>
              <a:rPr lang="en-GB" baseline="0" dirty="0" err="1" smtClean="0"/>
              <a:t>infraestructura</a:t>
            </a:r>
            <a:r>
              <a:rPr lang="en-GB" baseline="0" dirty="0" smtClean="0"/>
              <a:t> </a:t>
            </a:r>
            <a:r>
              <a:rPr lang="en-GB" baseline="0" dirty="0" err="1" smtClean="0"/>
              <a:t>pareciera</a:t>
            </a:r>
            <a:r>
              <a:rPr lang="en-GB" baseline="0" dirty="0" smtClean="0"/>
              <a:t> </a:t>
            </a:r>
            <a:r>
              <a:rPr lang="en-GB" baseline="0" dirty="0" err="1" smtClean="0"/>
              <a:t>estar</a:t>
            </a:r>
            <a:r>
              <a:rPr lang="en-GB" baseline="0" dirty="0" smtClean="0"/>
              <a:t> para </a:t>
            </a:r>
            <a:r>
              <a:rPr lang="en-GB" baseline="0" dirty="0" err="1" smtClean="0"/>
              <a:t>que</a:t>
            </a:r>
            <a:r>
              <a:rPr lang="en-GB" baseline="0" dirty="0" smtClean="0"/>
              <a:t> </a:t>
            </a:r>
            <a:r>
              <a:rPr lang="en-GB" baseline="0" dirty="0" err="1" smtClean="0"/>
              <a:t>mejore</a:t>
            </a:r>
            <a:r>
              <a:rPr lang="en-GB" baseline="0" dirty="0" smtClean="0"/>
              <a:t> la </a:t>
            </a:r>
            <a:r>
              <a:rPr lang="en-GB" baseline="0" dirty="0" err="1" smtClean="0"/>
              <a:t>calidad</a:t>
            </a:r>
            <a:r>
              <a:rPr lang="en-GB" baseline="0" dirty="0" smtClean="0"/>
              <a:t> </a:t>
            </a:r>
            <a:r>
              <a:rPr lang="en-GB" baseline="0" dirty="0" err="1" smtClean="0"/>
              <a:t>en</a:t>
            </a:r>
            <a:r>
              <a:rPr lang="en-GB" baseline="0" dirty="0" smtClean="0"/>
              <a:t> la </a:t>
            </a:r>
            <a:r>
              <a:rPr lang="en-GB" baseline="0" dirty="0" err="1" smtClean="0"/>
              <a:t>capacitación</a:t>
            </a:r>
            <a:r>
              <a:rPr lang="en-GB" baseline="0" dirty="0" smtClean="0"/>
              <a:t> </a:t>
            </a:r>
            <a:r>
              <a:rPr lang="en-GB" baseline="0" dirty="0" err="1" smtClean="0"/>
              <a:t>laboral</a:t>
            </a:r>
            <a:r>
              <a:rPr lang="en-GB" baseline="0" dirty="0" smtClean="0"/>
              <a:t>. </a:t>
            </a:r>
            <a:r>
              <a:rPr lang="en-GB" baseline="0" dirty="0" err="1" smtClean="0"/>
              <a:t>Aquí</a:t>
            </a:r>
            <a:r>
              <a:rPr lang="en-GB" baseline="0" dirty="0" smtClean="0"/>
              <a:t> el </a:t>
            </a:r>
            <a:r>
              <a:rPr lang="en-GB" baseline="0" dirty="0" err="1" smtClean="0"/>
              <a:t>rol</a:t>
            </a:r>
            <a:r>
              <a:rPr lang="en-GB" baseline="0" dirty="0" smtClean="0"/>
              <a:t> primordial </a:t>
            </a:r>
            <a:r>
              <a:rPr lang="en-GB" baseline="0" dirty="0" err="1" smtClean="0"/>
              <a:t>es</a:t>
            </a:r>
            <a:r>
              <a:rPr lang="en-GB" baseline="0" dirty="0" smtClean="0"/>
              <a:t> de </a:t>
            </a:r>
            <a:r>
              <a:rPr lang="en-GB" baseline="0" dirty="0" err="1" smtClean="0"/>
              <a:t>las</a:t>
            </a:r>
            <a:r>
              <a:rPr lang="en-GB" baseline="0" dirty="0" smtClean="0"/>
              <a:t> PYMES, de </a:t>
            </a:r>
            <a:r>
              <a:rPr lang="en-GB" baseline="0" dirty="0" err="1" smtClean="0"/>
              <a:t>asegurar</a:t>
            </a:r>
            <a:r>
              <a:rPr lang="en-GB" baseline="0" dirty="0" smtClean="0"/>
              <a:t> </a:t>
            </a:r>
            <a:r>
              <a:rPr lang="en-GB" baseline="0" dirty="0" err="1" smtClean="0"/>
              <a:t>que</a:t>
            </a:r>
            <a:r>
              <a:rPr lang="en-GB" baseline="0" dirty="0" smtClean="0"/>
              <a:t> la </a:t>
            </a:r>
            <a:r>
              <a:rPr lang="en-GB" baseline="0" dirty="0" err="1" smtClean="0"/>
              <a:t>selección</a:t>
            </a:r>
            <a:r>
              <a:rPr lang="en-GB" baseline="0" dirty="0" smtClean="0"/>
              <a:t> a la </a:t>
            </a:r>
            <a:r>
              <a:rPr lang="en-GB" baseline="0" dirty="0" err="1" smtClean="0"/>
              <a:t>capacitación</a:t>
            </a:r>
            <a:r>
              <a:rPr lang="en-GB" baseline="0" dirty="0" smtClean="0"/>
              <a:t> sea para </a:t>
            </a:r>
            <a:r>
              <a:rPr lang="en-GB" baseline="0" dirty="0" err="1" smtClean="0"/>
              <a:t>trabajadores</a:t>
            </a:r>
            <a:r>
              <a:rPr lang="en-GB" baseline="0" dirty="0" smtClean="0"/>
              <a:t> </a:t>
            </a:r>
            <a:r>
              <a:rPr lang="en-GB" baseline="0" dirty="0" err="1" smtClean="0"/>
              <a:t>que</a:t>
            </a:r>
            <a:r>
              <a:rPr lang="en-GB" baseline="0" dirty="0" smtClean="0"/>
              <a:t> </a:t>
            </a:r>
            <a:r>
              <a:rPr lang="en-GB" baseline="0" dirty="0" err="1" smtClean="0"/>
              <a:t>las</a:t>
            </a:r>
            <a:r>
              <a:rPr lang="en-GB" baseline="0" dirty="0" smtClean="0"/>
              <a:t> </a:t>
            </a:r>
            <a:r>
              <a:rPr lang="en-GB" baseline="0" dirty="0" err="1" smtClean="0"/>
              <a:t>necesitan</a:t>
            </a:r>
            <a:r>
              <a:rPr lang="en-GB" baseline="0" dirty="0" smtClean="0"/>
              <a:t> y </a:t>
            </a:r>
            <a:r>
              <a:rPr lang="en-GB" baseline="0" dirty="0" err="1" smtClean="0"/>
              <a:t>que</a:t>
            </a:r>
            <a:r>
              <a:rPr lang="en-GB" baseline="0" dirty="0" smtClean="0"/>
              <a:t> el </a:t>
            </a:r>
            <a:r>
              <a:rPr lang="en-GB" baseline="0" dirty="0" err="1" smtClean="0"/>
              <a:t>contenido</a:t>
            </a:r>
            <a:r>
              <a:rPr lang="en-GB" baseline="0" dirty="0" smtClean="0"/>
              <a:t> sea </a:t>
            </a:r>
            <a:r>
              <a:rPr lang="en-GB" baseline="0" dirty="0" err="1" smtClean="0"/>
              <a:t>relevante</a:t>
            </a:r>
            <a:r>
              <a:rPr lang="en-GB" baseline="0" dirty="0" smtClean="0"/>
              <a:t> para </a:t>
            </a:r>
            <a:r>
              <a:rPr lang="en-GB" baseline="0" dirty="0" err="1" smtClean="0"/>
              <a:t>las</a:t>
            </a:r>
            <a:r>
              <a:rPr lang="en-GB" baseline="0" dirty="0" smtClean="0"/>
              <a:t> </a:t>
            </a:r>
            <a:r>
              <a:rPr lang="en-GB" baseline="0" dirty="0" err="1" smtClean="0"/>
              <a:t>demandas</a:t>
            </a:r>
            <a:r>
              <a:rPr lang="en-GB" baseline="0" dirty="0" smtClean="0"/>
              <a:t> del </a:t>
            </a:r>
            <a:r>
              <a:rPr lang="en-GB" baseline="0" dirty="0" err="1" smtClean="0"/>
              <a:t>trabajo</a:t>
            </a:r>
            <a:r>
              <a:rPr lang="en-GB" baseline="0" dirty="0" smtClean="0"/>
              <a:t>. </a:t>
            </a:r>
          </a:p>
          <a:p>
            <a:endParaRPr lang="en-GB"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11</a:t>
            </a:fld>
            <a:endParaRPr lang="en-GB"/>
          </a:p>
        </p:txBody>
      </p:sp>
    </p:spTree>
    <p:extLst>
      <p:ext uri="{BB962C8B-B14F-4D97-AF65-F5344CB8AC3E}">
        <p14:creationId xmlns:p14="http://schemas.microsoft.com/office/powerpoint/2010/main" val="149472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 </a:t>
            </a:r>
            <a:r>
              <a:rPr lang="en-GB" dirty="0" err="1" smtClean="0"/>
              <a:t>capacitación</a:t>
            </a:r>
            <a:r>
              <a:rPr lang="en-GB" dirty="0" smtClean="0"/>
              <a:t> </a:t>
            </a:r>
            <a:r>
              <a:rPr lang="en-GB" dirty="0" err="1" smtClean="0"/>
              <a:t>laboral</a:t>
            </a:r>
            <a:r>
              <a:rPr lang="en-GB" dirty="0" smtClean="0"/>
              <a:t> solo </a:t>
            </a:r>
            <a:r>
              <a:rPr lang="en-GB" dirty="0" err="1" smtClean="0"/>
              <a:t>tiene</a:t>
            </a:r>
            <a:r>
              <a:rPr lang="en-GB" dirty="0" smtClean="0"/>
              <a:t> </a:t>
            </a:r>
            <a:r>
              <a:rPr lang="en-GB" dirty="0" err="1" smtClean="0"/>
              <a:t>sentido</a:t>
            </a:r>
            <a:r>
              <a:rPr lang="en-GB" baseline="0" dirty="0" smtClean="0"/>
              <a:t> </a:t>
            </a:r>
            <a:r>
              <a:rPr lang="en-GB" baseline="0" dirty="0" err="1" smtClean="0"/>
              <a:t>cuando</a:t>
            </a:r>
            <a:r>
              <a:rPr lang="en-GB" baseline="0" dirty="0" smtClean="0"/>
              <a:t> </a:t>
            </a:r>
            <a:r>
              <a:rPr lang="en-GB" baseline="0" dirty="0" err="1" smtClean="0"/>
              <a:t>esas</a:t>
            </a:r>
            <a:r>
              <a:rPr lang="en-GB" baseline="0" dirty="0" smtClean="0"/>
              <a:t> </a:t>
            </a:r>
            <a:r>
              <a:rPr lang="en-GB" baseline="0" dirty="0" err="1" smtClean="0"/>
              <a:t>competencias</a:t>
            </a:r>
            <a:r>
              <a:rPr lang="en-GB" baseline="0" dirty="0" smtClean="0"/>
              <a:t> se </a:t>
            </a:r>
            <a:r>
              <a:rPr lang="en-GB" baseline="0" dirty="0" err="1" smtClean="0"/>
              <a:t>usan</a:t>
            </a:r>
            <a:r>
              <a:rPr lang="en-GB" baseline="0" dirty="0" smtClean="0"/>
              <a:t> </a:t>
            </a:r>
            <a:r>
              <a:rPr lang="en-GB" baseline="0" dirty="0" err="1" smtClean="0"/>
              <a:t>en</a:t>
            </a:r>
            <a:r>
              <a:rPr lang="en-GB" baseline="0" dirty="0" smtClean="0"/>
              <a:t> el </a:t>
            </a:r>
            <a:r>
              <a:rPr lang="en-GB" baseline="0" dirty="0" err="1" smtClean="0"/>
              <a:t>trabajo</a:t>
            </a:r>
            <a:r>
              <a:rPr lang="en-GB" baseline="0" dirty="0" smtClean="0"/>
              <a:t>. Lo </a:t>
            </a:r>
            <a:r>
              <a:rPr lang="en-GB" baseline="0" dirty="0" err="1" smtClean="0"/>
              <a:t>que</a:t>
            </a:r>
            <a:r>
              <a:rPr lang="en-GB" baseline="0" dirty="0" smtClean="0"/>
              <a:t> </a:t>
            </a:r>
            <a:r>
              <a:rPr lang="en-GB" baseline="0" dirty="0" err="1" smtClean="0"/>
              <a:t>abre</a:t>
            </a:r>
            <a:r>
              <a:rPr lang="en-GB" baseline="0" dirty="0" smtClean="0"/>
              <a:t> el </a:t>
            </a:r>
            <a:r>
              <a:rPr lang="en-GB" baseline="0" dirty="0" err="1" smtClean="0"/>
              <a:t>paso</a:t>
            </a:r>
            <a:r>
              <a:rPr lang="en-GB" baseline="0" dirty="0" smtClean="0"/>
              <a:t> para </a:t>
            </a:r>
            <a:r>
              <a:rPr lang="en-GB" baseline="0" dirty="0" err="1" smtClean="0"/>
              <a:t>una</a:t>
            </a:r>
            <a:r>
              <a:rPr lang="en-GB" baseline="0" dirty="0" smtClean="0"/>
              <a:t> </a:t>
            </a:r>
            <a:r>
              <a:rPr lang="en-GB" baseline="0" dirty="0" err="1" smtClean="0"/>
              <a:t>segunda</a:t>
            </a:r>
            <a:r>
              <a:rPr lang="en-GB" baseline="0" dirty="0" smtClean="0"/>
              <a:t> </a:t>
            </a:r>
            <a:r>
              <a:rPr lang="en-GB" baseline="0" dirty="0" err="1" smtClean="0"/>
              <a:t>dimensión</a:t>
            </a:r>
            <a:r>
              <a:rPr lang="en-GB" baseline="0" dirty="0" smtClean="0"/>
              <a:t> de la </a:t>
            </a:r>
            <a:r>
              <a:rPr lang="en-GB" baseline="0" dirty="0" err="1" smtClean="0"/>
              <a:t>relación</a:t>
            </a:r>
            <a:r>
              <a:rPr lang="en-GB" baseline="0" dirty="0" smtClean="0"/>
              <a:t> entre </a:t>
            </a:r>
            <a:r>
              <a:rPr lang="en-GB" baseline="0" dirty="0" err="1" smtClean="0"/>
              <a:t>las</a:t>
            </a:r>
            <a:r>
              <a:rPr lang="en-GB" baseline="0" dirty="0" smtClean="0"/>
              <a:t> </a:t>
            </a:r>
            <a:r>
              <a:rPr lang="en-GB" baseline="0" dirty="0" err="1" smtClean="0"/>
              <a:t>competencias</a:t>
            </a:r>
            <a:r>
              <a:rPr lang="en-GB" baseline="0" dirty="0" smtClean="0"/>
              <a:t> y la </a:t>
            </a:r>
            <a:r>
              <a:rPr lang="en-GB" baseline="0" dirty="0" err="1" smtClean="0"/>
              <a:t>productividad</a:t>
            </a:r>
            <a:r>
              <a:rPr lang="en-GB" baseline="0" dirty="0" smtClean="0"/>
              <a:t>. </a:t>
            </a:r>
            <a:endParaRPr lang="en-GB" dirty="0" smtClean="0"/>
          </a:p>
          <a:p>
            <a:r>
              <a:rPr lang="en-GB" dirty="0" smtClean="0"/>
              <a:t>Las</a:t>
            </a:r>
            <a:r>
              <a:rPr lang="en-GB" baseline="0" dirty="0" smtClean="0"/>
              <a:t> </a:t>
            </a:r>
            <a:r>
              <a:rPr lang="en-GB" baseline="0" dirty="0" err="1" smtClean="0"/>
              <a:t>competencias</a:t>
            </a:r>
            <a:r>
              <a:rPr lang="en-GB" baseline="0" dirty="0" smtClean="0"/>
              <a:t> </a:t>
            </a:r>
            <a:r>
              <a:rPr lang="en-GB" baseline="0" dirty="0" err="1" smtClean="0"/>
              <a:t>que</a:t>
            </a:r>
            <a:r>
              <a:rPr lang="en-GB" baseline="0" dirty="0" smtClean="0"/>
              <a:t> </a:t>
            </a:r>
            <a:r>
              <a:rPr lang="en-GB" baseline="0" dirty="0" err="1" smtClean="0"/>
              <a:t>tienen</a:t>
            </a:r>
            <a:r>
              <a:rPr lang="en-GB" baseline="0" dirty="0" smtClean="0"/>
              <a:t> los </a:t>
            </a:r>
            <a:r>
              <a:rPr lang="en-GB" baseline="0" dirty="0" err="1" smtClean="0"/>
              <a:t>trabajadores</a:t>
            </a:r>
            <a:r>
              <a:rPr lang="en-GB" baseline="0" dirty="0" smtClean="0"/>
              <a:t> </a:t>
            </a:r>
            <a:r>
              <a:rPr lang="en-GB" baseline="0" dirty="0" err="1" smtClean="0"/>
              <a:t>pueden</a:t>
            </a:r>
            <a:r>
              <a:rPr lang="en-GB" baseline="0" dirty="0" smtClean="0"/>
              <a:t> </a:t>
            </a:r>
            <a:r>
              <a:rPr lang="en-GB" baseline="0" dirty="0" err="1" smtClean="0"/>
              <a:t>mejorar</a:t>
            </a:r>
            <a:r>
              <a:rPr lang="en-GB" baseline="0" dirty="0" smtClean="0"/>
              <a:t> la </a:t>
            </a:r>
            <a:r>
              <a:rPr lang="en-GB" baseline="0" dirty="0" err="1" smtClean="0"/>
              <a:t>productividad</a:t>
            </a:r>
            <a:r>
              <a:rPr lang="en-GB" baseline="0" dirty="0" smtClean="0"/>
              <a:t> </a:t>
            </a:r>
            <a:r>
              <a:rPr lang="en-GB" baseline="0" dirty="0" err="1" smtClean="0"/>
              <a:t>si</a:t>
            </a:r>
            <a:r>
              <a:rPr lang="en-GB" baseline="0" dirty="0" smtClean="0"/>
              <a:t> y solo </a:t>
            </a:r>
            <a:r>
              <a:rPr lang="en-GB" baseline="0" dirty="0" err="1" smtClean="0"/>
              <a:t>si</a:t>
            </a:r>
            <a:r>
              <a:rPr lang="en-GB" baseline="0" dirty="0" smtClean="0"/>
              <a:t> </a:t>
            </a:r>
            <a:r>
              <a:rPr lang="en-GB" baseline="0" dirty="0" err="1" smtClean="0"/>
              <a:t>estas</a:t>
            </a:r>
            <a:r>
              <a:rPr lang="en-GB" baseline="0" dirty="0" smtClean="0"/>
              <a:t> </a:t>
            </a:r>
            <a:r>
              <a:rPr lang="en-GB" baseline="0" dirty="0" err="1" smtClean="0"/>
              <a:t>competencias</a:t>
            </a:r>
            <a:r>
              <a:rPr lang="en-GB" baseline="0" dirty="0" smtClean="0"/>
              <a:t> se </a:t>
            </a:r>
            <a:r>
              <a:rPr lang="en-GB" baseline="0" dirty="0" err="1" smtClean="0"/>
              <a:t>ponen</a:t>
            </a:r>
            <a:r>
              <a:rPr lang="en-GB" baseline="0" dirty="0" smtClean="0"/>
              <a:t> </a:t>
            </a:r>
            <a:r>
              <a:rPr lang="en-GB" baseline="0" dirty="0" err="1" smtClean="0"/>
              <a:t>en</a:t>
            </a:r>
            <a:r>
              <a:rPr lang="en-GB" baseline="0" dirty="0" smtClean="0"/>
              <a:t> </a:t>
            </a:r>
            <a:r>
              <a:rPr lang="en-GB" baseline="0" dirty="0" err="1" smtClean="0"/>
              <a:t>uso</a:t>
            </a:r>
            <a:r>
              <a:rPr lang="en-GB" baseline="0" dirty="0" smtClean="0"/>
              <a:t>, </a:t>
            </a:r>
            <a:r>
              <a:rPr lang="en-GB" baseline="0" dirty="0" err="1" smtClean="0"/>
              <a:t>si</a:t>
            </a:r>
            <a:r>
              <a:rPr lang="en-GB" baseline="0" dirty="0" smtClean="0"/>
              <a:t> </a:t>
            </a:r>
            <a:r>
              <a:rPr lang="en-GB" baseline="0" dirty="0" err="1" smtClean="0"/>
              <a:t>están</a:t>
            </a:r>
            <a:r>
              <a:rPr lang="en-GB" baseline="0" dirty="0" smtClean="0"/>
              <a:t> </a:t>
            </a:r>
            <a:r>
              <a:rPr lang="en-GB" baseline="0" dirty="0" err="1" smtClean="0"/>
              <a:t>alineadas</a:t>
            </a:r>
            <a:r>
              <a:rPr lang="en-GB" baseline="0" dirty="0" smtClean="0"/>
              <a:t> y </a:t>
            </a:r>
            <a:r>
              <a:rPr lang="en-GB" baseline="0" dirty="0" err="1" smtClean="0"/>
              <a:t>si</a:t>
            </a:r>
            <a:r>
              <a:rPr lang="en-GB" baseline="0" dirty="0" smtClean="0"/>
              <a:t> son </a:t>
            </a:r>
            <a:r>
              <a:rPr lang="en-GB" baseline="0" dirty="0" err="1" smtClean="0"/>
              <a:t>reconocidas</a:t>
            </a:r>
            <a:r>
              <a:rPr lang="en-GB" baseline="0" dirty="0" smtClean="0"/>
              <a:t> </a:t>
            </a:r>
            <a:r>
              <a:rPr lang="en-GB" baseline="0" dirty="0" err="1" smtClean="0"/>
              <a:t>en</a:t>
            </a:r>
            <a:r>
              <a:rPr lang="en-GB" baseline="0" dirty="0" smtClean="0"/>
              <a:t> el </a:t>
            </a:r>
            <a:r>
              <a:rPr lang="en-GB" baseline="0" dirty="0" err="1" smtClean="0"/>
              <a:t>mercado</a:t>
            </a:r>
            <a:r>
              <a:rPr lang="en-GB" baseline="0" dirty="0" smtClean="0"/>
              <a:t> </a:t>
            </a:r>
            <a:r>
              <a:rPr lang="en-GB" baseline="0" dirty="0" err="1" smtClean="0"/>
              <a:t>laboral</a:t>
            </a:r>
            <a:r>
              <a:rPr lang="en-GB" baseline="0" dirty="0" smtClean="0"/>
              <a:t>.</a:t>
            </a:r>
          </a:p>
          <a:p>
            <a:endParaRPr lang="en-GB" baseline="0" dirty="0" smtClean="0"/>
          </a:p>
          <a:p>
            <a:r>
              <a:rPr lang="en-GB" baseline="0" dirty="0" err="1" smtClean="0"/>
              <a:t>Una</a:t>
            </a:r>
            <a:r>
              <a:rPr lang="en-GB" baseline="0" dirty="0" smtClean="0"/>
              <a:t> </a:t>
            </a:r>
            <a:r>
              <a:rPr lang="en-GB" baseline="0" dirty="0" err="1" smtClean="0"/>
              <a:t>primera</a:t>
            </a:r>
            <a:r>
              <a:rPr lang="en-GB" baseline="0" dirty="0" smtClean="0"/>
              <a:t> </a:t>
            </a:r>
            <a:r>
              <a:rPr lang="en-GB" baseline="0" dirty="0" err="1" smtClean="0"/>
              <a:t>fuente</a:t>
            </a:r>
            <a:r>
              <a:rPr lang="en-GB" baseline="0" dirty="0" smtClean="0"/>
              <a:t> de </a:t>
            </a:r>
            <a:r>
              <a:rPr lang="en-GB" baseline="0" dirty="0" err="1" smtClean="0"/>
              <a:t>pérdida</a:t>
            </a:r>
            <a:r>
              <a:rPr lang="en-GB" baseline="0" dirty="0" smtClean="0"/>
              <a:t> de </a:t>
            </a:r>
            <a:r>
              <a:rPr lang="en-GB" baseline="0" dirty="0" err="1" smtClean="0"/>
              <a:t>productividad</a:t>
            </a:r>
            <a:r>
              <a:rPr lang="en-GB" baseline="0" dirty="0" smtClean="0"/>
              <a:t> </a:t>
            </a:r>
            <a:r>
              <a:rPr lang="en-GB" baseline="0" dirty="0" err="1" smtClean="0"/>
              <a:t>en</a:t>
            </a:r>
            <a:r>
              <a:rPr lang="en-GB" baseline="0" dirty="0" smtClean="0"/>
              <a:t> </a:t>
            </a:r>
            <a:r>
              <a:rPr lang="en-GB" baseline="0" dirty="0" err="1" smtClean="0"/>
              <a:t>cuanto</a:t>
            </a:r>
            <a:r>
              <a:rPr lang="en-GB" baseline="0" dirty="0" smtClean="0"/>
              <a:t> al </a:t>
            </a:r>
            <a:r>
              <a:rPr lang="en-GB" baseline="0" dirty="0" err="1" smtClean="0"/>
              <a:t>uso</a:t>
            </a:r>
            <a:r>
              <a:rPr lang="en-GB" baseline="0" dirty="0" smtClean="0"/>
              <a:t> </a:t>
            </a:r>
            <a:r>
              <a:rPr lang="en-GB" baseline="0" dirty="0" err="1" smtClean="0"/>
              <a:t>es</a:t>
            </a:r>
            <a:r>
              <a:rPr lang="en-GB" baseline="0" dirty="0" smtClean="0"/>
              <a:t> la </a:t>
            </a:r>
            <a:r>
              <a:rPr lang="en-GB" baseline="0" dirty="0" err="1" smtClean="0"/>
              <a:t>baja</a:t>
            </a:r>
            <a:r>
              <a:rPr lang="en-GB" baseline="0" dirty="0" smtClean="0"/>
              <a:t> </a:t>
            </a:r>
            <a:r>
              <a:rPr lang="en-GB" baseline="0" dirty="0" err="1" smtClean="0"/>
              <a:t>participación</a:t>
            </a:r>
            <a:r>
              <a:rPr lang="en-GB" baseline="0" dirty="0" smtClean="0"/>
              <a:t> </a:t>
            </a:r>
            <a:r>
              <a:rPr lang="en-GB" baseline="0" dirty="0" err="1" smtClean="0"/>
              <a:t>laboral</a:t>
            </a:r>
            <a:r>
              <a:rPr lang="en-GB" baseline="0" dirty="0" smtClean="0"/>
              <a:t> </a:t>
            </a:r>
            <a:r>
              <a:rPr lang="en-GB" baseline="0" dirty="0" err="1" smtClean="0"/>
              <a:t>femenina</a:t>
            </a:r>
            <a:r>
              <a:rPr lang="en-GB" baseline="0" dirty="0" smtClean="0"/>
              <a:t>.</a:t>
            </a:r>
          </a:p>
          <a:p>
            <a:endParaRPr lang="en-GB" baseline="0" dirty="0" smtClean="0"/>
          </a:p>
          <a:p>
            <a:r>
              <a:rPr lang="en-GB" baseline="0" dirty="0" err="1" smtClean="0"/>
              <a:t>Ya</a:t>
            </a:r>
            <a:r>
              <a:rPr lang="en-GB" baseline="0" dirty="0" smtClean="0"/>
              <a:t> </a:t>
            </a:r>
            <a:r>
              <a:rPr lang="en-GB" baseline="0" dirty="0" err="1" smtClean="0"/>
              <a:t>vimos</a:t>
            </a:r>
            <a:r>
              <a:rPr lang="en-GB" baseline="0" dirty="0" smtClean="0"/>
              <a:t> </a:t>
            </a:r>
            <a:r>
              <a:rPr lang="en-GB" baseline="0" dirty="0" err="1" smtClean="0"/>
              <a:t>que</a:t>
            </a:r>
            <a:r>
              <a:rPr lang="en-GB" baseline="0" dirty="0" smtClean="0"/>
              <a:t> </a:t>
            </a:r>
            <a:r>
              <a:rPr lang="en-GB" baseline="0" dirty="0" err="1" smtClean="0"/>
              <a:t>en</a:t>
            </a:r>
            <a:r>
              <a:rPr lang="en-GB" baseline="0" dirty="0" smtClean="0"/>
              <a:t> </a:t>
            </a:r>
            <a:r>
              <a:rPr lang="en-GB" baseline="0" dirty="0" err="1" smtClean="0"/>
              <a:t>cuanto</a:t>
            </a:r>
            <a:r>
              <a:rPr lang="en-GB" baseline="0" dirty="0" smtClean="0"/>
              <a:t> a </a:t>
            </a:r>
            <a:r>
              <a:rPr lang="en-GB" baseline="0" dirty="0" err="1" smtClean="0"/>
              <a:t>nivel</a:t>
            </a:r>
            <a:r>
              <a:rPr lang="en-GB" baseline="0" dirty="0" smtClean="0"/>
              <a:t> hay </a:t>
            </a:r>
            <a:r>
              <a:rPr lang="en-GB" baseline="0" dirty="0" err="1" smtClean="0"/>
              <a:t>trabajo</a:t>
            </a:r>
            <a:r>
              <a:rPr lang="en-GB" baseline="0" dirty="0" smtClean="0"/>
              <a:t> </a:t>
            </a:r>
            <a:r>
              <a:rPr lang="en-GB" baseline="0" dirty="0" err="1" smtClean="0"/>
              <a:t>por</a:t>
            </a:r>
            <a:r>
              <a:rPr lang="en-GB" baseline="0" dirty="0" smtClean="0"/>
              <a:t> </a:t>
            </a:r>
            <a:r>
              <a:rPr lang="en-GB" baseline="0" dirty="0" err="1" smtClean="0"/>
              <a:t>hacer</a:t>
            </a:r>
            <a:r>
              <a:rPr lang="en-GB" baseline="0" dirty="0" smtClean="0"/>
              <a:t>, </a:t>
            </a:r>
            <a:r>
              <a:rPr lang="en-GB" baseline="0" dirty="0" err="1" smtClean="0"/>
              <a:t>veamos</a:t>
            </a:r>
            <a:r>
              <a:rPr lang="en-GB" baseline="0" dirty="0" smtClean="0"/>
              <a:t> </a:t>
            </a:r>
            <a:r>
              <a:rPr lang="en-GB" baseline="0" dirty="0" err="1" smtClean="0"/>
              <a:t>ahora</a:t>
            </a:r>
            <a:r>
              <a:rPr lang="en-GB" baseline="0" dirty="0" smtClean="0"/>
              <a:t> </a:t>
            </a:r>
            <a:r>
              <a:rPr lang="en-GB" baseline="0" dirty="0" err="1" smtClean="0"/>
              <a:t>en</a:t>
            </a:r>
            <a:r>
              <a:rPr lang="en-GB" baseline="0" dirty="0" smtClean="0"/>
              <a:t> </a:t>
            </a:r>
            <a:r>
              <a:rPr lang="en-GB" baseline="0" dirty="0" err="1" smtClean="0"/>
              <a:t>torno</a:t>
            </a:r>
            <a:r>
              <a:rPr lang="en-GB" baseline="0" dirty="0" smtClean="0"/>
              <a:t> a </a:t>
            </a:r>
            <a:r>
              <a:rPr lang="en-GB" baseline="0" dirty="0" err="1" smtClean="0"/>
              <a:t>estas</a:t>
            </a:r>
            <a:r>
              <a:rPr lang="en-GB" baseline="0" dirty="0" smtClean="0"/>
              <a:t> </a:t>
            </a:r>
            <a:r>
              <a:rPr lang="en-GB" baseline="0" dirty="0" err="1" smtClean="0"/>
              <a:t>otras</a:t>
            </a:r>
            <a:r>
              <a:rPr lang="en-GB" baseline="0" dirty="0" smtClean="0"/>
              <a:t> </a:t>
            </a:r>
            <a:r>
              <a:rPr lang="en-GB" baseline="0" dirty="0" err="1" smtClean="0"/>
              <a:t>dimensiones</a:t>
            </a:r>
            <a:r>
              <a:rPr lang="en-GB" baseline="0" dirty="0" smtClean="0"/>
              <a:t> de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que</a:t>
            </a:r>
            <a:r>
              <a:rPr lang="en-GB" baseline="0" dirty="0" smtClean="0"/>
              <a:t> </a:t>
            </a:r>
            <a:r>
              <a:rPr lang="en-GB" baseline="0" dirty="0" err="1" smtClean="0"/>
              <a:t>también</a:t>
            </a:r>
            <a:r>
              <a:rPr lang="en-GB" baseline="0" dirty="0" smtClean="0"/>
              <a:t> </a:t>
            </a:r>
            <a:r>
              <a:rPr lang="en-GB" baseline="0" dirty="0" err="1" smtClean="0"/>
              <a:t>afectan</a:t>
            </a:r>
            <a:r>
              <a:rPr lang="en-GB" baseline="0" dirty="0" smtClean="0"/>
              <a:t> la </a:t>
            </a:r>
            <a:r>
              <a:rPr lang="en-GB" baseline="0" dirty="0" err="1" smtClean="0"/>
              <a:t>productividad</a:t>
            </a:r>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12</a:t>
            </a:fld>
            <a:endParaRPr lang="en-GB"/>
          </a:p>
        </p:txBody>
      </p:sp>
    </p:spTree>
    <p:extLst>
      <p:ext uri="{BB962C8B-B14F-4D97-AF65-F5344CB8AC3E}">
        <p14:creationId xmlns:p14="http://schemas.microsoft.com/office/powerpoint/2010/main" val="115643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En</a:t>
            </a:r>
            <a:r>
              <a:rPr lang="en-GB" dirty="0" smtClean="0"/>
              <a:t> Chile hay</a:t>
            </a:r>
            <a:r>
              <a:rPr lang="en-GB" baseline="0" dirty="0" smtClean="0"/>
              <a:t> </a:t>
            </a:r>
            <a:r>
              <a:rPr lang="en-GB" baseline="0" dirty="0" err="1" smtClean="0"/>
              <a:t>relativamente</a:t>
            </a:r>
            <a:r>
              <a:rPr lang="en-GB" baseline="0" dirty="0" smtClean="0"/>
              <a:t> a</a:t>
            </a:r>
            <a:r>
              <a:rPr lang="en-GB" dirty="0" smtClean="0"/>
              <a:t>ltos </a:t>
            </a:r>
            <a:r>
              <a:rPr lang="en-GB" dirty="0" err="1" smtClean="0"/>
              <a:t>retornos</a:t>
            </a:r>
            <a:r>
              <a:rPr lang="en-GB" dirty="0" smtClean="0"/>
              <a:t> </a:t>
            </a:r>
            <a:r>
              <a:rPr lang="en-GB" dirty="0" err="1" smtClean="0"/>
              <a:t>en</a:t>
            </a:r>
            <a:r>
              <a:rPr lang="en-GB" dirty="0" smtClean="0"/>
              <a:t> </a:t>
            </a:r>
            <a:r>
              <a:rPr lang="en-GB" dirty="0" err="1" smtClean="0"/>
              <a:t>sueldos</a:t>
            </a:r>
            <a:r>
              <a:rPr lang="en-GB" dirty="0" smtClean="0"/>
              <a:t> a</a:t>
            </a:r>
            <a:r>
              <a:rPr lang="en-GB" baseline="0" dirty="0" smtClean="0"/>
              <a:t> </a:t>
            </a:r>
            <a:r>
              <a:rPr lang="en-GB" baseline="0" dirty="0" err="1" smtClean="0"/>
              <a:t>las</a:t>
            </a:r>
            <a:r>
              <a:rPr lang="en-GB" baseline="0" dirty="0" smtClean="0"/>
              <a:t> </a:t>
            </a:r>
            <a:r>
              <a:rPr lang="en-GB" baseline="0" dirty="0" err="1" smtClean="0"/>
              <a:t>competencias</a:t>
            </a:r>
            <a:r>
              <a:rPr lang="en-GB" baseline="0" dirty="0" smtClean="0"/>
              <a:t> y a </a:t>
            </a:r>
            <a:r>
              <a:rPr lang="en-GB" baseline="0" dirty="0" err="1" smtClean="0"/>
              <a:t>las</a:t>
            </a:r>
            <a:r>
              <a:rPr lang="en-GB" baseline="0" dirty="0" smtClean="0"/>
              <a:t> </a:t>
            </a:r>
            <a:r>
              <a:rPr lang="en-GB" baseline="0" dirty="0" err="1" smtClean="0"/>
              <a:t>credenciales</a:t>
            </a:r>
            <a:r>
              <a:rPr lang="en-GB" baseline="0" dirty="0" smtClean="0"/>
              <a:t>, y </a:t>
            </a:r>
            <a:r>
              <a:rPr lang="en-GB" baseline="0" dirty="0" err="1" smtClean="0"/>
              <a:t>sobre</a:t>
            </a:r>
            <a:r>
              <a:rPr lang="en-GB" baseline="0" dirty="0" smtClean="0"/>
              <a:t> </a:t>
            </a:r>
            <a:r>
              <a:rPr lang="en-GB" baseline="0" dirty="0" err="1" smtClean="0"/>
              <a:t>todo</a:t>
            </a:r>
            <a:r>
              <a:rPr lang="en-GB" baseline="0" dirty="0" smtClean="0"/>
              <a:t> al </a:t>
            </a:r>
            <a:r>
              <a:rPr lang="en-GB" baseline="0" dirty="0" err="1" smtClean="0"/>
              <a:t>uso</a:t>
            </a:r>
            <a:r>
              <a:rPr lang="en-GB" baseline="0" dirty="0" smtClean="0"/>
              <a:t>. El </a:t>
            </a:r>
            <a:r>
              <a:rPr lang="en-GB" baseline="0" dirty="0" err="1" smtClean="0"/>
              <a:t>mercado</a:t>
            </a:r>
            <a:r>
              <a:rPr lang="en-GB" baseline="0" dirty="0" smtClean="0"/>
              <a:t> </a:t>
            </a:r>
            <a:r>
              <a:rPr lang="en-GB" baseline="0" dirty="0" err="1" smtClean="0"/>
              <a:t>reconoce</a:t>
            </a:r>
            <a:r>
              <a:rPr lang="en-GB" baseline="0" dirty="0" smtClean="0"/>
              <a:t>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estas</a:t>
            </a:r>
            <a:r>
              <a:rPr lang="en-GB" baseline="0" dirty="0" smtClean="0"/>
              <a:t> se </a:t>
            </a:r>
            <a:r>
              <a:rPr lang="en-GB" baseline="0" dirty="0" err="1" smtClean="0"/>
              <a:t>traducen</a:t>
            </a:r>
            <a:r>
              <a:rPr lang="en-GB" baseline="0" dirty="0" smtClean="0"/>
              <a:t> </a:t>
            </a:r>
            <a:r>
              <a:rPr lang="en-GB" baseline="0" dirty="0" err="1" smtClean="0"/>
              <a:t>en</a:t>
            </a:r>
            <a:r>
              <a:rPr lang="en-GB" baseline="0" dirty="0" smtClean="0"/>
              <a:t> </a:t>
            </a:r>
            <a:r>
              <a:rPr lang="en-GB" baseline="0" dirty="0" err="1" smtClean="0"/>
              <a:t>mejoras</a:t>
            </a:r>
            <a:r>
              <a:rPr lang="en-GB" baseline="0" dirty="0" smtClean="0"/>
              <a:t> </a:t>
            </a:r>
            <a:r>
              <a:rPr lang="en-GB" baseline="0" dirty="0" err="1" smtClean="0"/>
              <a:t>en</a:t>
            </a:r>
            <a:r>
              <a:rPr lang="en-GB" baseline="0" dirty="0" smtClean="0"/>
              <a:t> </a:t>
            </a:r>
            <a:r>
              <a:rPr lang="en-GB" baseline="0" dirty="0" err="1" smtClean="0"/>
              <a:t>productividad</a:t>
            </a:r>
            <a:r>
              <a:rPr lang="en-GB" baseline="0" dirty="0" smtClean="0"/>
              <a:t> y </a:t>
            </a:r>
            <a:r>
              <a:rPr lang="en-GB" baseline="0" dirty="0" err="1" smtClean="0"/>
              <a:t>pueden</a:t>
            </a:r>
            <a:r>
              <a:rPr lang="en-GB" baseline="0" dirty="0" smtClean="0"/>
              <a:t> </a:t>
            </a:r>
            <a:r>
              <a:rPr lang="en-GB" baseline="0" dirty="0" err="1" smtClean="0"/>
              <a:t>existir</a:t>
            </a:r>
            <a:r>
              <a:rPr lang="en-GB" baseline="0" dirty="0" smtClean="0"/>
              <a:t> los </a:t>
            </a:r>
            <a:r>
              <a:rPr lang="en-GB" baseline="0" dirty="0" err="1" smtClean="0"/>
              <a:t>incentivos</a:t>
            </a:r>
            <a:r>
              <a:rPr lang="en-GB" baseline="0" dirty="0" smtClean="0"/>
              <a:t> para </a:t>
            </a:r>
            <a:r>
              <a:rPr lang="en-GB" baseline="0" dirty="0" err="1" smtClean="0"/>
              <a:t>que</a:t>
            </a:r>
            <a:r>
              <a:rPr lang="en-GB" baseline="0" dirty="0" smtClean="0"/>
              <a:t> </a:t>
            </a:r>
            <a:r>
              <a:rPr lang="en-GB" baseline="0" dirty="0" err="1" smtClean="0"/>
              <a:t>individuos</a:t>
            </a:r>
            <a:r>
              <a:rPr lang="en-GB" baseline="0" dirty="0" smtClean="0"/>
              <a:t> y </a:t>
            </a:r>
            <a:r>
              <a:rPr lang="en-GB" baseline="0" dirty="0" err="1" smtClean="0"/>
              <a:t>trabajadores</a:t>
            </a:r>
            <a:r>
              <a:rPr lang="en-GB" baseline="0" dirty="0" smtClean="0"/>
              <a:t> </a:t>
            </a:r>
            <a:r>
              <a:rPr lang="en-GB" baseline="0" dirty="0" err="1" smtClean="0"/>
              <a:t>aumenten</a:t>
            </a:r>
            <a:r>
              <a:rPr lang="en-GB" baseline="0" dirty="0" smtClean="0"/>
              <a:t> sus </a:t>
            </a:r>
            <a:r>
              <a:rPr lang="en-GB" baseline="0" dirty="0" err="1" smtClean="0"/>
              <a:t>competencias</a:t>
            </a:r>
            <a:r>
              <a:rPr lang="en-GB" baseline="0" dirty="0" smtClean="0"/>
              <a:t>.</a:t>
            </a:r>
          </a:p>
          <a:p>
            <a:endParaRPr lang="en-GB" baseline="0" dirty="0" smtClean="0"/>
          </a:p>
          <a:p>
            <a:r>
              <a:rPr lang="en-GB" baseline="0" dirty="0" smtClean="0"/>
              <a:t>Antes de </a:t>
            </a:r>
            <a:r>
              <a:rPr lang="en-GB" baseline="0" dirty="0" err="1" smtClean="0"/>
              <a:t>ahondar</a:t>
            </a:r>
            <a:r>
              <a:rPr lang="en-GB" baseline="0" dirty="0" smtClean="0"/>
              <a:t> </a:t>
            </a:r>
            <a:r>
              <a:rPr lang="en-GB" baseline="0" dirty="0" err="1" smtClean="0"/>
              <a:t>en</a:t>
            </a:r>
            <a:r>
              <a:rPr lang="en-GB" baseline="0" dirty="0" smtClean="0"/>
              <a:t> el </a:t>
            </a:r>
            <a:r>
              <a:rPr lang="en-GB" baseline="0" dirty="0" err="1" smtClean="0"/>
              <a:t>uso</a:t>
            </a:r>
            <a:r>
              <a:rPr lang="en-GB" baseline="0" dirty="0" smtClean="0"/>
              <a:t> de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miremos</a:t>
            </a:r>
            <a:r>
              <a:rPr lang="en-GB" baseline="0" dirty="0" smtClean="0"/>
              <a:t> con </a:t>
            </a:r>
            <a:r>
              <a:rPr lang="en-GB" baseline="0" dirty="0" err="1" smtClean="0"/>
              <a:t>más</a:t>
            </a:r>
            <a:r>
              <a:rPr lang="en-GB" baseline="0" dirty="0" smtClean="0"/>
              <a:t> </a:t>
            </a:r>
            <a:r>
              <a:rPr lang="en-GB" baseline="0" dirty="0" err="1" smtClean="0"/>
              <a:t>detalle</a:t>
            </a:r>
            <a:r>
              <a:rPr lang="en-GB" baseline="0" dirty="0" smtClean="0"/>
              <a:t> la </a:t>
            </a:r>
            <a:r>
              <a:rPr lang="en-GB" baseline="0" dirty="0" err="1" smtClean="0"/>
              <a:t>relación</a:t>
            </a:r>
            <a:r>
              <a:rPr lang="en-GB" baseline="0" dirty="0" smtClean="0"/>
              <a:t> entre </a:t>
            </a:r>
            <a:r>
              <a:rPr lang="en-GB" baseline="0" dirty="0" err="1" smtClean="0"/>
              <a:t>sueldos</a:t>
            </a:r>
            <a:r>
              <a:rPr lang="en-GB" baseline="0" dirty="0" smtClean="0"/>
              <a:t> y </a:t>
            </a:r>
            <a:r>
              <a:rPr lang="en-GB" baseline="0" dirty="0" err="1" smtClean="0"/>
              <a:t>competencias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13</a:t>
            </a:fld>
            <a:endParaRPr lang="en-GB"/>
          </a:p>
        </p:txBody>
      </p:sp>
    </p:spTree>
    <p:extLst>
      <p:ext uri="{BB962C8B-B14F-4D97-AF65-F5344CB8AC3E}">
        <p14:creationId xmlns:p14="http://schemas.microsoft.com/office/powerpoint/2010/main" val="3788590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Esta</a:t>
            </a:r>
            <a:r>
              <a:rPr lang="en-GB" dirty="0" smtClean="0"/>
              <a:t> </a:t>
            </a:r>
            <a:r>
              <a:rPr lang="en-GB" dirty="0" err="1" smtClean="0"/>
              <a:t>diapositiva</a:t>
            </a:r>
            <a:r>
              <a:rPr lang="en-GB" dirty="0" smtClean="0"/>
              <a:t> </a:t>
            </a:r>
            <a:r>
              <a:rPr lang="en-GB" dirty="0" err="1" smtClean="0"/>
              <a:t>muestra</a:t>
            </a:r>
            <a:r>
              <a:rPr lang="en-GB" baseline="0" dirty="0" smtClean="0"/>
              <a:t> para </a:t>
            </a:r>
            <a:r>
              <a:rPr lang="en-GB" baseline="0" dirty="0" err="1" smtClean="0"/>
              <a:t>cada</a:t>
            </a:r>
            <a:r>
              <a:rPr lang="en-GB" baseline="0" dirty="0" smtClean="0"/>
              <a:t> </a:t>
            </a:r>
            <a:r>
              <a:rPr lang="en-GB" baseline="0" dirty="0" err="1" smtClean="0"/>
              <a:t>grupo</a:t>
            </a:r>
            <a:r>
              <a:rPr lang="en-GB" baseline="0" dirty="0" smtClean="0"/>
              <a:t> de </a:t>
            </a:r>
            <a:r>
              <a:rPr lang="en-GB" baseline="0" dirty="0" err="1" smtClean="0"/>
              <a:t>competencias</a:t>
            </a:r>
            <a:r>
              <a:rPr lang="en-GB" baseline="0" dirty="0" smtClean="0"/>
              <a:t>, la </a:t>
            </a:r>
            <a:r>
              <a:rPr lang="en-GB" baseline="0" dirty="0" err="1" smtClean="0"/>
              <a:t>distribución</a:t>
            </a:r>
            <a:r>
              <a:rPr lang="en-GB" baseline="0" dirty="0" smtClean="0"/>
              <a:t> de </a:t>
            </a:r>
            <a:r>
              <a:rPr lang="en-GB" baseline="0" dirty="0" err="1" smtClean="0"/>
              <a:t>sueldos</a:t>
            </a:r>
            <a:r>
              <a:rPr lang="en-GB" baseline="0" dirty="0" smtClean="0"/>
              <a:t> (</a:t>
            </a:r>
            <a:r>
              <a:rPr lang="en-GB" baseline="0" dirty="0" err="1" smtClean="0"/>
              <a:t>percentil</a:t>
            </a:r>
            <a:r>
              <a:rPr lang="en-GB" baseline="0" dirty="0" smtClean="0"/>
              <a:t> 25, </a:t>
            </a:r>
            <a:r>
              <a:rPr lang="en-GB" baseline="0" dirty="0" err="1" smtClean="0"/>
              <a:t>mediana</a:t>
            </a:r>
            <a:r>
              <a:rPr lang="en-GB" baseline="0" dirty="0" smtClean="0"/>
              <a:t> y </a:t>
            </a:r>
            <a:r>
              <a:rPr lang="en-GB" baseline="0" dirty="0" err="1" smtClean="0"/>
              <a:t>percentil</a:t>
            </a:r>
            <a:r>
              <a:rPr lang="en-GB" baseline="0" dirty="0" smtClean="0"/>
              <a:t> 75). </a:t>
            </a:r>
            <a:r>
              <a:rPr lang="en-GB" baseline="0" dirty="0" err="1" smtClean="0"/>
              <a:t>Vemos</a:t>
            </a:r>
            <a:r>
              <a:rPr lang="en-GB" baseline="0" dirty="0" smtClean="0"/>
              <a:t> </a:t>
            </a:r>
            <a:r>
              <a:rPr lang="en-GB" baseline="0" dirty="0" err="1" smtClean="0"/>
              <a:t>que</a:t>
            </a:r>
            <a:r>
              <a:rPr lang="en-GB" baseline="0" dirty="0" smtClean="0"/>
              <a:t> </a:t>
            </a:r>
            <a:r>
              <a:rPr lang="en-GB" baseline="0" dirty="0" err="1" smtClean="0"/>
              <a:t>una</a:t>
            </a:r>
            <a:r>
              <a:rPr lang="en-GB" baseline="0" dirty="0" smtClean="0"/>
              <a:t> gran parte de la </a:t>
            </a:r>
            <a:r>
              <a:rPr lang="en-GB" baseline="0" dirty="0" err="1" smtClean="0"/>
              <a:t>economía</a:t>
            </a:r>
            <a:r>
              <a:rPr lang="en-GB" baseline="0" dirty="0" smtClean="0"/>
              <a:t> </a:t>
            </a:r>
            <a:r>
              <a:rPr lang="en-GB" baseline="0" dirty="0" err="1" smtClean="0"/>
              <a:t>tiene</a:t>
            </a:r>
            <a:r>
              <a:rPr lang="en-GB" baseline="0" dirty="0" smtClean="0"/>
              <a:t> </a:t>
            </a:r>
            <a:r>
              <a:rPr lang="en-GB" baseline="0" dirty="0" err="1" smtClean="0"/>
              <a:t>sueldos</a:t>
            </a:r>
            <a:r>
              <a:rPr lang="en-GB" baseline="0" dirty="0" smtClean="0"/>
              <a:t> </a:t>
            </a:r>
            <a:r>
              <a:rPr lang="en-GB" baseline="0" dirty="0" err="1" smtClean="0"/>
              <a:t>muchos</a:t>
            </a:r>
            <a:r>
              <a:rPr lang="en-GB" baseline="0" dirty="0" smtClean="0"/>
              <a:t> </a:t>
            </a:r>
            <a:r>
              <a:rPr lang="en-GB" baseline="0" dirty="0" err="1" smtClean="0"/>
              <a:t>más</a:t>
            </a:r>
            <a:r>
              <a:rPr lang="en-GB" baseline="0" dirty="0" smtClean="0"/>
              <a:t> </a:t>
            </a:r>
            <a:r>
              <a:rPr lang="en-GB" baseline="0" dirty="0" err="1" smtClean="0"/>
              <a:t>bajos</a:t>
            </a:r>
            <a:r>
              <a:rPr lang="en-GB" baseline="0" dirty="0" smtClean="0"/>
              <a:t> </a:t>
            </a:r>
            <a:r>
              <a:rPr lang="en-GB" baseline="0" dirty="0" err="1" smtClean="0"/>
              <a:t>que</a:t>
            </a:r>
            <a:r>
              <a:rPr lang="en-GB" baseline="0" dirty="0" smtClean="0"/>
              <a:t> el </a:t>
            </a:r>
            <a:r>
              <a:rPr lang="en-GB" baseline="0" dirty="0" err="1" smtClean="0"/>
              <a:t>promedio</a:t>
            </a:r>
            <a:r>
              <a:rPr lang="en-GB" baseline="0" dirty="0" smtClean="0"/>
              <a:t> de la OCDE (</a:t>
            </a:r>
            <a:r>
              <a:rPr lang="en-GB" baseline="0" dirty="0" err="1" smtClean="0"/>
              <a:t>una</a:t>
            </a:r>
            <a:r>
              <a:rPr lang="en-GB" baseline="0" dirty="0" smtClean="0"/>
              <a:t> </a:t>
            </a:r>
            <a:r>
              <a:rPr lang="en-GB" baseline="0" dirty="0" err="1" smtClean="0"/>
              <a:t>economía</a:t>
            </a:r>
            <a:r>
              <a:rPr lang="en-GB" baseline="0" dirty="0" smtClean="0"/>
              <a:t> </a:t>
            </a:r>
            <a:r>
              <a:rPr lang="en-GB" baseline="0" dirty="0" err="1" smtClean="0"/>
              <a:t>poco</a:t>
            </a:r>
            <a:r>
              <a:rPr lang="en-GB" baseline="0" dirty="0" smtClean="0"/>
              <a:t> </a:t>
            </a:r>
            <a:r>
              <a:rPr lang="en-GB" baseline="0" dirty="0" err="1" smtClean="0"/>
              <a:t>productiva</a:t>
            </a:r>
            <a:r>
              <a:rPr lang="en-GB" baseline="0" dirty="0" smtClean="0"/>
              <a:t>) y </a:t>
            </a:r>
            <a:r>
              <a:rPr lang="en-GB" baseline="0" dirty="0" err="1" smtClean="0"/>
              <a:t>una</a:t>
            </a:r>
            <a:r>
              <a:rPr lang="en-GB" baseline="0" dirty="0" smtClean="0"/>
              <a:t> </a:t>
            </a:r>
            <a:r>
              <a:rPr lang="en-GB" baseline="0" dirty="0" err="1" smtClean="0"/>
              <a:t>muy</a:t>
            </a:r>
            <a:r>
              <a:rPr lang="en-GB" baseline="0" dirty="0" smtClean="0"/>
              <a:t> </a:t>
            </a:r>
            <a:r>
              <a:rPr lang="en-GB" baseline="0" dirty="0" err="1" smtClean="0"/>
              <a:t>pequeña</a:t>
            </a:r>
            <a:r>
              <a:rPr lang="en-GB" baseline="0" dirty="0" smtClean="0"/>
              <a:t> </a:t>
            </a:r>
            <a:r>
              <a:rPr lang="en-GB" baseline="0" dirty="0" err="1" smtClean="0"/>
              <a:t>economía</a:t>
            </a:r>
            <a:r>
              <a:rPr lang="en-GB" baseline="0" dirty="0" smtClean="0"/>
              <a:t> </a:t>
            </a:r>
            <a:r>
              <a:rPr lang="en-GB" baseline="0" dirty="0" err="1" smtClean="0"/>
              <a:t>que</a:t>
            </a:r>
            <a:r>
              <a:rPr lang="en-GB" baseline="0" dirty="0" smtClean="0"/>
              <a:t> </a:t>
            </a:r>
            <a:r>
              <a:rPr lang="en-GB" baseline="0" dirty="0" err="1" smtClean="0"/>
              <a:t>es</a:t>
            </a:r>
            <a:r>
              <a:rPr lang="en-GB" baseline="0" dirty="0" smtClean="0"/>
              <a:t> </a:t>
            </a:r>
            <a:r>
              <a:rPr lang="en-GB" baseline="0" dirty="0" err="1" smtClean="0"/>
              <a:t>equivalente</a:t>
            </a:r>
            <a:r>
              <a:rPr lang="en-GB" baseline="0" dirty="0" smtClean="0"/>
              <a:t> al </a:t>
            </a:r>
            <a:r>
              <a:rPr lang="en-GB" baseline="0" dirty="0" err="1" smtClean="0"/>
              <a:t>promedio</a:t>
            </a:r>
            <a:r>
              <a:rPr lang="en-GB" baseline="0" dirty="0" smtClean="0"/>
              <a:t> OCDE. </a:t>
            </a:r>
            <a:endParaRPr lang="en-GB" dirty="0" smtClean="0"/>
          </a:p>
          <a:p>
            <a:endParaRPr lang="en-GB" dirty="0" smtClean="0"/>
          </a:p>
          <a:p>
            <a:pPr marL="228600" indent="-228600">
              <a:buAutoNum type="arabicPeriod"/>
            </a:pPr>
            <a:r>
              <a:rPr lang="en-GB" dirty="0" err="1" smtClean="0"/>
              <a:t>Sueldos</a:t>
            </a:r>
            <a:r>
              <a:rPr lang="en-GB" baseline="0" dirty="0" smtClean="0"/>
              <a:t> </a:t>
            </a:r>
            <a:r>
              <a:rPr lang="en-GB" baseline="0" dirty="0" err="1" smtClean="0"/>
              <a:t>en</a:t>
            </a:r>
            <a:r>
              <a:rPr lang="en-GB" baseline="0" dirty="0" smtClean="0"/>
              <a:t> Chile </a:t>
            </a:r>
            <a:r>
              <a:rPr lang="en-GB" baseline="0" dirty="0" err="1" smtClean="0"/>
              <a:t>sí</a:t>
            </a:r>
            <a:r>
              <a:rPr lang="en-GB" baseline="0" dirty="0" smtClean="0"/>
              <a:t> </a:t>
            </a:r>
            <a:r>
              <a:rPr lang="en-GB" baseline="0" dirty="0" err="1" smtClean="0"/>
              <a:t>responden</a:t>
            </a:r>
            <a:r>
              <a:rPr lang="en-GB" baseline="0" dirty="0" smtClean="0"/>
              <a:t> al </a:t>
            </a:r>
            <a:r>
              <a:rPr lang="en-GB" baseline="0" dirty="0" err="1" smtClean="0"/>
              <a:t>nivel</a:t>
            </a:r>
            <a:r>
              <a:rPr lang="en-GB" baseline="0" dirty="0" smtClean="0"/>
              <a:t> de </a:t>
            </a:r>
            <a:r>
              <a:rPr lang="en-GB" baseline="0" dirty="0" err="1" smtClean="0"/>
              <a:t>competencias</a:t>
            </a:r>
            <a:r>
              <a:rPr lang="en-GB" baseline="0" dirty="0" smtClean="0"/>
              <a:t> de los </a:t>
            </a:r>
            <a:r>
              <a:rPr lang="en-GB" baseline="0" dirty="0" err="1" smtClean="0"/>
              <a:t>trabajadores</a:t>
            </a:r>
            <a:r>
              <a:rPr lang="en-GB" baseline="0" dirty="0" smtClean="0"/>
              <a:t>: a </a:t>
            </a:r>
            <a:r>
              <a:rPr lang="en-GB" baseline="0" dirty="0" err="1" smtClean="0"/>
              <a:t>medida</a:t>
            </a:r>
            <a:r>
              <a:rPr lang="en-GB" baseline="0" dirty="0" smtClean="0"/>
              <a:t> </a:t>
            </a:r>
            <a:r>
              <a:rPr lang="en-GB" baseline="0" dirty="0" err="1" smtClean="0"/>
              <a:t>que</a:t>
            </a:r>
            <a:r>
              <a:rPr lang="en-GB" baseline="0" dirty="0" smtClean="0"/>
              <a:t> </a:t>
            </a:r>
            <a:r>
              <a:rPr lang="en-GB" baseline="0" dirty="0" err="1" smtClean="0"/>
              <a:t>nos</a:t>
            </a:r>
            <a:r>
              <a:rPr lang="en-GB" baseline="0" dirty="0" smtClean="0"/>
              <a:t> </a:t>
            </a:r>
            <a:r>
              <a:rPr lang="en-GB" baseline="0" dirty="0" err="1" smtClean="0"/>
              <a:t>movemos</a:t>
            </a:r>
            <a:r>
              <a:rPr lang="en-GB" baseline="0" dirty="0" smtClean="0"/>
              <a:t> de un </a:t>
            </a:r>
            <a:r>
              <a:rPr lang="en-GB" baseline="0" dirty="0" err="1" smtClean="0"/>
              <a:t>nivel</a:t>
            </a:r>
            <a:r>
              <a:rPr lang="en-GB" baseline="0" dirty="0" smtClean="0"/>
              <a:t> a </a:t>
            </a:r>
            <a:r>
              <a:rPr lang="en-GB" baseline="0" dirty="0" err="1" smtClean="0"/>
              <a:t>otro</a:t>
            </a:r>
            <a:r>
              <a:rPr lang="en-GB" baseline="0" dirty="0" smtClean="0"/>
              <a:t>, los </a:t>
            </a:r>
            <a:r>
              <a:rPr lang="en-GB" baseline="0" dirty="0" err="1" smtClean="0"/>
              <a:t>sueldos</a:t>
            </a:r>
            <a:r>
              <a:rPr lang="en-GB" baseline="0" dirty="0" smtClean="0"/>
              <a:t> </a:t>
            </a:r>
            <a:r>
              <a:rPr lang="en-GB" baseline="0" dirty="0" err="1" smtClean="0"/>
              <a:t>responden</a:t>
            </a:r>
            <a:r>
              <a:rPr lang="en-GB" baseline="0" dirty="0" smtClean="0"/>
              <a:t>. Si </a:t>
            </a:r>
            <a:r>
              <a:rPr lang="en-GB" baseline="0" dirty="0" err="1" smtClean="0"/>
              <a:t>sueldos</a:t>
            </a:r>
            <a:r>
              <a:rPr lang="en-GB" baseline="0" dirty="0" smtClean="0"/>
              <a:t> </a:t>
            </a:r>
            <a:r>
              <a:rPr lang="en-GB" baseline="0" dirty="0" err="1" smtClean="0"/>
              <a:t>reflejan</a:t>
            </a:r>
            <a:r>
              <a:rPr lang="en-GB" baseline="0" dirty="0" smtClean="0"/>
              <a:t> la </a:t>
            </a:r>
            <a:r>
              <a:rPr lang="en-GB" baseline="0" dirty="0" err="1" smtClean="0"/>
              <a:t>productividad</a:t>
            </a:r>
            <a:r>
              <a:rPr lang="en-GB" baseline="0" dirty="0" smtClean="0"/>
              <a:t> </a:t>
            </a:r>
            <a:r>
              <a:rPr lang="en-GB" baseline="0" dirty="0" err="1" smtClean="0"/>
              <a:t>podemos</a:t>
            </a:r>
            <a:r>
              <a:rPr lang="en-GB" baseline="0" dirty="0" smtClean="0"/>
              <a:t> </a:t>
            </a:r>
            <a:r>
              <a:rPr lang="en-GB" baseline="0" dirty="0" err="1" smtClean="0"/>
              <a:t>aprender</a:t>
            </a:r>
            <a:r>
              <a:rPr lang="en-GB" baseline="0" dirty="0" smtClean="0"/>
              <a:t> mucho del </a:t>
            </a:r>
            <a:r>
              <a:rPr lang="en-GB" baseline="0" dirty="0" err="1" smtClean="0"/>
              <a:t>tipo</a:t>
            </a:r>
            <a:r>
              <a:rPr lang="en-GB" baseline="0" dirty="0" smtClean="0"/>
              <a:t> de </a:t>
            </a:r>
            <a:r>
              <a:rPr lang="en-GB" baseline="0" dirty="0" err="1" smtClean="0"/>
              <a:t>economía</a:t>
            </a:r>
            <a:r>
              <a:rPr lang="en-GB" baseline="0" dirty="0" smtClean="0"/>
              <a:t> </a:t>
            </a:r>
            <a:r>
              <a:rPr lang="en-GB" baseline="0" dirty="0" err="1" smtClean="0"/>
              <a:t>que</a:t>
            </a:r>
            <a:r>
              <a:rPr lang="en-GB" baseline="0" dirty="0" smtClean="0"/>
              <a:t> </a:t>
            </a:r>
            <a:r>
              <a:rPr lang="en-GB" baseline="0" dirty="0" err="1" smtClean="0"/>
              <a:t>tenemos</a:t>
            </a:r>
            <a:r>
              <a:rPr lang="en-GB" baseline="0" dirty="0" smtClean="0"/>
              <a:t>. </a:t>
            </a:r>
          </a:p>
          <a:p>
            <a:pPr marL="228600" indent="-228600">
              <a:buAutoNum type="arabicPeriod"/>
            </a:pPr>
            <a:r>
              <a:rPr lang="en-GB" baseline="0" dirty="0" smtClean="0"/>
              <a:t>Los </a:t>
            </a:r>
            <a:r>
              <a:rPr lang="en-GB" baseline="0" dirty="0" err="1" smtClean="0"/>
              <a:t>sueldos</a:t>
            </a:r>
            <a:r>
              <a:rPr lang="en-GB" baseline="0" dirty="0" smtClean="0"/>
              <a:t> son </a:t>
            </a:r>
            <a:r>
              <a:rPr lang="en-GB" baseline="0" dirty="0" err="1" smtClean="0"/>
              <a:t>bajos</a:t>
            </a:r>
            <a:r>
              <a:rPr lang="en-GB" baseline="0" dirty="0" smtClean="0"/>
              <a:t> para la </a:t>
            </a:r>
            <a:r>
              <a:rPr lang="en-GB" baseline="0" dirty="0" err="1" smtClean="0"/>
              <a:t>mayoría</a:t>
            </a:r>
            <a:r>
              <a:rPr lang="en-GB" baseline="0" dirty="0" smtClean="0"/>
              <a:t>: </a:t>
            </a:r>
            <a:r>
              <a:rPr lang="en-GB" baseline="0" dirty="0" err="1" smtClean="0"/>
              <a:t>una</a:t>
            </a:r>
            <a:r>
              <a:rPr lang="en-GB" baseline="0" dirty="0" smtClean="0"/>
              <a:t> </a:t>
            </a:r>
            <a:r>
              <a:rPr lang="en-GB" baseline="0" dirty="0" err="1" smtClean="0"/>
              <a:t>economía</a:t>
            </a:r>
            <a:r>
              <a:rPr lang="en-GB" baseline="0" dirty="0" smtClean="0"/>
              <a:t> de </a:t>
            </a:r>
            <a:r>
              <a:rPr lang="en-GB" baseline="0" dirty="0" err="1" smtClean="0"/>
              <a:t>baja</a:t>
            </a:r>
            <a:r>
              <a:rPr lang="en-GB" baseline="0" dirty="0" smtClean="0"/>
              <a:t> </a:t>
            </a:r>
            <a:r>
              <a:rPr lang="en-GB" baseline="0" dirty="0" err="1" smtClean="0"/>
              <a:t>productividad</a:t>
            </a:r>
            <a:r>
              <a:rPr lang="en-GB" baseline="0" dirty="0" smtClean="0"/>
              <a:t> para la </a:t>
            </a:r>
            <a:r>
              <a:rPr lang="en-GB" baseline="0" dirty="0" err="1" smtClean="0"/>
              <a:t>mayoría</a:t>
            </a:r>
            <a:r>
              <a:rPr lang="en-GB" baseline="0" dirty="0" smtClean="0"/>
              <a:t>. </a:t>
            </a:r>
            <a:r>
              <a:rPr lang="en-GB" baseline="0" dirty="0" err="1" smtClean="0"/>
              <a:t>Recoredmos</a:t>
            </a:r>
            <a:r>
              <a:rPr lang="en-GB" baseline="0" dirty="0" smtClean="0"/>
              <a:t> </a:t>
            </a:r>
            <a:r>
              <a:rPr lang="en-GB" baseline="0" dirty="0" err="1" smtClean="0"/>
              <a:t>que</a:t>
            </a:r>
            <a:r>
              <a:rPr lang="en-GB" baseline="0" dirty="0" smtClean="0"/>
              <a:t> el 80% de la </a:t>
            </a:r>
            <a:r>
              <a:rPr lang="en-GB" baseline="0" dirty="0" err="1" smtClean="0"/>
              <a:t>población</a:t>
            </a:r>
            <a:r>
              <a:rPr lang="en-GB" baseline="0" dirty="0" smtClean="0"/>
              <a:t> </a:t>
            </a:r>
            <a:r>
              <a:rPr lang="en-GB" baseline="0" dirty="0" err="1" smtClean="0"/>
              <a:t>está</a:t>
            </a:r>
            <a:r>
              <a:rPr lang="en-GB" baseline="0" dirty="0" smtClean="0"/>
              <a:t> </a:t>
            </a:r>
            <a:r>
              <a:rPr lang="en-GB" baseline="0" dirty="0" err="1" smtClean="0"/>
              <a:t>en</a:t>
            </a:r>
            <a:r>
              <a:rPr lang="en-GB" baseline="0" dirty="0" smtClean="0"/>
              <a:t> el </a:t>
            </a:r>
            <a:r>
              <a:rPr lang="en-GB" baseline="0" dirty="0" err="1" smtClean="0"/>
              <a:t>nivel</a:t>
            </a:r>
            <a:r>
              <a:rPr lang="en-GB" baseline="0" dirty="0" smtClean="0"/>
              <a:t> 1 o 2, el 98% </a:t>
            </a:r>
            <a:r>
              <a:rPr lang="en-GB" baseline="0" dirty="0" err="1" smtClean="0"/>
              <a:t>en</a:t>
            </a:r>
            <a:r>
              <a:rPr lang="en-GB" baseline="0" dirty="0" smtClean="0"/>
              <a:t> los </a:t>
            </a:r>
            <a:r>
              <a:rPr lang="en-GB" baseline="0" dirty="0" err="1" smtClean="0"/>
              <a:t>niveles</a:t>
            </a:r>
            <a:r>
              <a:rPr lang="en-GB" baseline="0" dirty="0" smtClean="0"/>
              <a:t> 1 2 o 3. </a:t>
            </a:r>
          </a:p>
          <a:p>
            <a:pPr marL="628650" lvl="1" indent="-171450">
              <a:buFont typeface="Arial" panose="020B0604020202020204" pitchFamily="34" charset="0"/>
              <a:buChar char="•"/>
            </a:pPr>
            <a:r>
              <a:rPr lang="en-GB" baseline="0" dirty="0" err="1" smtClean="0"/>
              <a:t>Diferencia</a:t>
            </a:r>
            <a:r>
              <a:rPr lang="en-GB" baseline="0" dirty="0" smtClean="0"/>
              <a:t> de al </a:t>
            </a:r>
            <a:r>
              <a:rPr lang="en-GB" baseline="0" dirty="0" err="1" smtClean="0"/>
              <a:t>menos</a:t>
            </a:r>
            <a:r>
              <a:rPr lang="en-GB" baseline="0" dirty="0" smtClean="0"/>
              <a:t> 5 USD entre </a:t>
            </a:r>
            <a:r>
              <a:rPr lang="en-GB" baseline="0" dirty="0" err="1" smtClean="0"/>
              <a:t>todos</a:t>
            </a:r>
            <a:r>
              <a:rPr lang="en-GB" baseline="0" dirty="0" smtClean="0"/>
              <a:t> </a:t>
            </a:r>
            <a:r>
              <a:rPr lang="en-GB" baseline="0" dirty="0" err="1" smtClean="0"/>
              <a:t>en</a:t>
            </a:r>
            <a:r>
              <a:rPr lang="en-GB" baseline="0" dirty="0" smtClean="0"/>
              <a:t> el area </a:t>
            </a:r>
            <a:r>
              <a:rPr lang="en-GB" baseline="0" dirty="0" err="1" smtClean="0"/>
              <a:t>azul</a:t>
            </a:r>
            <a:r>
              <a:rPr lang="en-GB" baseline="0" dirty="0" smtClean="0"/>
              <a:t> (al </a:t>
            </a:r>
            <a:r>
              <a:rPr lang="en-GB" baseline="0" dirty="0" err="1" smtClean="0"/>
              <a:t>mes</a:t>
            </a:r>
            <a:r>
              <a:rPr lang="en-GB" baseline="0" dirty="0" smtClean="0"/>
              <a:t> </a:t>
            </a:r>
            <a:r>
              <a:rPr lang="en-GB" baseline="0" dirty="0" err="1" smtClean="0"/>
              <a:t>en</a:t>
            </a:r>
            <a:r>
              <a:rPr lang="en-GB" baseline="0" dirty="0" smtClean="0"/>
              <a:t> </a:t>
            </a:r>
            <a:r>
              <a:rPr lang="en-GB" baseline="0" dirty="0" err="1" smtClean="0"/>
              <a:t>jornada</a:t>
            </a:r>
            <a:r>
              <a:rPr lang="en-GB" baseline="0" dirty="0" smtClean="0"/>
              <a:t> </a:t>
            </a:r>
            <a:r>
              <a:rPr lang="en-GB" baseline="0" dirty="0" err="1" smtClean="0"/>
              <a:t>completa</a:t>
            </a:r>
            <a:r>
              <a:rPr lang="en-GB" baseline="0" dirty="0" smtClean="0"/>
              <a:t>: 800 USD)</a:t>
            </a:r>
          </a:p>
          <a:p>
            <a:pPr marL="228600" lvl="0" indent="-228600">
              <a:buFont typeface="+mj-lt"/>
              <a:buAutoNum type="arabicPeriod"/>
            </a:pPr>
            <a:r>
              <a:rPr lang="en-GB" baseline="0" dirty="0" smtClean="0"/>
              <a:t>Hay </a:t>
            </a:r>
            <a:r>
              <a:rPr lang="en-GB" baseline="0" dirty="0" err="1" smtClean="0"/>
              <a:t>una</a:t>
            </a:r>
            <a:r>
              <a:rPr lang="en-GB" baseline="0" dirty="0" smtClean="0"/>
              <a:t> </a:t>
            </a:r>
            <a:r>
              <a:rPr lang="en-GB" baseline="0" dirty="0" err="1" smtClean="0"/>
              <a:t>pequeña</a:t>
            </a:r>
            <a:r>
              <a:rPr lang="en-GB" baseline="0" dirty="0" smtClean="0"/>
              <a:t> parte de la </a:t>
            </a:r>
            <a:r>
              <a:rPr lang="en-GB" baseline="0" dirty="0" err="1" smtClean="0"/>
              <a:t>economía</a:t>
            </a:r>
            <a:r>
              <a:rPr lang="en-GB" baseline="0" dirty="0" smtClean="0"/>
              <a:t> </a:t>
            </a:r>
            <a:r>
              <a:rPr lang="en-GB" baseline="0" dirty="0" err="1" smtClean="0"/>
              <a:t>que</a:t>
            </a:r>
            <a:r>
              <a:rPr lang="en-GB" baseline="0" dirty="0" smtClean="0"/>
              <a:t> </a:t>
            </a:r>
            <a:r>
              <a:rPr lang="en-GB" baseline="0" dirty="0" err="1" smtClean="0"/>
              <a:t>es</a:t>
            </a:r>
            <a:r>
              <a:rPr lang="en-GB" baseline="0" dirty="0" smtClean="0"/>
              <a:t> “</a:t>
            </a:r>
            <a:r>
              <a:rPr lang="en-GB" baseline="0" dirty="0" err="1" smtClean="0"/>
              <a:t>promedio</a:t>
            </a:r>
            <a:r>
              <a:rPr lang="en-GB" baseline="0" dirty="0" smtClean="0"/>
              <a:t> OCDE” (</a:t>
            </a:r>
            <a:r>
              <a:rPr lang="en-GB" baseline="0" dirty="0" err="1" smtClean="0"/>
              <a:t>percentil</a:t>
            </a:r>
            <a:r>
              <a:rPr lang="en-GB" baseline="0" dirty="0" smtClean="0"/>
              <a:t> 75 de </a:t>
            </a:r>
            <a:r>
              <a:rPr lang="en-GB" baseline="0" dirty="0" err="1" smtClean="0"/>
              <a:t>sueldo</a:t>
            </a:r>
            <a:r>
              <a:rPr lang="en-GB" baseline="0" dirty="0" smtClean="0"/>
              <a:t> entre </a:t>
            </a:r>
            <a:r>
              <a:rPr lang="en-GB" baseline="0" dirty="0" err="1" smtClean="0"/>
              <a:t>aquellos</a:t>
            </a:r>
            <a:r>
              <a:rPr lang="en-GB" baseline="0" dirty="0" smtClean="0"/>
              <a:t> </a:t>
            </a:r>
            <a:r>
              <a:rPr lang="en-GB" baseline="0" dirty="0" err="1" smtClean="0"/>
              <a:t>que</a:t>
            </a:r>
            <a:r>
              <a:rPr lang="en-GB" baseline="0" dirty="0" smtClean="0"/>
              <a:t> </a:t>
            </a:r>
            <a:r>
              <a:rPr lang="en-GB" baseline="0" dirty="0" err="1" smtClean="0"/>
              <a:t>tienen</a:t>
            </a:r>
            <a:r>
              <a:rPr lang="en-GB" baseline="0" dirty="0" smtClean="0"/>
              <a:t> </a:t>
            </a:r>
            <a:r>
              <a:rPr lang="en-GB" baseline="0" dirty="0" err="1" smtClean="0"/>
              <a:t>nivel</a:t>
            </a:r>
            <a:r>
              <a:rPr lang="en-GB" baseline="0" dirty="0" smtClean="0"/>
              <a:t> 4 o 5… </a:t>
            </a:r>
            <a:r>
              <a:rPr lang="en-GB" baseline="0" dirty="0" err="1" smtClean="0"/>
              <a:t>percentil</a:t>
            </a:r>
            <a:r>
              <a:rPr lang="en-GB" baseline="0" dirty="0" smtClean="0"/>
              <a:t> 75 de 1.6%: el 0.4% de la </a:t>
            </a:r>
            <a:r>
              <a:rPr lang="en-GB" baseline="0" dirty="0" err="1" smtClean="0"/>
              <a:t>población</a:t>
            </a:r>
            <a:r>
              <a:rPr lang="en-GB" baseline="0" dirty="0" smtClean="0"/>
              <a:t>)</a:t>
            </a:r>
          </a:p>
          <a:p>
            <a:pPr marL="628650" lvl="1" indent="-171450">
              <a:buFont typeface="Arial" panose="020B0604020202020204" pitchFamily="34" charset="0"/>
              <a:buChar char="•"/>
            </a:pPr>
            <a:r>
              <a:rPr lang="en-GB" baseline="0" dirty="0" err="1" smtClean="0"/>
              <a:t>Diferencia</a:t>
            </a:r>
            <a:r>
              <a:rPr lang="en-GB" baseline="0" dirty="0" smtClean="0"/>
              <a:t> de 1.8 USD entre </a:t>
            </a:r>
            <a:r>
              <a:rPr lang="en-GB" baseline="0" dirty="0" err="1" smtClean="0"/>
              <a:t>todos</a:t>
            </a:r>
            <a:r>
              <a:rPr lang="en-GB" baseline="0" dirty="0" smtClean="0"/>
              <a:t> </a:t>
            </a:r>
            <a:r>
              <a:rPr lang="en-GB" baseline="0" dirty="0" err="1" smtClean="0"/>
              <a:t>en</a:t>
            </a:r>
            <a:r>
              <a:rPr lang="en-GB" baseline="0" dirty="0" smtClean="0"/>
              <a:t> el area </a:t>
            </a:r>
            <a:r>
              <a:rPr lang="en-GB" baseline="0" dirty="0" err="1" smtClean="0"/>
              <a:t>amarilla</a:t>
            </a:r>
            <a:r>
              <a:rPr lang="en-GB" baseline="0" dirty="0" smtClean="0"/>
              <a:t> (al </a:t>
            </a:r>
            <a:r>
              <a:rPr lang="en-GB" baseline="0" dirty="0" err="1" smtClean="0"/>
              <a:t>mes</a:t>
            </a:r>
            <a:r>
              <a:rPr lang="en-GB" baseline="0" dirty="0" smtClean="0"/>
              <a:t> </a:t>
            </a:r>
            <a:r>
              <a:rPr lang="en-GB" baseline="0" dirty="0" err="1" smtClean="0"/>
              <a:t>en</a:t>
            </a:r>
            <a:r>
              <a:rPr lang="en-GB" baseline="0" dirty="0" smtClean="0"/>
              <a:t> </a:t>
            </a:r>
            <a:r>
              <a:rPr lang="en-GB" baseline="0" dirty="0" err="1" smtClean="0"/>
              <a:t>jornada</a:t>
            </a:r>
            <a:r>
              <a:rPr lang="en-GB" baseline="0" dirty="0" smtClean="0"/>
              <a:t> </a:t>
            </a:r>
            <a:r>
              <a:rPr lang="en-GB" baseline="0" dirty="0" err="1" smtClean="0"/>
              <a:t>completa</a:t>
            </a:r>
            <a:r>
              <a:rPr lang="en-GB" baseline="0" dirty="0" smtClean="0"/>
              <a:t>: 220 USD)</a:t>
            </a:r>
          </a:p>
          <a:p>
            <a:pPr marL="228600" lvl="0" indent="-228600">
              <a:buFont typeface="+mj-lt"/>
              <a:buAutoNum type="arabicPeriod"/>
            </a:pPr>
            <a:r>
              <a:rPr lang="en-GB" dirty="0" err="1" smtClean="0"/>
              <a:t>Pasar</a:t>
            </a:r>
            <a:r>
              <a:rPr lang="en-GB" dirty="0" smtClean="0"/>
              <a:t> del </a:t>
            </a:r>
            <a:r>
              <a:rPr lang="en-GB" dirty="0" err="1" smtClean="0"/>
              <a:t>nivel</a:t>
            </a:r>
            <a:r>
              <a:rPr lang="en-GB" dirty="0" smtClean="0"/>
              <a:t> 1 al 2 no </a:t>
            </a:r>
            <a:r>
              <a:rPr lang="en-GB" dirty="0" err="1" smtClean="0"/>
              <a:t>trae</a:t>
            </a:r>
            <a:r>
              <a:rPr lang="en-GB" baseline="0" dirty="0" smtClean="0"/>
              <a:t> </a:t>
            </a:r>
            <a:r>
              <a:rPr lang="en-GB" baseline="0" dirty="0" err="1" smtClean="0"/>
              <a:t>una</a:t>
            </a:r>
            <a:r>
              <a:rPr lang="en-GB" baseline="0" dirty="0" smtClean="0"/>
              <a:t> </a:t>
            </a:r>
            <a:r>
              <a:rPr lang="en-GB" baseline="0" dirty="0" err="1" smtClean="0"/>
              <a:t>diferencia</a:t>
            </a:r>
            <a:r>
              <a:rPr lang="en-GB" baseline="0" dirty="0" smtClean="0"/>
              <a:t> de </a:t>
            </a:r>
            <a:r>
              <a:rPr lang="en-GB" baseline="0" dirty="0" err="1" smtClean="0"/>
              <a:t>sueldo</a:t>
            </a:r>
            <a:r>
              <a:rPr lang="en-GB" baseline="0" dirty="0" smtClean="0"/>
              <a:t> </a:t>
            </a:r>
            <a:r>
              <a:rPr lang="en-GB" baseline="0" dirty="0" err="1" smtClean="0"/>
              <a:t>muy</a:t>
            </a:r>
            <a:r>
              <a:rPr lang="en-GB" baseline="0" dirty="0" smtClean="0"/>
              <a:t> </a:t>
            </a:r>
            <a:r>
              <a:rPr lang="en-GB" baseline="0" dirty="0" err="1" smtClean="0"/>
              <a:t>importante</a:t>
            </a:r>
            <a:r>
              <a:rPr lang="en-GB" baseline="0" dirty="0" smtClean="0"/>
              <a:t> (</a:t>
            </a:r>
            <a:r>
              <a:rPr lang="en-GB" baseline="0" dirty="0" err="1" smtClean="0"/>
              <a:t>mediana</a:t>
            </a:r>
            <a:r>
              <a:rPr lang="en-GB" baseline="0" dirty="0" smtClean="0"/>
              <a:t>: de 4.6 a 6.3 USD: 220 USD al </a:t>
            </a:r>
            <a:r>
              <a:rPr lang="en-GB" baseline="0" dirty="0" err="1" smtClean="0"/>
              <a:t>mes</a:t>
            </a:r>
            <a:r>
              <a:rPr lang="en-GB" baseline="0" dirty="0" smtClean="0"/>
              <a:t>)</a:t>
            </a:r>
          </a:p>
          <a:p>
            <a:pPr marL="228600" lvl="0" indent="-228600">
              <a:buFont typeface="+mj-lt"/>
              <a:buAutoNum type="arabicPeriod"/>
            </a:pPr>
            <a:r>
              <a:rPr lang="en-GB" baseline="0" dirty="0" err="1" smtClean="0"/>
              <a:t>Traslape</a:t>
            </a:r>
            <a:r>
              <a:rPr lang="en-GB" baseline="0" dirty="0" smtClean="0"/>
              <a:t>: A </a:t>
            </a:r>
            <a:r>
              <a:rPr lang="en-GB" baseline="0" dirty="0" err="1" smtClean="0"/>
              <a:t>notar</a:t>
            </a:r>
            <a:r>
              <a:rPr lang="en-GB" baseline="0" dirty="0" smtClean="0"/>
              <a:t> </a:t>
            </a:r>
            <a:r>
              <a:rPr lang="en-GB" baseline="0" dirty="0" err="1" smtClean="0"/>
              <a:t>que</a:t>
            </a:r>
            <a:r>
              <a:rPr lang="en-GB" baseline="0" dirty="0" smtClean="0"/>
              <a:t> </a:t>
            </a:r>
            <a:r>
              <a:rPr lang="en-GB" baseline="0" dirty="0" err="1" smtClean="0"/>
              <a:t>cambiar</a:t>
            </a:r>
            <a:r>
              <a:rPr lang="en-GB" baseline="0" dirty="0" smtClean="0"/>
              <a:t> de </a:t>
            </a:r>
            <a:r>
              <a:rPr lang="en-GB" baseline="0" dirty="0" err="1" smtClean="0"/>
              <a:t>niveles</a:t>
            </a:r>
            <a:r>
              <a:rPr lang="en-GB" baseline="0" dirty="0" smtClean="0"/>
              <a:t> no </a:t>
            </a:r>
            <a:r>
              <a:rPr lang="en-GB" baseline="0" dirty="0" err="1" smtClean="0"/>
              <a:t>necesariamente</a:t>
            </a:r>
            <a:r>
              <a:rPr lang="en-GB" baseline="0" dirty="0" smtClean="0"/>
              <a:t> </a:t>
            </a:r>
            <a:r>
              <a:rPr lang="en-GB" baseline="0" dirty="0" err="1" smtClean="0"/>
              <a:t>trae</a:t>
            </a:r>
            <a:r>
              <a:rPr lang="en-GB" baseline="0" dirty="0" smtClean="0"/>
              <a:t> </a:t>
            </a:r>
            <a:r>
              <a:rPr lang="en-GB" baseline="0" dirty="0" err="1" smtClean="0"/>
              <a:t>una</a:t>
            </a:r>
            <a:r>
              <a:rPr lang="en-GB" baseline="0" dirty="0" smtClean="0"/>
              <a:t> </a:t>
            </a:r>
            <a:r>
              <a:rPr lang="en-GB" baseline="0" dirty="0" err="1" smtClean="0"/>
              <a:t>diferencia</a:t>
            </a:r>
            <a:r>
              <a:rPr lang="en-GB" baseline="0" dirty="0" smtClean="0"/>
              <a:t> </a:t>
            </a:r>
            <a:r>
              <a:rPr lang="en-GB" baseline="0" dirty="0" err="1" smtClean="0"/>
              <a:t>en</a:t>
            </a:r>
            <a:r>
              <a:rPr lang="en-GB" baseline="0" dirty="0" smtClean="0"/>
              <a:t> </a:t>
            </a:r>
            <a:r>
              <a:rPr lang="en-GB" baseline="0" dirty="0" err="1" smtClean="0"/>
              <a:t>sueldo</a:t>
            </a:r>
            <a:r>
              <a:rPr lang="en-GB" baseline="0" dirty="0" smtClean="0"/>
              <a:t>/</a:t>
            </a:r>
            <a:r>
              <a:rPr lang="en-GB" baseline="0" dirty="0" err="1" smtClean="0"/>
              <a:t>productividad</a:t>
            </a:r>
            <a:r>
              <a:rPr lang="en-GB" baseline="0" dirty="0" smtClean="0"/>
              <a:t>: ¿</a:t>
            </a:r>
            <a:r>
              <a:rPr lang="en-GB" baseline="0" dirty="0" err="1" smtClean="0"/>
              <a:t>qué</a:t>
            </a:r>
            <a:r>
              <a:rPr lang="en-GB" baseline="0" dirty="0" smtClean="0"/>
              <a:t> </a:t>
            </a:r>
            <a:r>
              <a:rPr lang="en-GB" baseline="0" dirty="0" err="1" smtClean="0"/>
              <a:t>explica</a:t>
            </a:r>
            <a:r>
              <a:rPr lang="en-GB" baseline="0" dirty="0" smtClean="0"/>
              <a:t> </a:t>
            </a:r>
            <a:r>
              <a:rPr lang="en-GB" baseline="0" dirty="0" err="1" smtClean="0"/>
              <a:t>esa</a:t>
            </a:r>
            <a:r>
              <a:rPr lang="en-GB" baseline="0" dirty="0" smtClean="0"/>
              <a:t> </a:t>
            </a:r>
            <a:r>
              <a:rPr lang="en-GB" baseline="0" dirty="0" err="1" smtClean="0"/>
              <a:t>variabilidad</a:t>
            </a:r>
            <a:r>
              <a:rPr lang="en-GB" baseline="0" dirty="0" smtClean="0"/>
              <a:t> y </a:t>
            </a:r>
            <a:r>
              <a:rPr lang="en-GB" baseline="0" dirty="0" err="1" smtClean="0"/>
              <a:t>traslape</a:t>
            </a:r>
            <a:r>
              <a:rPr lang="en-GB" baseline="0" dirty="0" smtClean="0"/>
              <a:t> </a:t>
            </a:r>
            <a:r>
              <a:rPr lang="en-GB" baseline="0" dirty="0" err="1" smtClean="0"/>
              <a:t>en</a:t>
            </a:r>
            <a:r>
              <a:rPr lang="en-GB" baseline="0" dirty="0" smtClean="0"/>
              <a:t> </a:t>
            </a:r>
            <a:r>
              <a:rPr lang="en-GB" baseline="0" dirty="0" err="1" smtClean="0"/>
              <a:t>las</a:t>
            </a:r>
            <a:r>
              <a:rPr lang="en-GB" baseline="0" dirty="0" smtClean="0"/>
              <a:t> </a:t>
            </a:r>
            <a:r>
              <a:rPr lang="en-GB" baseline="0" dirty="0" err="1" smtClean="0"/>
              <a:t>distribuciones</a:t>
            </a:r>
            <a:r>
              <a:rPr lang="en-GB" baseline="0" dirty="0" smtClean="0"/>
              <a:t>? El </a:t>
            </a:r>
            <a:r>
              <a:rPr lang="en-GB" baseline="0" dirty="0" err="1" smtClean="0"/>
              <a:t>uso</a:t>
            </a:r>
            <a:r>
              <a:rPr lang="en-GB" baseline="0" dirty="0" smtClean="0"/>
              <a:t>, la </a:t>
            </a:r>
            <a:r>
              <a:rPr lang="en-GB" baseline="0" dirty="0" err="1" smtClean="0"/>
              <a:t>demanda</a:t>
            </a:r>
            <a:r>
              <a:rPr lang="en-GB" baseline="0" dirty="0" smtClean="0"/>
              <a:t> de parte de los </a:t>
            </a:r>
            <a:r>
              <a:rPr lang="en-GB" baseline="0" dirty="0" err="1" smtClean="0"/>
              <a:t>empleadores</a:t>
            </a:r>
            <a:r>
              <a:rPr lang="en-GB" baseline="0" dirty="0" smtClean="0"/>
              <a:t>, la </a:t>
            </a:r>
            <a:r>
              <a:rPr lang="en-GB" baseline="0" dirty="0" err="1" smtClean="0"/>
              <a:t>complementaridad</a:t>
            </a:r>
            <a:r>
              <a:rPr lang="en-GB" baseline="0" dirty="0" smtClean="0"/>
              <a:t> con </a:t>
            </a:r>
            <a:r>
              <a:rPr lang="en-GB" baseline="0" dirty="0" err="1" smtClean="0"/>
              <a:t>otras</a:t>
            </a:r>
            <a:r>
              <a:rPr lang="en-GB" baseline="0" dirty="0" smtClean="0"/>
              <a:t> </a:t>
            </a:r>
            <a:r>
              <a:rPr lang="en-GB" baseline="0" dirty="0" err="1" smtClean="0"/>
              <a:t>competencias</a:t>
            </a:r>
            <a:r>
              <a:rPr lang="en-GB" baseline="0" dirty="0" smtClean="0"/>
              <a:t> (</a:t>
            </a:r>
            <a:r>
              <a:rPr lang="en-GB" baseline="0" dirty="0" err="1" smtClean="0"/>
              <a:t>blandas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14</a:t>
            </a:fld>
            <a:endParaRPr lang="en-GB"/>
          </a:p>
        </p:txBody>
      </p:sp>
    </p:spTree>
    <p:extLst>
      <p:ext uri="{BB962C8B-B14F-4D97-AF65-F5344CB8AC3E}">
        <p14:creationId xmlns:p14="http://schemas.microsoft.com/office/powerpoint/2010/main" val="62107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En</a:t>
            </a:r>
            <a:r>
              <a:rPr lang="en-GB" dirty="0" smtClean="0"/>
              <a:t> PIAAC </a:t>
            </a:r>
            <a:r>
              <a:rPr lang="en-GB" dirty="0" err="1" smtClean="0"/>
              <a:t>medimos</a:t>
            </a:r>
            <a:r>
              <a:rPr lang="en-GB" dirty="0" smtClean="0"/>
              <a:t> </a:t>
            </a:r>
            <a:r>
              <a:rPr lang="en-GB" dirty="0" err="1" smtClean="0"/>
              <a:t>también</a:t>
            </a:r>
            <a:r>
              <a:rPr lang="en-GB" dirty="0" smtClean="0"/>
              <a:t> el </a:t>
            </a:r>
            <a:r>
              <a:rPr lang="en-GB" dirty="0" err="1" smtClean="0"/>
              <a:t>uso</a:t>
            </a:r>
            <a:r>
              <a:rPr lang="en-GB" dirty="0" smtClean="0"/>
              <a:t> de </a:t>
            </a:r>
            <a:r>
              <a:rPr lang="en-GB" dirty="0" err="1" smtClean="0"/>
              <a:t>las</a:t>
            </a:r>
            <a:r>
              <a:rPr lang="en-GB" dirty="0" smtClean="0"/>
              <a:t> </a:t>
            </a:r>
            <a:r>
              <a:rPr lang="en-GB" dirty="0" err="1" smtClean="0"/>
              <a:t>competencias</a:t>
            </a:r>
            <a:r>
              <a:rPr lang="en-GB" baseline="0" dirty="0" smtClean="0"/>
              <a:t>, </a:t>
            </a:r>
            <a:r>
              <a:rPr lang="en-GB" baseline="0" dirty="0" err="1" smtClean="0"/>
              <a:t>preguntándole</a:t>
            </a:r>
            <a:r>
              <a:rPr lang="en-GB" baseline="0" dirty="0" smtClean="0"/>
              <a:t> a los </a:t>
            </a:r>
            <a:r>
              <a:rPr lang="en-GB" baseline="0" dirty="0" err="1" smtClean="0"/>
              <a:t>trabajadores</a:t>
            </a:r>
            <a:r>
              <a:rPr lang="en-GB" baseline="0" dirty="0" smtClean="0"/>
              <a:t> la </a:t>
            </a:r>
            <a:r>
              <a:rPr lang="en-GB" baseline="0" dirty="0" err="1" smtClean="0"/>
              <a:t>frecuencia</a:t>
            </a:r>
            <a:r>
              <a:rPr lang="en-GB" baseline="0" dirty="0" smtClean="0"/>
              <a:t> (</a:t>
            </a:r>
            <a:r>
              <a:rPr lang="en-GB" baseline="0" dirty="0" err="1" smtClean="0"/>
              <a:t>mensual</a:t>
            </a:r>
            <a:r>
              <a:rPr lang="en-GB" baseline="0" dirty="0" smtClean="0"/>
              <a:t>, </a:t>
            </a:r>
            <a:r>
              <a:rPr lang="en-GB" baseline="0" dirty="0" err="1" smtClean="0"/>
              <a:t>semanal</a:t>
            </a:r>
            <a:r>
              <a:rPr lang="en-GB" baseline="0" dirty="0" smtClean="0"/>
              <a:t>, </a:t>
            </a:r>
            <a:r>
              <a:rPr lang="en-GB" baseline="0" dirty="0" err="1" smtClean="0"/>
              <a:t>diaria</a:t>
            </a:r>
            <a:r>
              <a:rPr lang="en-GB" baseline="0" dirty="0" smtClean="0"/>
              <a:t>) con </a:t>
            </a:r>
            <a:r>
              <a:rPr lang="en-GB" baseline="0" dirty="0" err="1" smtClean="0"/>
              <a:t>que</a:t>
            </a:r>
            <a:r>
              <a:rPr lang="en-GB" baseline="0" dirty="0" smtClean="0"/>
              <a:t> </a:t>
            </a:r>
            <a:r>
              <a:rPr lang="en-GB" baseline="0" dirty="0" err="1" smtClean="0"/>
              <a:t>ponen</a:t>
            </a:r>
            <a:r>
              <a:rPr lang="en-GB" baseline="0" dirty="0" smtClean="0"/>
              <a:t> </a:t>
            </a:r>
            <a:r>
              <a:rPr lang="en-GB" baseline="0" dirty="0" err="1" smtClean="0"/>
              <a:t>en</a:t>
            </a:r>
            <a:r>
              <a:rPr lang="en-GB" baseline="0" dirty="0" smtClean="0"/>
              <a:t> </a:t>
            </a:r>
            <a:r>
              <a:rPr lang="en-GB" baseline="0" dirty="0" err="1" smtClean="0"/>
              <a:t>práctica</a:t>
            </a:r>
            <a:r>
              <a:rPr lang="en-GB" baseline="0" dirty="0" smtClean="0"/>
              <a:t>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lectoras</a:t>
            </a:r>
            <a:r>
              <a:rPr lang="en-GB" baseline="0" dirty="0" smtClean="0"/>
              <a:t>, </a:t>
            </a:r>
            <a:r>
              <a:rPr lang="en-GB" baseline="0" dirty="0" err="1" smtClean="0"/>
              <a:t>numéricas</a:t>
            </a:r>
            <a:r>
              <a:rPr lang="en-GB" baseline="0" dirty="0" smtClean="0"/>
              <a:t>, </a:t>
            </a:r>
            <a:r>
              <a:rPr lang="en-GB" baseline="0" dirty="0" err="1" smtClean="0"/>
              <a:t>informáticas</a:t>
            </a:r>
            <a:r>
              <a:rPr lang="en-GB" baseline="0" dirty="0" smtClean="0"/>
              <a:t> y de </a:t>
            </a:r>
            <a:r>
              <a:rPr lang="en-GB" baseline="0" dirty="0" err="1" smtClean="0"/>
              <a:t>solución</a:t>
            </a:r>
            <a:r>
              <a:rPr lang="en-GB" baseline="0" dirty="0" smtClean="0"/>
              <a:t> de </a:t>
            </a:r>
            <a:r>
              <a:rPr lang="en-GB" baseline="0" dirty="0" err="1" smtClean="0"/>
              <a:t>problemas</a:t>
            </a:r>
            <a:r>
              <a:rPr lang="en-GB" baseline="0" dirty="0" smtClean="0"/>
              <a:t>. </a:t>
            </a:r>
            <a:r>
              <a:rPr lang="en-GB" baseline="0" dirty="0" err="1" smtClean="0"/>
              <a:t>En</a:t>
            </a:r>
            <a:r>
              <a:rPr lang="en-GB" baseline="0" dirty="0" smtClean="0"/>
              <a:t> </a:t>
            </a:r>
            <a:r>
              <a:rPr lang="en-GB" baseline="0" dirty="0" err="1" smtClean="0"/>
              <a:t>cuando</a:t>
            </a:r>
            <a:r>
              <a:rPr lang="en-GB" baseline="0" dirty="0" smtClean="0"/>
              <a:t> a </a:t>
            </a:r>
            <a:r>
              <a:rPr lang="en-GB" baseline="0" dirty="0" err="1" smtClean="0"/>
              <a:t>competencias</a:t>
            </a:r>
            <a:r>
              <a:rPr lang="en-GB" baseline="0" dirty="0" smtClean="0"/>
              <a:t> </a:t>
            </a:r>
            <a:r>
              <a:rPr lang="en-GB" baseline="0" dirty="0" err="1" smtClean="0"/>
              <a:t>lectoras</a:t>
            </a:r>
            <a:r>
              <a:rPr lang="en-GB" baseline="0" dirty="0" smtClean="0"/>
              <a:t>, se les </a:t>
            </a:r>
            <a:r>
              <a:rPr lang="en-GB" baseline="0" dirty="0" err="1" smtClean="0"/>
              <a:t>pregunta</a:t>
            </a:r>
            <a:r>
              <a:rPr lang="en-GB" baseline="0" dirty="0" smtClean="0"/>
              <a:t> con </a:t>
            </a:r>
            <a:r>
              <a:rPr lang="en-GB" baseline="0" dirty="0" err="1" smtClean="0"/>
              <a:t>qué</a:t>
            </a:r>
            <a:r>
              <a:rPr lang="en-GB" baseline="0" dirty="0" smtClean="0"/>
              <a:t> </a:t>
            </a:r>
            <a:r>
              <a:rPr lang="en-GB" baseline="0" dirty="0" err="1" smtClean="0"/>
              <a:t>frecuencia</a:t>
            </a:r>
            <a:r>
              <a:rPr lang="en-GB" baseline="0" dirty="0" smtClean="0"/>
              <a:t> </a:t>
            </a:r>
            <a:r>
              <a:rPr lang="en-GB" baseline="0" dirty="0" err="1" smtClean="0"/>
              <a:t>leen</a:t>
            </a:r>
            <a:r>
              <a:rPr lang="en-GB" baseline="0" dirty="0" smtClean="0"/>
              <a:t> </a:t>
            </a:r>
            <a:r>
              <a:rPr lang="en-GB" baseline="0" dirty="0" err="1" smtClean="0"/>
              <a:t>documentos</a:t>
            </a:r>
            <a:r>
              <a:rPr lang="en-GB" baseline="0" dirty="0" smtClean="0"/>
              <a:t>, </a:t>
            </a:r>
            <a:r>
              <a:rPr lang="en-GB" baseline="0" dirty="0" err="1" smtClean="0"/>
              <a:t>manuales</a:t>
            </a:r>
            <a:r>
              <a:rPr lang="en-GB" baseline="0" dirty="0" smtClean="0"/>
              <a:t>, emails, </a:t>
            </a:r>
            <a:r>
              <a:rPr lang="en-GB" baseline="0" dirty="0" err="1" smtClean="0"/>
              <a:t>noticias</a:t>
            </a:r>
            <a:r>
              <a:rPr lang="en-GB" baseline="0" dirty="0" smtClean="0"/>
              <a:t>, etc. </a:t>
            </a:r>
            <a:r>
              <a:rPr lang="en-GB" baseline="0" dirty="0" err="1" smtClean="0"/>
              <a:t>por</a:t>
            </a:r>
            <a:r>
              <a:rPr lang="en-GB" baseline="0" dirty="0" smtClean="0"/>
              <a:t> </a:t>
            </a:r>
            <a:r>
              <a:rPr lang="en-GB" baseline="0" dirty="0" err="1" smtClean="0"/>
              <a:t>su</a:t>
            </a:r>
            <a:r>
              <a:rPr lang="en-GB" baseline="0" dirty="0" smtClean="0"/>
              <a:t> </a:t>
            </a:r>
            <a:r>
              <a:rPr lang="en-GB" baseline="0" dirty="0" err="1" smtClean="0"/>
              <a:t>trabajo</a:t>
            </a:r>
            <a:r>
              <a:rPr lang="en-GB" baseline="0" dirty="0" smtClean="0"/>
              <a:t>. </a:t>
            </a:r>
            <a:endParaRPr lang="en-GB" dirty="0" smtClean="0"/>
          </a:p>
          <a:p>
            <a:endParaRPr lang="en-GB" dirty="0" smtClean="0"/>
          </a:p>
          <a:p>
            <a:r>
              <a:rPr lang="en-GB" dirty="0" smtClean="0"/>
              <a:t>A </a:t>
            </a:r>
            <a:r>
              <a:rPr lang="en-GB" dirty="0" err="1" smtClean="0"/>
              <a:t>nivel</a:t>
            </a:r>
            <a:r>
              <a:rPr lang="en-GB" baseline="0" dirty="0" smtClean="0"/>
              <a:t> de </a:t>
            </a:r>
            <a:r>
              <a:rPr lang="en-GB" baseline="0" dirty="0" err="1" smtClean="0"/>
              <a:t>países</a:t>
            </a:r>
            <a:r>
              <a:rPr lang="en-GB" baseline="0" dirty="0" smtClean="0"/>
              <a:t> h</a:t>
            </a:r>
            <a:r>
              <a:rPr lang="en-GB" dirty="0" smtClean="0"/>
              <a:t>ay</a:t>
            </a:r>
            <a:r>
              <a:rPr lang="en-GB" baseline="0" dirty="0" smtClean="0"/>
              <a:t> </a:t>
            </a:r>
            <a:r>
              <a:rPr lang="en-GB" baseline="0" dirty="0" err="1" smtClean="0"/>
              <a:t>una</a:t>
            </a:r>
            <a:r>
              <a:rPr lang="en-GB" baseline="0" dirty="0" smtClean="0"/>
              <a:t> </a:t>
            </a:r>
            <a:r>
              <a:rPr lang="en-GB" baseline="0" dirty="0" err="1" smtClean="0"/>
              <a:t>relación</a:t>
            </a:r>
            <a:r>
              <a:rPr lang="en-GB" baseline="0" dirty="0" smtClean="0"/>
              <a:t> entre el </a:t>
            </a:r>
            <a:r>
              <a:rPr lang="en-GB" baseline="0" dirty="0" err="1" smtClean="0"/>
              <a:t>uso</a:t>
            </a:r>
            <a:r>
              <a:rPr lang="en-GB" baseline="0" dirty="0" smtClean="0"/>
              <a:t> y el </a:t>
            </a:r>
            <a:r>
              <a:rPr lang="en-GB" baseline="0" dirty="0" err="1" smtClean="0"/>
              <a:t>nivel</a:t>
            </a:r>
            <a:r>
              <a:rPr lang="en-GB" baseline="0" dirty="0" smtClean="0"/>
              <a:t> de </a:t>
            </a:r>
            <a:r>
              <a:rPr lang="en-GB" baseline="0" dirty="0" err="1" smtClean="0"/>
              <a:t>competencias</a:t>
            </a:r>
            <a:r>
              <a:rPr lang="en-GB" baseline="0" dirty="0" smtClean="0"/>
              <a:t>, </a:t>
            </a:r>
            <a:r>
              <a:rPr lang="en-GB" baseline="0" dirty="0" err="1" smtClean="0"/>
              <a:t>pero</a:t>
            </a:r>
            <a:r>
              <a:rPr lang="en-GB" baseline="0" dirty="0" smtClean="0"/>
              <a:t> no </a:t>
            </a:r>
            <a:r>
              <a:rPr lang="en-GB" baseline="0" dirty="0" err="1" smtClean="0"/>
              <a:t>es</a:t>
            </a:r>
            <a:r>
              <a:rPr lang="en-GB" baseline="0" dirty="0" smtClean="0"/>
              <a:t> perfecta. Chile </a:t>
            </a:r>
            <a:r>
              <a:rPr lang="en-GB" baseline="0" dirty="0" err="1" smtClean="0"/>
              <a:t>tiene</a:t>
            </a:r>
            <a:r>
              <a:rPr lang="en-GB" baseline="0" dirty="0" smtClean="0"/>
              <a:t> un </a:t>
            </a:r>
            <a:r>
              <a:rPr lang="en-GB" baseline="0" dirty="0" err="1" smtClean="0"/>
              <a:t>uso</a:t>
            </a:r>
            <a:r>
              <a:rPr lang="en-GB" baseline="0" dirty="0" smtClean="0"/>
              <a:t> de </a:t>
            </a:r>
            <a:r>
              <a:rPr lang="en-GB" baseline="0" dirty="0" err="1" smtClean="0"/>
              <a:t>competencias</a:t>
            </a:r>
            <a:r>
              <a:rPr lang="en-GB" baseline="0" dirty="0" smtClean="0"/>
              <a:t> </a:t>
            </a:r>
            <a:r>
              <a:rPr lang="en-GB" baseline="0" dirty="0" err="1" smtClean="0"/>
              <a:t>que</a:t>
            </a:r>
            <a:r>
              <a:rPr lang="en-GB" baseline="0" dirty="0" smtClean="0"/>
              <a:t> </a:t>
            </a:r>
            <a:r>
              <a:rPr lang="en-GB" baseline="0" dirty="0" err="1" smtClean="0"/>
              <a:t>es</a:t>
            </a:r>
            <a:r>
              <a:rPr lang="en-GB" baseline="0" dirty="0" smtClean="0"/>
              <a:t> </a:t>
            </a:r>
            <a:r>
              <a:rPr lang="en-GB" baseline="0" dirty="0" err="1" smtClean="0"/>
              <a:t>más</a:t>
            </a:r>
            <a:r>
              <a:rPr lang="en-GB" baseline="0" dirty="0" smtClean="0"/>
              <a:t> alto de lo </a:t>
            </a:r>
            <a:r>
              <a:rPr lang="en-GB" baseline="0" dirty="0" err="1" smtClean="0"/>
              <a:t>que</a:t>
            </a:r>
            <a:r>
              <a:rPr lang="en-GB" baseline="0" dirty="0" smtClean="0"/>
              <a:t> </a:t>
            </a:r>
            <a:r>
              <a:rPr lang="en-GB" baseline="0" dirty="0" err="1" smtClean="0"/>
              <a:t>predeciríamos</a:t>
            </a:r>
            <a:r>
              <a:rPr lang="en-GB" baseline="0" dirty="0" smtClean="0"/>
              <a:t> de </a:t>
            </a:r>
            <a:r>
              <a:rPr lang="en-GB" baseline="0" dirty="0" err="1" smtClean="0"/>
              <a:t>su</a:t>
            </a:r>
            <a:r>
              <a:rPr lang="en-GB" baseline="0" dirty="0" smtClean="0"/>
              <a:t> </a:t>
            </a:r>
            <a:r>
              <a:rPr lang="en-GB" baseline="0" dirty="0" err="1" smtClean="0"/>
              <a:t>nivel</a:t>
            </a:r>
            <a:r>
              <a:rPr lang="en-GB" baseline="0" dirty="0" smtClean="0"/>
              <a:t> de </a:t>
            </a:r>
            <a:r>
              <a:rPr lang="en-GB" baseline="0" dirty="0" err="1" smtClean="0"/>
              <a:t>competencias</a:t>
            </a:r>
            <a:r>
              <a:rPr lang="en-GB" baseline="0" dirty="0" smtClean="0"/>
              <a:t>. El </a:t>
            </a:r>
            <a:r>
              <a:rPr lang="en-GB" baseline="0" dirty="0" err="1" smtClean="0"/>
              <a:t>uso</a:t>
            </a:r>
            <a:r>
              <a:rPr lang="en-GB" baseline="0" dirty="0" smtClean="0"/>
              <a:t> de </a:t>
            </a:r>
            <a:r>
              <a:rPr lang="en-GB" baseline="0" dirty="0" err="1" smtClean="0"/>
              <a:t>competencias</a:t>
            </a:r>
            <a:r>
              <a:rPr lang="en-GB" baseline="0" dirty="0" smtClean="0"/>
              <a:t> </a:t>
            </a:r>
            <a:r>
              <a:rPr lang="en-GB" baseline="0" dirty="0" err="1" smtClean="0"/>
              <a:t>numéricas</a:t>
            </a:r>
            <a:r>
              <a:rPr lang="en-GB" baseline="0" dirty="0" smtClean="0"/>
              <a:t> </a:t>
            </a:r>
            <a:r>
              <a:rPr lang="en-GB" baseline="0" dirty="0" err="1" smtClean="0"/>
              <a:t>está</a:t>
            </a:r>
            <a:r>
              <a:rPr lang="en-GB" baseline="0" dirty="0" smtClean="0"/>
              <a:t> a </a:t>
            </a:r>
            <a:r>
              <a:rPr lang="en-GB" baseline="0" dirty="0" err="1" smtClean="0"/>
              <a:t>nivel</a:t>
            </a:r>
            <a:r>
              <a:rPr lang="en-GB" baseline="0" dirty="0" smtClean="0"/>
              <a:t> </a:t>
            </a:r>
            <a:r>
              <a:rPr lang="en-GB" baseline="0" dirty="0" err="1" smtClean="0"/>
              <a:t>promedio</a:t>
            </a:r>
            <a:r>
              <a:rPr lang="en-GB" baseline="0" dirty="0" smtClean="0"/>
              <a:t> de la OCDE. </a:t>
            </a:r>
          </a:p>
          <a:p>
            <a:endParaRPr lang="en-GB" baseline="0" dirty="0" smtClean="0"/>
          </a:p>
          <a:p>
            <a:r>
              <a:rPr lang="en-GB" baseline="0" dirty="0" err="1" smtClean="0"/>
              <a:t>Pero</a:t>
            </a:r>
            <a:r>
              <a:rPr lang="en-GB" baseline="0" dirty="0" smtClean="0"/>
              <a:t> se </a:t>
            </a:r>
            <a:r>
              <a:rPr lang="en-GB" baseline="0" dirty="0" err="1" smtClean="0"/>
              <a:t>necesitan</a:t>
            </a:r>
            <a:r>
              <a:rPr lang="en-GB" baseline="0" dirty="0" smtClean="0"/>
              <a:t> </a:t>
            </a:r>
            <a:r>
              <a:rPr lang="en-GB" baseline="0" dirty="0" err="1" smtClean="0"/>
              <a:t>competencias</a:t>
            </a:r>
            <a:r>
              <a:rPr lang="en-GB" baseline="0" dirty="0" smtClean="0"/>
              <a:t> </a:t>
            </a:r>
            <a:r>
              <a:rPr lang="en-GB" baseline="0" dirty="0" err="1" smtClean="0"/>
              <a:t>avanzadas</a:t>
            </a:r>
            <a:r>
              <a:rPr lang="en-GB" baseline="0" dirty="0" smtClean="0"/>
              <a:t> para </a:t>
            </a:r>
            <a:r>
              <a:rPr lang="en-GB" baseline="0" dirty="0" err="1" smtClean="0"/>
              <a:t>usarlas</a:t>
            </a:r>
            <a:r>
              <a:rPr lang="en-GB" baseline="0" dirty="0" smtClean="0"/>
              <a:t> </a:t>
            </a:r>
            <a:r>
              <a:rPr lang="en-GB" baseline="0" dirty="0" err="1" smtClean="0"/>
              <a:t>bien</a:t>
            </a:r>
            <a:r>
              <a:rPr lang="en-GB" baseline="0" dirty="0" smtClean="0"/>
              <a:t>: PIAAC </a:t>
            </a:r>
            <a:r>
              <a:rPr lang="en-GB" baseline="0" dirty="0" err="1" smtClean="0"/>
              <a:t>tiene</a:t>
            </a:r>
            <a:r>
              <a:rPr lang="en-GB" baseline="0" dirty="0" smtClean="0"/>
              <a:t> </a:t>
            </a:r>
            <a:r>
              <a:rPr lang="en-GB" baseline="0" dirty="0" err="1" smtClean="0"/>
              <a:t>su</a:t>
            </a:r>
            <a:r>
              <a:rPr lang="en-GB" baseline="0" dirty="0" smtClean="0"/>
              <a:t> </a:t>
            </a:r>
            <a:r>
              <a:rPr lang="en-GB" baseline="0" dirty="0" err="1" smtClean="0"/>
              <a:t>limitación</a:t>
            </a:r>
            <a:r>
              <a:rPr lang="en-GB" baseline="0" dirty="0" smtClean="0"/>
              <a:t> </a:t>
            </a:r>
            <a:r>
              <a:rPr lang="en-GB" baseline="0" dirty="0" err="1" smtClean="0"/>
              <a:t>pues</a:t>
            </a:r>
            <a:r>
              <a:rPr lang="en-GB" baseline="0" dirty="0" smtClean="0"/>
              <a:t> </a:t>
            </a:r>
            <a:r>
              <a:rPr lang="en-GB" baseline="0" dirty="0" err="1" smtClean="0"/>
              <a:t>medimos</a:t>
            </a:r>
            <a:r>
              <a:rPr lang="en-GB" baseline="0" dirty="0" smtClean="0"/>
              <a:t> </a:t>
            </a:r>
            <a:r>
              <a:rPr lang="en-GB" baseline="0" dirty="0" err="1" smtClean="0"/>
              <a:t>frecuencia</a:t>
            </a:r>
            <a:r>
              <a:rPr lang="en-GB" baseline="0" dirty="0" smtClean="0"/>
              <a:t>, no </a:t>
            </a:r>
            <a:r>
              <a:rPr lang="en-GB" baseline="0" dirty="0" err="1" smtClean="0"/>
              <a:t>complejidad</a:t>
            </a:r>
            <a:r>
              <a:rPr lang="en-GB" baseline="0" dirty="0" smtClean="0"/>
              <a:t>. </a:t>
            </a:r>
          </a:p>
          <a:p>
            <a:endParaRPr lang="en-GB" baseline="0" dirty="0" smtClean="0"/>
          </a:p>
          <a:p>
            <a:r>
              <a:rPr lang="en-GB" baseline="0" dirty="0" smtClean="0"/>
              <a:t>Hay </a:t>
            </a:r>
            <a:r>
              <a:rPr lang="en-GB" baseline="0" dirty="0" err="1" smtClean="0"/>
              <a:t>varias</a:t>
            </a:r>
            <a:r>
              <a:rPr lang="en-GB" baseline="0" dirty="0" smtClean="0"/>
              <a:t> </a:t>
            </a:r>
            <a:r>
              <a:rPr lang="en-GB" baseline="0" dirty="0" err="1" smtClean="0"/>
              <a:t>formas</a:t>
            </a:r>
            <a:r>
              <a:rPr lang="en-GB" baseline="0" dirty="0" smtClean="0"/>
              <a:t> de </a:t>
            </a:r>
            <a:r>
              <a:rPr lang="en-GB" baseline="0" dirty="0" err="1" smtClean="0"/>
              <a:t>interpretar</a:t>
            </a:r>
            <a:r>
              <a:rPr lang="en-GB" baseline="0" dirty="0" smtClean="0"/>
              <a:t> </a:t>
            </a:r>
            <a:r>
              <a:rPr lang="en-GB" baseline="0" dirty="0" err="1" smtClean="0"/>
              <a:t>esta</a:t>
            </a:r>
            <a:r>
              <a:rPr lang="en-GB" baseline="0" dirty="0" smtClean="0"/>
              <a:t> </a:t>
            </a:r>
            <a:r>
              <a:rPr lang="en-GB" baseline="0" dirty="0" err="1" smtClean="0"/>
              <a:t>figura</a:t>
            </a:r>
            <a:r>
              <a:rPr lang="en-GB" baseline="0" dirty="0" smtClean="0"/>
              <a:t>. ¿</a:t>
            </a:r>
            <a:r>
              <a:rPr lang="en-GB" baseline="0" dirty="0" err="1" smtClean="0"/>
              <a:t>Estamos</a:t>
            </a:r>
            <a:r>
              <a:rPr lang="en-GB" baseline="0" dirty="0" smtClean="0"/>
              <a:t> </a:t>
            </a:r>
            <a:r>
              <a:rPr lang="en-GB" baseline="0" dirty="0" err="1" smtClean="0"/>
              <a:t>frente</a:t>
            </a:r>
            <a:r>
              <a:rPr lang="en-GB" baseline="0" dirty="0" smtClean="0"/>
              <a:t> a </a:t>
            </a:r>
            <a:r>
              <a:rPr lang="en-GB" baseline="0" dirty="0" err="1" smtClean="0"/>
              <a:t>una</a:t>
            </a:r>
            <a:r>
              <a:rPr lang="en-GB" baseline="0" dirty="0" smtClean="0"/>
              <a:t> </a:t>
            </a:r>
            <a:r>
              <a:rPr lang="en-GB" baseline="0" dirty="0" err="1" smtClean="0"/>
              <a:t>economía</a:t>
            </a:r>
            <a:r>
              <a:rPr lang="en-GB" baseline="0" dirty="0" smtClean="0"/>
              <a:t> </a:t>
            </a:r>
            <a:r>
              <a:rPr lang="en-GB" baseline="0" dirty="0" err="1" smtClean="0"/>
              <a:t>que</a:t>
            </a:r>
            <a:r>
              <a:rPr lang="en-GB" baseline="0" dirty="0" smtClean="0"/>
              <a:t> </a:t>
            </a:r>
            <a:r>
              <a:rPr lang="en-GB" baseline="0" dirty="0" err="1" smtClean="0"/>
              <a:t>pide</a:t>
            </a:r>
            <a:r>
              <a:rPr lang="en-GB" baseline="0" dirty="0" smtClean="0"/>
              <a:t> </a:t>
            </a:r>
            <a:r>
              <a:rPr lang="en-GB" baseline="0" dirty="0" err="1" smtClean="0"/>
              <a:t>mayores</a:t>
            </a:r>
            <a:r>
              <a:rPr lang="en-GB" baseline="0" dirty="0" smtClean="0"/>
              <a:t> </a:t>
            </a:r>
            <a:r>
              <a:rPr lang="en-GB" baseline="0" dirty="0" err="1" smtClean="0"/>
              <a:t>competencias</a:t>
            </a:r>
            <a:r>
              <a:rPr lang="en-GB" baseline="0" dirty="0" smtClean="0"/>
              <a:t> </a:t>
            </a:r>
            <a:r>
              <a:rPr lang="en-GB" baseline="0" dirty="0" err="1" smtClean="0"/>
              <a:t>pero</a:t>
            </a:r>
            <a:r>
              <a:rPr lang="en-GB" baseline="0" dirty="0" smtClean="0"/>
              <a:t> </a:t>
            </a:r>
            <a:r>
              <a:rPr lang="en-GB" baseline="0" dirty="0" err="1" smtClean="0"/>
              <a:t>que</a:t>
            </a:r>
            <a:r>
              <a:rPr lang="en-GB" baseline="0" dirty="0" smtClean="0"/>
              <a:t> no </a:t>
            </a:r>
            <a:r>
              <a:rPr lang="en-GB" baseline="0" dirty="0" err="1" smtClean="0"/>
              <a:t>las</a:t>
            </a:r>
            <a:r>
              <a:rPr lang="en-GB" baseline="0" dirty="0" smtClean="0"/>
              <a:t> </a:t>
            </a:r>
            <a:r>
              <a:rPr lang="en-GB" baseline="0" dirty="0" err="1" smtClean="0"/>
              <a:t>encuentra</a:t>
            </a:r>
            <a:r>
              <a:rPr lang="en-GB" baseline="0" dirty="0" smtClean="0"/>
              <a:t>? ¿</a:t>
            </a:r>
            <a:r>
              <a:rPr lang="en-GB" baseline="0" dirty="0" err="1" smtClean="0"/>
              <a:t>Una</a:t>
            </a:r>
            <a:r>
              <a:rPr lang="en-GB" baseline="0" dirty="0" smtClean="0"/>
              <a:t> </a:t>
            </a:r>
            <a:r>
              <a:rPr lang="en-GB" baseline="0" dirty="0" err="1" smtClean="0"/>
              <a:t>economía</a:t>
            </a:r>
            <a:r>
              <a:rPr lang="en-GB" baseline="0" dirty="0" smtClean="0"/>
              <a:t> </a:t>
            </a:r>
            <a:r>
              <a:rPr lang="en-GB" baseline="0" dirty="0" err="1" smtClean="0"/>
              <a:t>que</a:t>
            </a:r>
            <a:r>
              <a:rPr lang="en-GB" baseline="0" dirty="0" smtClean="0"/>
              <a:t> no </a:t>
            </a:r>
            <a:r>
              <a:rPr lang="en-GB" baseline="0" dirty="0" err="1" smtClean="0"/>
              <a:t>está</a:t>
            </a:r>
            <a:r>
              <a:rPr lang="en-GB" baseline="0" dirty="0" smtClean="0"/>
              <a:t> </a:t>
            </a:r>
            <a:r>
              <a:rPr lang="en-GB" baseline="0" dirty="0" err="1" smtClean="0"/>
              <a:t>preparada</a:t>
            </a:r>
            <a:r>
              <a:rPr lang="en-GB" baseline="0" dirty="0" smtClean="0"/>
              <a:t> para </a:t>
            </a:r>
            <a:r>
              <a:rPr lang="en-GB" baseline="0" dirty="0" err="1" smtClean="0"/>
              <a:t>requerir</a:t>
            </a:r>
            <a:r>
              <a:rPr lang="en-GB" baseline="0" dirty="0" smtClean="0"/>
              <a:t> </a:t>
            </a:r>
            <a:r>
              <a:rPr lang="en-GB" baseline="0" dirty="0" err="1" smtClean="0"/>
              <a:t>mejores</a:t>
            </a:r>
            <a:r>
              <a:rPr lang="en-GB" baseline="0" dirty="0" smtClean="0"/>
              <a:t> </a:t>
            </a:r>
            <a:r>
              <a:rPr lang="en-GB" baseline="0" dirty="0" err="1" smtClean="0"/>
              <a:t>competencias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15</a:t>
            </a:fld>
            <a:endParaRPr lang="en-GB"/>
          </a:p>
        </p:txBody>
      </p:sp>
    </p:spTree>
    <p:extLst>
      <p:ext uri="{BB962C8B-B14F-4D97-AF65-F5344CB8AC3E}">
        <p14:creationId xmlns:p14="http://schemas.microsoft.com/office/powerpoint/2010/main" val="219425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uso</a:t>
            </a:r>
            <a:r>
              <a:rPr lang="en-GB" baseline="0" dirty="0" smtClean="0"/>
              <a:t> </a:t>
            </a:r>
            <a:r>
              <a:rPr lang="en-GB" baseline="0" dirty="0" err="1" smtClean="0"/>
              <a:t>es</a:t>
            </a:r>
            <a:r>
              <a:rPr lang="en-GB" baseline="0" dirty="0" smtClean="0"/>
              <a:t> </a:t>
            </a:r>
            <a:r>
              <a:rPr lang="en-GB" baseline="0" dirty="0" err="1" smtClean="0"/>
              <a:t>importante</a:t>
            </a:r>
            <a:r>
              <a:rPr lang="en-GB" baseline="0" dirty="0" smtClean="0"/>
              <a:t>, </a:t>
            </a:r>
            <a:r>
              <a:rPr lang="en-GB" baseline="0" dirty="0" err="1" smtClean="0"/>
              <a:t>porque</a:t>
            </a:r>
            <a:r>
              <a:rPr lang="en-GB" baseline="0" dirty="0" smtClean="0"/>
              <a:t> h</a:t>
            </a:r>
            <a:r>
              <a:rPr lang="en-GB" dirty="0" smtClean="0"/>
              <a:t>ay </a:t>
            </a:r>
            <a:r>
              <a:rPr lang="en-GB" dirty="0" err="1" smtClean="0"/>
              <a:t>relación</a:t>
            </a:r>
            <a:r>
              <a:rPr lang="en-GB" dirty="0" smtClean="0"/>
              <a:t> entre el </a:t>
            </a:r>
            <a:r>
              <a:rPr lang="en-GB" dirty="0" err="1" smtClean="0"/>
              <a:t>uso</a:t>
            </a:r>
            <a:r>
              <a:rPr lang="en-GB" dirty="0" smtClean="0"/>
              <a:t> y la</a:t>
            </a:r>
            <a:r>
              <a:rPr lang="en-GB" baseline="0" dirty="0" smtClean="0"/>
              <a:t> </a:t>
            </a:r>
            <a:r>
              <a:rPr lang="en-GB" baseline="0" dirty="0" err="1" smtClean="0"/>
              <a:t>productividad</a:t>
            </a:r>
            <a:r>
              <a:rPr lang="en-GB" baseline="0" dirty="0" smtClean="0"/>
              <a:t>. </a:t>
            </a:r>
            <a:r>
              <a:rPr lang="en-GB" baseline="0" dirty="0" err="1" smtClean="0"/>
              <a:t>Ahora</a:t>
            </a:r>
            <a:r>
              <a:rPr lang="en-GB" baseline="0" dirty="0" smtClean="0"/>
              <a:t>, </a:t>
            </a:r>
            <a:r>
              <a:rPr lang="en-GB" baseline="0" dirty="0" err="1" smtClean="0"/>
              <a:t>tampoco</a:t>
            </a:r>
            <a:r>
              <a:rPr lang="en-GB" baseline="0" dirty="0" smtClean="0"/>
              <a:t> </a:t>
            </a:r>
            <a:r>
              <a:rPr lang="en-GB" baseline="0" dirty="0" err="1" smtClean="0"/>
              <a:t>es</a:t>
            </a:r>
            <a:r>
              <a:rPr lang="en-GB" baseline="0" dirty="0" smtClean="0"/>
              <a:t> perfecta y </a:t>
            </a:r>
            <a:r>
              <a:rPr lang="en-GB" baseline="0" dirty="0" err="1" smtClean="0"/>
              <a:t>está</a:t>
            </a:r>
            <a:r>
              <a:rPr lang="en-GB" baseline="0" dirty="0" smtClean="0"/>
              <a:t> dada </a:t>
            </a:r>
            <a:r>
              <a:rPr lang="en-GB" baseline="0" dirty="0" err="1" smtClean="0"/>
              <a:t>por</a:t>
            </a:r>
            <a:r>
              <a:rPr lang="en-GB" baseline="0" dirty="0" smtClean="0"/>
              <a:t> </a:t>
            </a:r>
            <a:r>
              <a:rPr lang="en-GB" baseline="0" dirty="0" err="1" smtClean="0"/>
              <a:t>otros</a:t>
            </a:r>
            <a:r>
              <a:rPr lang="en-GB" baseline="0" dirty="0" smtClean="0"/>
              <a:t> </a:t>
            </a:r>
            <a:r>
              <a:rPr lang="en-GB" baseline="0" dirty="0" err="1" smtClean="0"/>
              <a:t>factores</a:t>
            </a:r>
            <a:r>
              <a:rPr lang="en-GB" baseline="0" dirty="0" smtClean="0"/>
              <a:t>. A </a:t>
            </a:r>
            <a:r>
              <a:rPr lang="en-GB" baseline="0" dirty="0" err="1" smtClean="0"/>
              <a:t>notar</a:t>
            </a:r>
            <a:r>
              <a:rPr lang="en-GB" baseline="0" dirty="0" smtClean="0"/>
              <a:t> de la </a:t>
            </a:r>
            <a:r>
              <a:rPr lang="en-GB" baseline="0" dirty="0" err="1" smtClean="0"/>
              <a:t>posición</a:t>
            </a:r>
            <a:r>
              <a:rPr lang="en-GB" baseline="0" dirty="0" smtClean="0"/>
              <a:t> de Chile: el </a:t>
            </a:r>
            <a:r>
              <a:rPr lang="en-GB" baseline="0" dirty="0" err="1" smtClean="0"/>
              <a:t>uso</a:t>
            </a:r>
            <a:r>
              <a:rPr lang="en-GB" baseline="0" dirty="0" smtClean="0"/>
              <a:t> no </a:t>
            </a:r>
            <a:r>
              <a:rPr lang="en-GB" baseline="0" dirty="0" err="1" smtClean="0"/>
              <a:t>es</a:t>
            </a:r>
            <a:r>
              <a:rPr lang="en-GB" baseline="0" dirty="0" smtClean="0"/>
              <a:t> </a:t>
            </a:r>
            <a:r>
              <a:rPr lang="en-GB" baseline="0" dirty="0" err="1" smtClean="0"/>
              <a:t>necesariamente</a:t>
            </a:r>
            <a:r>
              <a:rPr lang="en-GB" baseline="0" dirty="0" smtClean="0"/>
              <a:t> </a:t>
            </a:r>
            <a:r>
              <a:rPr lang="en-GB" baseline="0" dirty="0" err="1" smtClean="0"/>
              <a:t>bajo</a:t>
            </a:r>
            <a:r>
              <a:rPr lang="en-GB" baseline="0" dirty="0" smtClean="0"/>
              <a:t>, </a:t>
            </a:r>
            <a:r>
              <a:rPr lang="en-GB" baseline="0" dirty="0" err="1" smtClean="0"/>
              <a:t>pero</a:t>
            </a:r>
            <a:r>
              <a:rPr lang="en-GB" baseline="0" dirty="0" smtClean="0"/>
              <a:t> no se traduce </a:t>
            </a:r>
            <a:r>
              <a:rPr lang="en-GB" baseline="0" dirty="0" err="1" smtClean="0"/>
              <a:t>en</a:t>
            </a:r>
            <a:r>
              <a:rPr lang="en-GB" baseline="0" dirty="0" smtClean="0"/>
              <a:t> </a:t>
            </a:r>
            <a:r>
              <a:rPr lang="en-GB" baseline="0" dirty="0" err="1" smtClean="0"/>
              <a:t>mejores</a:t>
            </a:r>
            <a:r>
              <a:rPr lang="en-GB" baseline="0" dirty="0" smtClean="0"/>
              <a:t> </a:t>
            </a:r>
            <a:r>
              <a:rPr lang="en-GB" baseline="0" dirty="0" err="1" smtClean="0"/>
              <a:t>competencias</a:t>
            </a:r>
            <a:r>
              <a:rPr lang="en-GB" baseline="0" dirty="0" smtClean="0"/>
              <a:t>. </a:t>
            </a:r>
          </a:p>
          <a:p>
            <a:endParaRPr lang="en-GB" baseline="0" dirty="0" smtClean="0"/>
          </a:p>
          <a:p>
            <a:r>
              <a:rPr lang="en-GB" baseline="0" dirty="0" smtClean="0"/>
              <a:t>(</a:t>
            </a:r>
            <a:r>
              <a:rPr lang="en-GB" baseline="0" dirty="0" err="1" smtClean="0"/>
              <a:t>Esta</a:t>
            </a:r>
            <a:r>
              <a:rPr lang="en-GB" baseline="0" dirty="0" smtClean="0"/>
              <a:t> </a:t>
            </a:r>
            <a:r>
              <a:rPr lang="en-GB" baseline="0" dirty="0" err="1" smtClean="0"/>
              <a:t>relación</a:t>
            </a:r>
            <a:r>
              <a:rPr lang="en-GB" baseline="0" dirty="0" smtClean="0"/>
              <a:t> entre </a:t>
            </a:r>
            <a:r>
              <a:rPr lang="en-GB" baseline="0" dirty="0" err="1" smtClean="0"/>
              <a:t>uso</a:t>
            </a:r>
            <a:r>
              <a:rPr lang="en-GB" baseline="0" dirty="0" smtClean="0"/>
              <a:t> y </a:t>
            </a:r>
            <a:r>
              <a:rPr lang="en-GB" baseline="0" dirty="0" err="1" smtClean="0"/>
              <a:t>productividad</a:t>
            </a:r>
            <a:r>
              <a:rPr lang="en-GB" baseline="0" dirty="0" smtClean="0"/>
              <a:t> se </a:t>
            </a:r>
            <a:r>
              <a:rPr lang="en-GB" baseline="0" dirty="0" err="1" smtClean="0"/>
              <a:t>mantiene</a:t>
            </a:r>
            <a:r>
              <a:rPr lang="en-GB" baseline="0" dirty="0" smtClean="0"/>
              <a:t> al </a:t>
            </a:r>
            <a:r>
              <a:rPr lang="en-GB" baseline="0" dirty="0" err="1" smtClean="0"/>
              <a:t>controlar</a:t>
            </a:r>
            <a:r>
              <a:rPr lang="en-GB" baseline="0" dirty="0" smtClean="0"/>
              <a:t> </a:t>
            </a:r>
            <a:r>
              <a:rPr lang="en-GB" baseline="0" dirty="0" err="1" smtClean="0"/>
              <a:t>por</a:t>
            </a:r>
            <a:r>
              <a:rPr lang="en-GB" baseline="0" dirty="0" smtClean="0"/>
              <a:t> </a:t>
            </a:r>
            <a:r>
              <a:rPr lang="en-GB" baseline="0" dirty="0" err="1" smtClean="0"/>
              <a:t>estructura</a:t>
            </a:r>
            <a:r>
              <a:rPr lang="en-GB" baseline="0" dirty="0" smtClean="0"/>
              <a:t> industrial y al </a:t>
            </a:r>
            <a:r>
              <a:rPr lang="en-GB" baseline="0" dirty="0" err="1" smtClean="0"/>
              <a:t>controlar</a:t>
            </a:r>
            <a:r>
              <a:rPr lang="en-GB" baseline="0" dirty="0" smtClean="0"/>
              <a:t> </a:t>
            </a:r>
            <a:r>
              <a:rPr lang="en-GB" baseline="0" dirty="0" err="1" smtClean="0"/>
              <a:t>por</a:t>
            </a:r>
            <a:r>
              <a:rPr lang="en-GB" baseline="0" dirty="0" smtClean="0"/>
              <a:t> el </a:t>
            </a:r>
            <a:r>
              <a:rPr lang="en-GB" baseline="0" dirty="0" err="1" smtClean="0"/>
              <a:t>nivel</a:t>
            </a:r>
            <a:r>
              <a:rPr lang="en-GB" baseline="0" dirty="0" smtClean="0"/>
              <a:t> de </a:t>
            </a:r>
            <a:r>
              <a:rPr lang="en-GB" baseline="0" dirty="0" err="1" smtClean="0"/>
              <a:t>competencias</a:t>
            </a:r>
            <a:r>
              <a:rPr lang="en-GB" baseline="0" dirty="0" smtClean="0"/>
              <a:t>)</a:t>
            </a:r>
          </a:p>
          <a:p>
            <a:endParaRPr lang="en-GB" baseline="0" dirty="0" smtClean="0"/>
          </a:p>
          <a:p>
            <a:r>
              <a:rPr lang="en-GB" baseline="0" dirty="0" smtClean="0"/>
              <a:t>Si </a:t>
            </a:r>
            <a:r>
              <a:rPr lang="en-GB" baseline="0" dirty="0" err="1" smtClean="0"/>
              <a:t>aumentamos</a:t>
            </a:r>
            <a:r>
              <a:rPr lang="en-GB" baseline="0" dirty="0" smtClean="0"/>
              <a:t> el </a:t>
            </a:r>
            <a:r>
              <a:rPr lang="en-GB" baseline="0" dirty="0" err="1" smtClean="0"/>
              <a:t>nivel</a:t>
            </a:r>
            <a:r>
              <a:rPr lang="en-GB" baseline="0" dirty="0" smtClean="0"/>
              <a:t> de </a:t>
            </a:r>
            <a:r>
              <a:rPr lang="en-GB" baseline="0" dirty="0" err="1" smtClean="0"/>
              <a:t>uso</a:t>
            </a:r>
            <a:r>
              <a:rPr lang="en-GB" baseline="0" dirty="0" smtClean="0"/>
              <a:t> </a:t>
            </a:r>
            <a:r>
              <a:rPr lang="en-GB" baseline="0" dirty="0" err="1" smtClean="0"/>
              <a:t>debería</a:t>
            </a:r>
            <a:r>
              <a:rPr lang="en-GB" baseline="0" dirty="0" smtClean="0"/>
              <a:t> </a:t>
            </a:r>
            <a:r>
              <a:rPr lang="en-GB" baseline="0" dirty="0" err="1" smtClean="0"/>
              <a:t>aumentar</a:t>
            </a:r>
            <a:r>
              <a:rPr lang="en-GB" baseline="0" dirty="0" smtClean="0"/>
              <a:t> la </a:t>
            </a:r>
            <a:r>
              <a:rPr lang="en-GB" baseline="0" dirty="0" err="1" smtClean="0"/>
              <a:t>productividad</a:t>
            </a:r>
            <a:r>
              <a:rPr lang="en-GB" baseline="0" dirty="0" smtClean="0"/>
              <a:t>, </a:t>
            </a:r>
            <a:r>
              <a:rPr lang="en-GB" baseline="0" dirty="0" err="1" smtClean="0"/>
              <a:t>pero</a:t>
            </a:r>
            <a:r>
              <a:rPr lang="en-GB" baseline="0" dirty="0" smtClean="0"/>
              <a:t> la </a:t>
            </a:r>
            <a:r>
              <a:rPr lang="en-GB" baseline="0" dirty="0" err="1" smtClean="0"/>
              <a:t>pregunta</a:t>
            </a:r>
            <a:r>
              <a:rPr lang="en-GB" baseline="0" dirty="0" smtClean="0"/>
              <a:t> </a:t>
            </a:r>
            <a:r>
              <a:rPr lang="en-GB" baseline="0" dirty="0" err="1" smtClean="0"/>
              <a:t>es</a:t>
            </a:r>
            <a:r>
              <a:rPr lang="en-GB" baseline="0" dirty="0" smtClean="0"/>
              <a:t> </a:t>
            </a:r>
            <a:r>
              <a:rPr lang="en-GB" baseline="0" dirty="0" err="1" smtClean="0"/>
              <a:t>si</a:t>
            </a:r>
            <a:r>
              <a:rPr lang="en-GB" baseline="0" dirty="0" smtClean="0"/>
              <a:t>, dado </a:t>
            </a:r>
            <a:r>
              <a:rPr lang="en-GB" baseline="0" dirty="0" err="1" smtClean="0"/>
              <a:t>nuestro</a:t>
            </a:r>
            <a:r>
              <a:rPr lang="en-GB" baseline="0" dirty="0" smtClean="0"/>
              <a:t> </a:t>
            </a:r>
            <a:r>
              <a:rPr lang="en-GB" baseline="0" dirty="0" err="1" smtClean="0"/>
              <a:t>nivel</a:t>
            </a:r>
            <a:r>
              <a:rPr lang="en-GB" baseline="0" dirty="0" smtClean="0"/>
              <a:t> de </a:t>
            </a:r>
            <a:r>
              <a:rPr lang="en-GB" baseline="0" dirty="0" err="1" smtClean="0"/>
              <a:t>competencias</a:t>
            </a:r>
            <a:r>
              <a:rPr lang="en-GB" baseline="0" dirty="0" smtClean="0"/>
              <a:t> </a:t>
            </a:r>
            <a:r>
              <a:rPr lang="en-GB" baseline="0" dirty="0" err="1" smtClean="0"/>
              <a:t>podemos</a:t>
            </a:r>
            <a:r>
              <a:rPr lang="en-GB" baseline="0" dirty="0" smtClean="0"/>
              <a:t> </a:t>
            </a:r>
            <a:r>
              <a:rPr lang="en-GB" baseline="0" dirty="0" err="1" smtClean="0"/>
              <a:t>aumentar</a:t>
            </a:r>
            <a:r>
              <a:rPr lang="en-GB" baseline="0" dirty="0" smtClean="0"/>
              <a:t> el </a:t>
            </a:r>
            <a:r>
              <a:rPr lang="en-GB" baseline="0" dirty="0" err="1" smtClean="0"/>
              <a:t>uso</a:t>
            </a:r>
            <a:r>
              <a:rPr lang="en-GB" baseline="0" dirty="0" smtClean="0"/>
              <a:t> </a:t>
            </a:r>
            <a:r>
              <a:rPr lang="en-GB" baseline="0" dirty="0" err="1" smtClean="0"/>
              <a:t>libremente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16</a:t>
            </a:fld>
            <a:endParaRPr lang="en-GB"/>
          </a:p>
        </p:txBody>
      </p:sp>
    </p:spTree>
    <p:extLst>
      <p:ext uri="{BB962C8B-B14F-4D97-AF65-F5344CB8AC3E}">
        <p14:creationId xmlns:p14="http://schemas.microsoft.com/office/powerpoint/2010/main" val="228934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 Estimates from OLS regression models with each labour productivity measure as the dependent variable. GDP per hour worked is measured at the country level and expressed in USD current prices. Industry-based labour productivity is measured at the industry-level and derived from firm-level data. Industry-based labour productivity is the weighted average productivity with firm’s weights equal to the firm’s employment share. The relationship between each measure of labour productivity and each skills use variable is estimated in separate model. </a:t>
            </a:r>
          </a:p>
          <a:p>
            <a:r>
              <a:rPr lang="en-GB" sz="1200" i="1" kern="1200" dirty="0" smtClean="0">
                <a:solidFill>
                  <a:schemeClr val="tx1"/>
                </a:solidFill>
                <a:effectLst/>
                <a:latin typeface="+mn-lt"/>
                <a:ea typeface="+mn-ea"/>
                <a:cs typeface="+mn-cs"/>
              </a:rPr>
              <a:t>b)</a:t>
            </a:r>
            <a:r>
              <a:rPr lang="en-GB" sz="1200" kern="1200" dirty="0" smtClean="0">
                <a:solidFill>
                  <a:schemeClr val="tx1"/>
                </a:solidFill>
                <a:effectLst/>
                <a:latin typeface="+mn-lt"/>
                <a:ea typeface="+mn-ea"/>
                <a:cs typeface="+mn-cs"/>
              </a:rPr>
              <a:t> Due to limitations in the availability of industry-based productivity measures only the following PIAAC countries are included: Australia, Belgium, the Czech Republic, Denmark, Estonia, Finland, France, Germany, Italy, Japan, Korea, the Netherlands, Norway, Poland, Spain, Sweden, Slovak Republic, the United Kingdom and the United States. Skills use and proficiency measures for Belgium correspond to Flanders and those for the United Kingdom to England and Northern Ireland.</a:t>
            </a:r>
          </a:p>
          <a:p>
            <a:r>
              <a:rPr lang="en-GB" sz="1200" i="1" kern="1200" dirty="0" smtClean="0">
                <a:solidFill>
                  <a:schemeClr val="tx1"/>
                </a:solidFill>
                <a:effectLst/>
                <a:latin typeface="+mn-lt"/>
                <a:ea typeface="+mn-ea"/>
                <a:cs typeface="+mn-cs"/>
              </a:rPr>
              <a:t>c)</a:t>
            </a:r>
            <a:r>
              <a:rPr lang="en-GB" sz="1200" kern="1200" dirty="0" smtClean="0">
                <a:solidFill>
                  <a:schemeClr val="tx1"/>
                </a:solidFill>
                <a:effectLst/>
                <a:latin typeface="+mn-lt"/>
                <a:ea typeface="+mn-ea"/>
                <a:cs typeface="+mn-cs"/>
              </a:rPr>
              <a:t> Models for GDP per hour worked consider countries as observations. Models for industry-based labour productivity consider 1-digit ISIC Rev.4 industries within a country as observations. Unadjusted regressions are run using average country (country-industry) values for writing, reading, numeracy, ICT and problem-solving skills use at work. Adjusted regressions control for skills proficiency with literacy scores as the control in models for reading and writing use at work, numeracy scores for numeracy use at work and problem solving in technology-rich environment scores for ICT and problem solving use at work. Adjusted regressions are run in two steps so as to account for the potential direct and indirect (through skills use) effects of skills proficiency on labour productivity. In the first step, two sets of regressions are estimated: a) productivity at the country (country/industry) level is regressed on skills use; similarly; and b) skills use is regressed on skill proficiency. In the second step, the residuals and the constant term of the a) regressions are regressed on the residuals and constant term of b) regressions. The coefficients for the second stage regressions are reported in the table. All regressions include industry and country fixed effects.</a:t>
            </a:r>
          </a:p>
          <a:p>
            <a:r>
              <a:rPr lang="en-GB" sz="1200" i="1" kern="1200" dirty="0" smtClean="0">
                <a:solidFill>
                  <a:schemeClr val="tx1"/>
                </a:solidFill>
                <a:effectLst/>
                <a:latin typeface="+mn-lt"/>
                <a:ea typeface="+mn-ea"/>
                <a:cs typeface="+mn-cs"/>
              </a:rPr>
              <a:t>Source:</a:t>
            </a:r>
            <a:r>
              <a:rPr lang="en-GB" sz="1200" kern="1200" dirty="0" smtClean="0">
                <a:solidFill>
                  <a:schemeClr val="tx1"/>
                </a:solidFill>
                <a:effectLst/>
                <a:latin typeface="+mn-lt"/>
                <a:ea typeface="+mn-ea"/>
                <a:cs typeface="+mn-cs"/>
              </a:rPr>
              <a:t> OECD Productivity Database (2015); ORBIS (2015); Survey of Adult Skills (PIAAC) 2012.</a:t>
            </a:r>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17</a:t>
            </a:fld>
            <a:endParaRPr lang="en-GB"/>
          </a:p>
        </p:txBody>
      </p:sp>
    </p:spTree>
    <p:extLst>
      <p:ext uri="{BB962C8B-B14F-4D97-AF65-F5344CB8AC3E}">
        <p14:creationId xmlns:p14="http://schemas.microsoft.com/office/powerpoint/2010/main" val="405626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Una</a:t>
            </a:r>
            <a:r>
              <a:rPr lang="en-GB" baseline="0" dirty="0" smtClean="0"/>
              <a:t> </a:t>
            </a:r>
            <a:r>
              <a:rPr lang="en-GB" baseline="0" dirty="0" err="1" smtClean="0"/>
              <a:t>pregunta</a:t>
            </a:r>
            <a:r>
              <a:rPr lang="en-GB" baseline="0" dirty="0" smtClean="0"/>
              <a:t> </a:t>
            </a:r>
            <a:r>
              <a:rPr lang="en-GB" baseline="0" dirty="0" err="1" smtClean="0"/>
              <a:t>es</a:t>
            </a:r>
            <a:r>
              <a:rPr lang="en-GB" baseline="0" dirty="0" smtClean="0"/>
              <a:t> </a:t>
            </a:r>
            <a:r>
              <a:rPr lang="en-GB" baseline="0" dirty="0" err="1" smtClean="0"/>
              <a:t>cómo</a:t>
            </a:r>
            <a:r>
              <a:rPr lang="en-GB" baseline="0" dirty="0" smtClean="0"/>
              <a:t> </a:t>
            </a:r>
            <a:r>
              <a:rPr lang="en-GB" baseline="0" dirty="0" err="1" smtClean="0"/>
              <a:t>aumentamos</a:t>
            </a:r>
            <a:r>
              <a:rPr lang="en-GB" baseline="0" dirty="0" smtClean="0"/>
              <a:t> el </a:t>
            </a:r>
            <a:r>
              <a:rPr lang="en-GB" baseline="0" dirty="0" err="1" smtClean="0"/>
              <a:t>uso</a:t>
            </a:r>
            <a:r>
              <a:rPr lang="en-GB" baseline="0" dirty="0" smtClean="0"/>
              <a:t> de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Aumentar</a:t>
            </a:r>
            <a:r>
              <a:rPr lang="en-GB" baseline="0" dirty="0" smtClean="0"/>
              <a:t> o </a:t>
            </a:r>
            <a:r>
              <a:rPr lang="en-GB" baseline="0" dirty="0" err="1" smtClean="0"/>
              <a:t>mejorar</a:t>
            </a:r>
            <a:r>
              <a:rPr lang="en-GB" baseline="0" dirty="0" smtClean="0"/>
              <a:t> el </a:t>
            </a:r>
            <a:r>
              <a:rPr lang="en-GB" baseline="0" dirty="0" err="1" smtClean="0"/>
              <a:t>nivel</a:t>
            </a:r>
            <a:r>
              <a:rPr lang="en-GB" baseline="0" dirty="0" smtClean="0"/>
              <a:t> </a:t>
            </a:r>
            <a:r>
              <a:rPr lang="en-GB" baseline="0" dirty="0" err="1" smtClean="0"/>
              <a:t>tiene</a:t>
            </a:r>
            <a:r>
              <a:rPr lang="en-GB" baseline="0" dirty="0" smtClean="0"/>
              <a:t> </a:t>
            </a:r>
            <a:r>
              <a:rPr lang="en-GB" baseline="0" dirty="0" err="1" smtClean="0"/>
              <a:t>una</a:t>
            </a:r>
            <a:r>
              <a:rPr lang="en-GB" baseline="0" dirty="0" smtClean="0"/>
              <a:t> </a:t>
            </a:r>
            <a:r>
              <a:rPr lang="en-GB" baseline="0" dirty="0" err="1" smtClean="0"/>
              <a:t>fuente</a:t>
            </a:r>
            <a:r>
              <a:rPr lang="en-GB" baseline="0" dirty="0" smtClean="0"/>
              <a:t> </a:t>
            </a:r>
            <a:r>
              <a:rPr lang="en-GB" baseline="0" dirty="0" err="1" smtClean="0"/>
              <a:t>más</a:t>
            </a:r>
            <a:r>
              <a:rPr lang="en-GB" baseline="0" dirty="0" smtClean="0"/>
              <a:t> </a:t>
            </a:r>
            <a:r>
              <a:rPr lang="en-GB" baseline="0" dirty="0" err="1" smtClean="0"/>
              <a:t>clara</a:t>
            </a:r>
            <a:r>
              <a:rPr lang="en-GB" baseline="0" dirty="0" smtClean="0"/>
              <a:t> </a:t>
            </a:r>
            <a:r>
              <a:rPr lang="en-GB" baseline="0" dirty="0" err="1" smtClean="0"/>
              <a:t>en</a:t>
            </a:r>
            <a:r>
              <a:rPr lang="en-GB" baseline="0" dirty="0" smtClean="0"/>
              <a:t> los </a:t>
            </a:r>
            <a:r>
              <a:rPr lang="en-GB" baseline="0" dirty="0" err="1" smtClean="0"/>
              <a:t>sistemas</a:t>
            </a:r>
            <a:r>
              <a:rPr lang="en-GB" baseline="0" dirty="0" smtClean="0"/>
              <a:t> de </a:t>
            </a:r>
            <a:r>
              <a:rPr lang="en-GB" baseline="0" dirty="0" err="1" smtClean="0"/>
              <a:t>educación</a:t>
            </a:r>
            <a:r>
              <a:rPr lang="en-GB" baseline="0" dirty="0" smtClean="0"/>
              <a:t>, </a:t>
            </a:r>
            <a:r>
              <a:rPr lang="en-GB" baseline="0" dirty="0" err="1" smtClean="0"/>
              <a:t>formación</a:t>
            </a:r>
            <a:r>
              <a:rPr lang="en-GB" baseline="0" dirty="0" smtClean="0"/>
              <a:t> y </a:t>
            </a:r>
            <a:r>
              <a:rPr lang="en-GB" baseline="0" dirty="0" err="1" smtClean="0"/>
              <a:t>capacitación</a:t>
            </a:r>
            <a:r>
              <a:rPr lang="en-GB" baseline="0" dirty="0" smtClean="0"/>
              <a:t>. El </a:t>
            </a:r>
            <a:r>
              <a:rPr lang="en-GB" baseline="0" dirty="0" err="1" smtClean="0"/>
              <a:t>uso</a:t>
            </a:r>
            <a:r>
              <a:rPr lang="en-GB" baseline="0" dirty="0" smtClean="0"/>
              <a:t> </a:t>
            </a:r>
            <a:r>
              <a:rPr lang="en-GB" baseline="0" dirty="0" err="1" smtClean="0"/>
              <a:t>requiere</a:t>
            </a:r>
            <a:r>
              <a:rPr lang="en-GB" baseline="0" dirty="0" smtClean="0"/>
              <a:t> </a:t>
            </a:r>
            <a:r>
              <a:rPr lang="en-GB" baseline="0" dirty="0" err="1" smtClean="0"/>
              <a:t>enfocarse</a:t>
            </a:r>
            <a:r>
              <a:rPr lang="en-GB" baseline="0" dirty="0" smtClean="0"/>
              <a:t>, </a:t>
            </a:r>
            <a:r>
              <a:rPr lang="en-GB" baseline="0" dirty="0" err="1" smtClean="0"/>
              <a:t>necesariamente</a:t>
            </a:r>
            <a:r>
              <a:rPr lang="en-GB" baseline="0" dirty="0" smtClean="0"/>
              <a:t>, </a:t>
            </a:r>
            <a:r>
              <a:rPr lang="en-GB" baseline="0" dirty="0" err="1" smtClean="0"/>
              <a:t>en</a:t>
            </a:r>
            <a:r>
              <a:rPr lang="en-GB" baseline="0" dirty="0" smtClean="0"/>
              <a:t> el </a:t>
            </a:r>
            <a:r>
              <a:rPr lang="en-GB" baseline="0" dirty="0" err="1" smtClean="0"/>
              <a:t>trabajo</a:t>
            </a:r>
            <a:r>
              <a:rPr lang="en-GB" baseline="0" dirty="0" smtClean="0"/>
              <a:t> </a:t>
            </a:r>
            <a:r>
              <a:rPr lang="en-GB" baseline="0" dirty="0" err="1" smtClean="0"/>
              <a:t>mismo</a:t>
            </a:r>
            <a:r>
              <a:rPr lang="en-GB" baseline="0" dirty="0" smtClean="0"/>
              <a:t>, con un </a:t>
            </a:r>
            <a:r>
              <a:rPr lang="en-GB" baseline="0" dirty="0" err="1" smtClean="0"/>
              <a:t>rol</a:t>
            </a:r>
            <a:r>
              <a:rPr lang="en-GB" baseline="0" dirty="0" smtClean="0"/>
              <a:t> fundamental para el </a:t>
            </a:r>
            <a:r>
              <a:rPr lang="en-GB" baseline="0" dirty="0" err="1" smtClean="0"/>
              <a:t>empleador</a:t>
            </a:r>
            <a:r>
              <a:rPr lang="en-GB" baseline="0" dirty="0" smtClean="0"/>
              <a:t>, la </a:t>
            </a:r>
            <a:r>
              <a:rPr lang="en-GB" baseline="0" dirty="0" err="1" smtClean="0"/>
              <a:t>administración</a:t>
            </a:r>
            <a:r>
              <a:rPr lang="en-GB" baseline="0" dirty="0" smtClean="0"/>
              <a:t> de </a:t>
            </a:r>
            <a:r>
              <a:rPr lang="en-GB" baseline="0" dirty="0" err="1" smtClean="0"/>
              <a:t>recursos</a:t>
            </a:r>
            <a:r>
              <a:rPr lang="en-GB" baseline="0" dirty="0" smtClean="0"/>
              <a:t> </a:t>
            </a:r>
            <a:r>
              <a:rPr lang="en-GB" baseline="0" dirty="0" err="1" smtClean="0"/>
              <a:t>humanos</a:t>
            </a:r>
            <a:r>
              <a:rPr lang="en-GB" baseline="0" dirty="0" smtClean="0"/>
              <a:t> y la </a:t>
            </a:r>
            <a:r>
              <a:rPr lang="en-GB" baseline="0" dirty="0" err="1" smtClean="0"/>
              <a:t>supervisión</a:t>
            </a:r>
            <a:r>
              <a:rPr lang="en-GB" baseline="0" dirty="0" smtClean="0"/>
              <a:t>. </a:t>
            </a:r>
            <a:r>
              <a:rPr lang="en-GB" baseline="0" dirty="0" err="1" smtClean="0"/>
              <a:t>Claramente</a:t>
            </a:r>
            <a:r>
              <a:rPr lang="en-GB" baseline="0" dirty="0" smtClean="0"/>
              <a:t>, </a:t>
            </a:r>
            <a:r>
              <a:rPr lang="en-GB" baseline="0" dirty="0" err="1" smtClean="0"/>
              <a:t>supervisores</a:t>
            </a:r>
            <a:r>
              <a:rPr lang="en-GB" baseline="0" dirty="0" smtClean="0"/>
              <a:t> y </a:t>
            </a:r>
            <a:r>
              <a:rPr lang="en-GB" baseline="0" dirty="0" err="1" smtClean="0"/>
              <a:t>administradores</a:t>
            </a:r>
            <a:r>
              <a:rPr lang="en-GB" baseline="0" dirty="0" smtClean="0"/>
              <a:t> </a:t>
            </a:r>
            <a:r>
              <a:rPr lang="en-GB" baseline="0" dirty="0" err="1" smtClean="0"/>
              <a:t>deben</a:t>
            </a:r>
            <a:r>
              <a:rPr lang="en-GB" baseline="0" dirty="0" smtClean="0"/>
              <a:t> </a:t>
            </a:r>
            <a:r>
              <a:rPr lang="en-GB" baseline="0" dirty="0" err="1" smtClean="0"/>
              <a:t>tener</a:t>
            </a:r>
            <a:r>
              <a:rPr lang="en-GB" baseline="0" dirty="0" smtClean="0"/>
              <a:t> </a:t>
            </a:r>
            <a:r>
              <a:rPr lang="en-GB" baseline="0" dirty="0" err="1" smtClean="0"/>
              <a:t>las</a:t>
            </a:r>
            <a:r>
              <a:rPr lang="en-GB" baseline="0" dirty="0" smtClean="0"/>
              <a:t> </a:t>
            </a:r>
            <a:r>
              <a:rPr lang="en-GB" baseline="0" dirty="0" err="1" smtClean="0"/>
              <a:t>competencias</a:t>
            </a:r>
            <a:r>
              <a:rPr lang="en-GB" baseline="0" dirty="0" smtClean="0"/>
              <a:t> para </a:t>
            </a:r>
            <a:r>
              <a:rPr lang="en-GB" baseline="0" dirty="0" err="1" smtClean="0"/>
              <a:t>sacarle</a:t>
            </a:r>
            <a:r>
              <a:rPr lang="en-GB" baseline="0" dirty="0" smtClean="0"/>
              <a:t> </a:t>
            </a:r>
            <a:r>
              <a:rPr lang="en-GB" baseline="0" dirty="0" err="1" smtClean="0"/>
              <a:t>provecho</a:t>
            </a:r>
            <a:r>
              <a:rPr lang="en-GB" baseline="0" dirty="0" smtClean="0"/>
              <a:t> a </a:t>
            </a:r>
            <a:r>
              <a:rPr lang="en-GB" baseline="0" dirty="0" err="1" smtClean="0"/>
              <a:t>estas</a:t>
            </a:r>
            <a:r>
              <a:rPr lang="en-GB" baseline="0" dirty="0" smtClean="0"/>
              <a:t> </a:t>
            </a:r>
            <a:r>
              <a:rPr lang="en-GB" baseline="0" dirty="0" err="1" smtClean="0"/>
              <a:t>prácticas</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Pymes</a:t>
            </a:r>
            <a:r>
              <a:rPr lang="en-GB" baseline="0" dirty="0" smtClean="0"/>
              <a:t> </a:t>
            </a:r>
            <a:r>
              <a:rPr lang="en-GB" baseline="0" dirty="0" err="1" smtClean="0"/>
              <a:t>tienen</a:t>
            </a:r>
            <a:r>
              <a:rPr lang="en-GB" baseline="0" dirty="0" smtClean="0"/>
              <a:t> </a:t>
            </a:r>
            <a:r>
              <a:rPr lang="en-GB" baseline="0" dirty="0" err="1" smtClean="0"/>
              <a:t>menor</a:t>
            </a:r>
            <a:r>
              <a:rPr lang="en-GB" baseline="0" dirty="0" smtClean="0"/>
              <a:t> </a:t>
            </a:r>
            <a:r>
              <a:rPr lang="en-GB" baseline="0" dirty="0" err="1" smtClean="0"/>
              <a:t>capacidad</a:t>
            </a:r>
            <a:r>
              <a:rPr lang="en-GB" baseline="0" dirty="0" smtClean="0"/>
              <a:t> de </a:t>
            </a:r>
            <a:r>
              <a:rPr lang="en-GB" baseline="0" dirty="0" err="1" smtClean="0"/>
              <a:t>manejo</a:t>
            </a:r>
            <a:r>
              <a:rPr lang="en-GB" baseline="0" dirty="0" smtClean="0"/>
              <a:t> de </a:t>
            </a:r>
            <a:r>
              <a:rPr lang="en-GB" baseline="0" dirty="0" err="1" smtClean="0"/>
              <a:t>recursos</a:t>
            </a:r>
            <a:r>
              <a:rPr lang="en-GB" baseline="0" dirty="0" smtClean="0"/>
              <a:t> </a:t>
            </a:r>
            <a:r>
              <a:rPr lang="en-GB" baseline="0" dirty="0" err="1" smtClean="0"/>
              <a:t>humanos</a:t>
            </a:r>
            <a:r>
              <a:rPr lang="en-GB" baseline="0" dirty="0" smtClean="0"/>
              <a:t>. </a:t>
            </a:r>
            <a:r>
              <a:rPr lang="en-GB" baseline="0" dirty="0" err="1" smtClean="0"/>
              <a:t>Varios</a:t>
            </a:r>
            <a:r>
              <a:rPr lang="en-GB" baseline="0" dirty="0" smtClean="0"/>
              <a:t> </a:t>
            </a:r>
            <a:r>
              <a:rPr lang="en-GB" baseline="0" dirty="0" err="1" smtClean="0"/>
              <a:t>países</a:t>
            </a:r>
            <a:r>
              <a:rPr lang="en-GB" baseline="0" dirty="0" smtClean="0"/>
              <a:t> </a:t>
            </a:r>
            <a:r>
              <a:rPr lang="en-GB" baseline="0" dirty="0" err="1" smtClean="0"/>
              <a:t>están</a:t>
            </a:r>
            <a:r>
              <a:rPr lang="en-GB" baseline="0" dirty="0" smtClean="0"/>
              <a:t> </a:t>
            </a:r>
            <a:r>
              <a:rPr lang="en-GB" baseline="0" dirty="0" err="1" smtClean="0"/>
              <a:t>desarrollando</a:t>
            </a:r>
            <a:r>
              <a:rPr lang="en-GB" baseline="0" dirty="0" smtClean="0"/>
              <a:t> </a:t>
            </a:r>
            <a:r>
              <a:rPr lang="en-GB" baseline="0" dirty="0" err="1" smtClean="0"/>
              <a:t>políticas</a:t>
            </a:r>
            <a:r>
              <a:rPr lang="en-GB" baseline="0" dirty="0" smtClean="0"/>
              <a:t> de </a:t>
            </a:r>
            <a:r>
              <a:rPr lang="en-GB" baseline="0" dirty="0" err="1" smtClean="0"/>
              <a:t>apoyo</a:t>
            </a:r>
            <a:r>
              <a:rPr lang="en-GB" baseline="0" dirty="0" smtClean="0"/>
              <a:t> para </a:t>
            </a:r>
            <a:r>
              <a:rPr lang="en-GB" baseline="0" dirty="0" err="1" smtClean="0"/>
              <a:t>que</a:t>
            </a:r>
            <a:r>
              <a:rPr lang="en-GB" baseline="0" dirty="0" smtClean="0"/>
              <a:t> </a:t>
            </a:r>
            <a:r>
              <a:rPr lang="en-GB" baseline="0" dirty="0" err="1" smtClean="0"/>
              <a:t>empresas</a:t>
            </a:r>
            <a:r>
              <a:rPr lang="en-GB" baseline="0" dirty="0" smtClean="0"/>
              <a:t> </a:t>
            </a:r>
            <a:r>
              <a:rPr lang="en-GB" baseline="0" dirty="0" err="1" smtClean="0"/>
              <a:t>adopten</a:t>
            </a:r>
            <a:r>
              <a:rPr lang="en-GB" baseline="0" dirty="0" smtClean="0"/>
              <a:t> </a:t>
            </a:r>
            <a:r>
              <a:rPr lang="en-GB" baseline="0" dirty="0" err="1" smtClean="0"/>
              <a:t>prácticas</a:t>
            </a:r>
            <a:r>
              <a:rPr lang="en-GB" baseline="0" dirty="0" smtClean="0"/>
              <a:t> </a:t>
            </a:r>
            <a:r>
              <a:rPr lang="en-GB" baseline="0" dirty="0" err="1" smtClean="0"/>
              <a:t>más</a:t>
            </a:r>
            <a:r>
              <a:rPr lang="en-GB" baseline="0" dirty="0" smtClean="0"/>
              <a:t> </a:t>
            </a:r>
            <a:r>
              <a:rPr lang="en-GB" baseline="0" dirty="0" err="1" smtClean="0"/>
              <a:t>efectivas</a:t>
            </a:r>
            <a:r>
              <a:rPr lang="en-GB" baseline="0" dirty="0" smtClean="0"/>
              <a:t> (Australia, </a:t>
            </a:r>
            <a:r>
              <a:rPr lang="en-GB" baseline="0" dirty="0" err="1" smtClean="0"/>
              <a:t>Finlandia</a:t>
            </a:r>
            <a:r>
              <a:rPr lang="en-GB" baseline="0" dirty="0" smtClean="0"/>
              <a:t>, </a:t>
            </a:r>
            <a:r>
              <a:rPr lang="en-GB" baseline="0" dirty="0" err="1" smtClean="0"/>
              <a:t>Holanda</a:t>
            </a:r>
            <a:r>
              <a:rPr lang="en-GB" baseline="0" dirty="0" smtClean="0"/>
              <a:t>, </a:t>
            </a:r>
            <a:r>
              <a:rPr lang="en-GB" baseline="0" dirty="0" err="1" smtClean="0"/>
              <a:t>Suecia</a:t>
            </a:r>
            <a:r>
              <a:rPr lang="en-GB" baseline="0" dirty="0" smtClean="0"/>
              <a:t>). </a:t>
            </a:r>
          </a:p>
        </p:txBody>
      </p:sp>
      <p:sp>
        <p:nvSpPr>
          <p:cNvPr id="4" name="Slide Number Placeholder 3"/>
          <p:cNvSpPr>
            <a:spLocks noGrp="1"/>
          </p:cNvSpPr>
          <p:nvPr>
            <p:ph type="sldNum" sz="quarter" idx="10"/>
          </p:nvPr>
        </p:nvSpPr>
        <p:spPr/>
        <p:txBody>
          <a:bodyPr/>
          <a:lstStyle/>
          <a:p>
            <a:fld id="{B26EEEE6-B896-493A-935A-C356B2C8C708}" type="slidenum">
              <a:rPr lang="en-GB" smtClean="0"/>
              <a:t>18</a:t>
            </a:fld>
            <a:endParaRPr lang="en-GB"/>
          </a:p>
        </p:txBody>
      </p:sp>
    </p:spTree>
    <p:extLst>
      <p:ext uri="{BB962C8B-B14F-4D97-AF65-F5344CB8AC3E}">
        <p14:creationId xmlns:p14="http://schemas.microsoft.com/office/powerpoint/2010/main" val="442499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uso</a:t>
            </a:r>
            <a:r>
              <a:rPr lang="en-GB" dirty="0" smtClean="0"/>
              <a:t> </a:t>
            </a:r>
            <a:r>
              <a:rPr lang="en-GB" dirty="0" err="1" smtClean="0"/>
              <a:t>depende</a:t>
            </a:r>
            <a:r>
              <a:rPr lang="en-GB" baseline="0" dirty="0" smtClean="0"/>
              <a:t> de la </a:t>
            </a:r>
            <a:r>
              <a:rPr lang="en-GB" baseline="0" dirty="0" err="1" smtClean="0"/>
              <a:t>demanda</a:t>
            </a:r>
            <a:r>
              <a:rPr lang="en-GB" baseline="0" dirty="0" smtClean="0"/>
              <a:t> </a:t>
            </a:r>
            <a:r>
              <a:rPr lang="en-GB" baseline="0" dirty="0" err="1" smtClean="0"/>
              <a:t>agregada</a:t>
            </a:r>
            <a:r>
              <a:rPr lang="en-GB" baseline="0" dirty="0" smtClean="0"/>
              <a:t>, </a:t>
            </a:r>
            <a:r>
              <a:rPr lang="en-GB" baseline="0" dirty="0" err="1" smtClean="0"/>
              <a:t>que</a:t>
            </a:r>
            <a:r>
              <a:rPr lang="en-GB" baseline="0" dirty="0" smtClean="0"/>
              <a:t> a </a:t>
            </a:r>
            <a:r>
              <a:rPr lang="en-GB" baseline="0" dirty="0" err="1" smtClean="0"/>
              <a:t>su</a:t>
            </a:r>
            <a:r>
              <a:rPr lang="en-GB" baseline="0" dirty="0" smtClean="0"/>
              <a:t> </a:t>
            </a:r>
            <a:r>
              <a:rPr lang="en-GB" baseline="0" dirty="0" err="1" smtClean="0"/>
              <a:t>vez</a:t>
            </a:r>
            <a:r>
              <a:rPr lang="en-GB" baseline="0" dirty="0" smtClean="0"/>
              <a:t> </a:t>
            </a:r>
            <a:r>
              <a:rPr lang="en-GB" baseline="0" dirty="0" err="1" smtClean="0"/>
              <a:t>depende</a:t>
            </a:r>
            <a:r>
              <a:rPr lang="en-GB" baseline="0" dirty="0" smtClean="0"/>
              <a:t> de la </a:t>
            </a:r>
            <a:r>
              <a:rPr lang="en-GB" baseline="0" dirty="0" err="1" smtClean="0"/>
              <a:t>estructura</a:t>
            </a:r>
            <a:r>
              <a:rPr lang="en-GB" baseline="0" dirty="0" smtClean="0"/>
              <a:t> industrial y de </a:t>
            </a:r>
            <a:r>
              <a:rPr lang="en-GB" baseline="0" dirty="0" err="1" smtClean="0"/>
              <a:t>procesos</a:t>
            </a:r>
            <a:r>
              <a:rPr lang="en-GB" baseline="0" dirty="0" smtClean="0"/>
              <a:t> </a:t>
            </a:r>
            <a:r>
              <a:rPr lang="en-GB" baseline="0" dirty="0" err="1" smtClean="0"/>
              <a:t>globales</a:t>
            </a:r>
            <a:r>
              <a:rPr lang="en-GB" baseline="0" dirty="0" smtClean="0"/>
              <a:t>. </a:t>
            </a:r>
            <a:r>
              <a:rPr lang="en-GB" baseline="0" dirty="0" err="1" smtClean="0"/>
              <a:t>Estos</a:t>
            </a:r>
            <a:r>
              <a:rPr lang="en-GB" baseline="0" dirty="0" smtClean="0"/>
              <a:t> </a:t>
            </a:r>
            <a:r>
              <a:rPr lang="en-GB" baseline="0" dirty="0" err="1" smtClean="0"/>
              <a:t>procesos</a:t>
            </a:r>
            <a:r>
              <a:rPr lang="en-GB" baseline="0" dirty="0" smtClean="0"/>
              <a:t> </a:t>
            </a:r>
            <a:r>
              <a:rPr lang="en-GB" baseline="0" dirty="0" err="1" smtClean="0"/>
              <a:t>incluyen</a:t>
            </a:r>
            <a:r>
              <a:rPr lang="en-GB" baseline="0" dirty="0" smtClean="0"/>
              <a:t> la </a:t>
            </a:r>
            <a:r>
              <a:rPr lang="en-GB" baseline="0" dirty="0" err="1" smtClean="0"/>
              <a:t>globalización</a:t>
            </a:r>
            <a:r>
              <a:rPr lang="en-GB" baseline="0" dirty="0" smtClean="0"/>
              <a:t>, el </a:t>
            </a:r>
            <a:r>
              <a:rPr lang="en-GB" baseline="0" dirty="0" err="1" smtClean="0"/>
              <a:t>desarrollo</a:t>
            </a:r>
            <a:r>
              <a:rPr lang="en-GB" baseline="0" dirty="0" smtClean="0"/>
              <a:t> de la </a:t>
            </a:r>
            <a:r>
              <a:rPr lang="en-GB" baseline="0" dirty="0" err="1" smtClean="0"/>
              <a:t>economía</a:t>
            </a:r>
            <a:r>
              <a:rPr lang="en-GB" baseline="0" dirty="0" smtClean="0"/>
              <a:t> digital y el </a:t>
            </a:r>
            <a:r>
              <a:rPr lang="en-GB" baseline="0" dirty="0" err="1" smtClean="0"/>
              <a:t>cambio</a:t>
            </a:r>
            <a:r>
              <a:rPr lang="en-GB" baseline="0" dirty="0" smtClean="0"/>
              <a:t> </a:t>
            </a:r>
            <a:r>
              <a:rPr lang="en-GB" baseline="0" dirty="0" err="1" smtClean="0"/>
              <a:t>tecnológico</a:t>
            </a:r>
            <a:r>
              <a:rPr lang="en-GB" baseline="0" dirty="0" smtClean="0"/>
              <a:t>, el </a:t>
            </a:r>
            <a:r>
              <a:rPr lang="en-GB" baseline="0" dirty="0" err="1" smtClean="0"/>
              <a:t>cambio</a:t>
            </a:r>
            <a:r>
              <a:rPr lang="en-GB" baseline="0" dirty="0" smtClean="0"/>
              <a:t> </a:t>
            </a:r>
            <a:r>
              <a:rPr lang="en-GB" baseline="0" dirty="0" err="1" smtClean="0"/>
              <a:t>demográfico</a:t>
            </a:r>
            <a:r>
              <a:rPr lang="en-GB" baseline="0" dirty="0" smtClean="0"/>
              <a:t> y el </a:t>
            </a:r>
            <a:r>
              <a:rPr lang="en-GB" baseline="0" dirty="0" err="1" smtClean="0"/>
              <a:t>cambio</a:t>
            </a:r>
            <a:r>
              <a:rPr lang="en-GB" baseline="0" dirty="0" smtClean="0"/>
              <a:t> </a:t>
            </a:r>
            <a:r>
              <a:rPr lang="en-GB" baseline="0" dirty="0" err="1" smtClean="0"/>
              <a:t>medioambiental</a:t>
            </a:r>
            <a:r>
              <a:rPr lang="en-GB" baseline="0" dirty="0" smtClean="0"/>
              <a:t> </a:t>
            </a:r>
            <a:r>
              <a:rPr lang="en-GB" baseline="0" dirty="0" err="1" smtClean="0"/>
              <a:t>que</a:t>
            </a:r>
            <a:r>
              <a:rPr lang="en-GB" baseline="0" dirty="0" smtClean="0"/>
              <a:t> </a:t>
            </a:r>
            <a:r>
              <a:rPr lang="en-GB" baseline="0" dirty="0" err="1" smtClean="0"/>
              <a:t>inciden</a:t>
            </a:r>
            <a:r>
              <a:rPr lang="en-GB" baseline="0" dirty="0" smtClean="0"/>
              <a:t> </a:t>
            </a:r>
            <a:r>
              <a:rPr lang="en-GB" baseline="0" dirty="0" err="1" smtClean="0"/>
              <a:t>en</a:t>
            </a:r>
            <a:r>
              <a:rPr lang="en-GB" baseline="0" dirty="0" smtClean="0"/>
              <a:t> </a:t>
            </a:r>
            <a:r>
              <a:rPr lang="en-GB" baseline="0" dirty="0" err="1" smtClean="0"/>
              <a:t>las</a:t>
            </a:r>
            <a:r>
              <a:rPr lang="en-GB" baseline="0" dirty="0" smtClean="0"/>
              <a:t> </a:t>
            </a:r>
            <a:r>
              <a:rPr lang="en-GB" baseline="0" dirty="0" err="1" smtClean="0"/>
              <a:t>demandas</a:t>
            </a:r>
            <a:r>
              <a:rPr lang="en-GB" baseline="0" dirty="0" smtClean="0"/>
              <a:t> </a:t>
            </a:r>
            <a:r>
              <a:rPr lang="en-GB" baseline="0" dirty="0" err="1" smtClean="0"/>
              <a:t>por</a:t>
            </a:r>
            <a:r>
              <a:rPr lang="en-GB" baseline="0" dirty="0" smtClean="0"/>
              <a:t> </a:t>
            </a:r>
            <a:r>
              <a:rPr lang="en-GB" baseline="0" dirty="0" err="1" smtClean="0"/>
              <a:t>competencias</a:t>
            </a:r>
            <a:r>
              <a:rPr lang="en-GB" baseline="0" dirty="0" smtClean="0"/>
              <a:t> y </a:t>
            </a:r>
            <a:r>
              <a:rPr lang="en-GB" baseline="0" dirty="0" err="1" smtClean="0"/>
              <a:t>pueden</a:t>
            </a:r>
            <a:r>
              <a:rPr lang="en-GB" baseline="0" dirty="0" smtClean="0"/>
              <a:t> </a:t>
            </a:r>
            <a:r>
              <a:rPr lang="en-GB" baseline="0" dirty="0" err="1" smtClean="0"/>
              <a:t>mejorar</a:t>
            </a:r>
            <a:r>
              <a:rPr lang="en-GB" baseline="0" dirty="0" smtClean="0"/>
              <a:t> la </a:t>
            </a:r>
            <a:r>
              <a:rPr lang="en-GB" baseline="0" dirty="0" err="1" smtClean="0"/>
              <a:t>productividad</a:t>
            </a:r>
            <a:r>
              <a:rPr lang="en-GB" baseline="0" dirty="0" smtClean="0"/>
              <a:t> </a:t>
            </a:r>
            <a:r>
              <a:rPr lang="en-GB" baseline="0" dirty="0" err="1" smtClean="0"/>
              <a:t>si</a:t>
            </a:r>
            <a:r>
              <a:rPr lang="en-GB" baseline="0" dirty="0" smtClean="0"/>
              <a:t> </a:t>
            </a:r>
            <a:r>
              <a:rPr lang="en-GB" baseline="0" dirty="0" err="1" smtClean="0"/>
              <a:t>es</a:t>
            </a:r>
            <a:r>
              <a:rPr lang="en-GB" baseline="0" dirty="0" smtClean="0"/>
              <a:t> </a:t>
            </a:r>
            <a:r>
              <a:rPr lang="en-GB" baseline="0" dirty="0" err="1" smtClean="0"/>
              <a:t>que</a:t>
            </a:r>
            <a:r>
              <a:rPr lang="en-GB" baseline="0" dirty="0" smtClean="0"/>
              <a:t> la </a:t>
            </a:r>
            <a:r>
              <a:rPr lang="en-GB" baseline="0" dirty="0" err="1" smtClean="0"/>
              <a:t>fuerza</a:t>
            </a:r>
            <a:r>
              <a:rPr lang="en-GB" baseline="0" dirty="0" smtClean="0"/>
              <a:t> </a:t>
            </a:r>
            <a:r>
              <a:rPr lang="en-GB" baseline="0" dirty="0" err="1" smtClean="0"/>
              <a:t>laboral</a:t>
            </a:r>
            <a:r>
              <a:rPr lang="en-GB" baseline="0" dirty="0" smtClean="0"/>
              <a:t> y la </a:t>
            </a:r>
            <a:r>
              <a:rPr lang="en-GB" baseline="0" dirty="0" err="1" smtClean="0"/>
              <a:t>estructura</a:t>
            </a:r>
            <a:r>
              <a:rPr lang="en-GB" baseline="0" dirty="0" smtClean="0"/>
              <a:t> </a:t>
            </a:r>
            <a:r>
              <a:rPr lang="en-GB" baseline="0" dirty="0" err="1" smtClean="0"/>
              <a:t>productiva</a:t>
            </a:r>
            <a:r>
              <a:rPr lang="en-GB" baseline="0" dirty="0" smtClean="0"/>
              <a:t> </a:t>
            </a:r>
            <a:r>
              <a:rPr lang="en-GB" baseline="0" dirty="0" err="1" smtClean="0"/>
              <a:t>está</a:t>
            </a:r>
            <a:r>
              <a:rPr lang="en-GB" baseline="0" dirty="0" smtClean="0"/>
              <a:t> </a:t>
            </a:r>
            <a:r>
              <a:rPr lang="en-GB" baseline="0" dirty="0" err="1" smtClean="0"/>
              <a:t>capacitada</a:t>
            </a:r>
            <a:r>
              <a:rPr lang="en-GB" baseline="0" dirty="0" smtClean="0"/>
              <a:t> para </a:t>
            </a:r>
            <a:r>
              <a:rPr lang="en-GB" baseline="0" dirty="0" err="1" smtClean="0"/>
              <a:t>aprovechar</a:t>
            </a:r>
            <a:r>
              <a:rPr lang="en-GB" baseline="0" dirty="0" smtClean="0"/>
              <a:t> </a:t>
            </a:r>
            <a:r>
              <a:rPr lang="en-GB" baseline="0" dirty="0" err="1" smtClean="0"/>
              <a:t>estos</a:t>
            </a:r>
            <a:r>
              <a:rPr lang="en-GB" baseline="0" dirty="0" smtClean="0"/>
              <a:t> </a:t>
            </a:r>
            <a:r>
              <a:rPr lang="en-GB" baseline="0" dirty="0" err="1" smtClean="0"/>
              <a:t>procesos</a:t>
            </a:r>
            <a:r>
              <a:rPr lang="en-GB" baseline="0" dirty="0" smtClean="0"/>
              <a:t>. </a:t>
            </a:r>
          </a:p>
          <a:p>
            <a:endParaRPr lang="en-GB" baseline="0" dirty="0" smtClean="0"/>
          </a:p>
          <a:p>
            <a:r>
              <a:rPr lang="en-GB" dirty="0" err="1" smtClean="0"/>
              <a:t>P</a:t>
            </a:r>
            <a:r>
              <a:rPr lang="en-GB" baseline="0" dirty="0" err="1" smtClean="0"/>
              <a:t>olíticas</a:t>
            </a:r>
            <a:r>
              <a:rPr lang="en-GB" baseline="0" dirty="0" smtClean="0"/>
              <a:t> de </a:t>
            </a:r>
            <a:r>
              <a:rPr lang="en-GB" baseline="0" dirty="0" err="1" smtClean="0"/>
              <a:t>desarrollo</a:t>
            </a:r>
            <a:r>
              <a:rPr lang="en-GB" baseline="0" dirty="0" smtClean="0"/>
              <a:t> de </a:t>
            </a:r>
            <a:r>
              <a:rPr lang="en-GB" baseline="0" dirty="0" err="1" smtClean="0"/>
              <a:t>competencias</a:t>
            </a:r>
            <a:r>
              <a:rPr lang="en-GB" baseline="0" dirty="0" smtClean="0"/>
              <a:t> </a:t>
            </a:r>
            <a:r>
              <a:rPr lang="en-GB" baseline="0" dirty="0" err="1" smtClean="0"/>
              <a:t>deben</a:t>
            </a:r>
            <a:r>
              <a:rPr lang="en-GB" baseline="0" dirty="0" smtClean="0"/>
              <a:t> </a:t>
            </a:r>
            <a:r>
              <a:rPr lang="en-GB" baseline="0" dirty="0" err="1" smtClean="0"/>
              <a:t>estar</a:t>
            </a:r>
            <a:r>
              <a:rPr lang="en-GB" baseline="0" dirty="0" smtClean="0"/>
              <a:t> </a:t>
            </a:r>
            <a:r>
              <a:rPr lang="en-GB" baseline="0" dirty="0" err="1" smtClean="0"/>
              <a:t>vinculadas</a:t>
            </a:r>
            <a:r>
              <a:rPr lang="en-GB" baseline="0" dirty="0" smtClean="0"/>
              <a:t> con </a:t>
            </a:r>
            <a:r>
              <a:rPr lang="en-GB" baseline="0" dirty="0" err="1" smtClean="0"/>
              <a:t>política</a:t>
            </a:r>
            <a:r>
              <a:rPr lang="en-GB" baseline="0" dirty="0" smtClean="0"/>
              <a:t> industrial y </a:t>
            </a:r>
            <a:r>
              <a:rPr lang="en-GB" baseline="0" dirty="0" err="1" smtClean="0"/>
              <a:t>estrategia</a:t>
            </a:r>
            <a:r>
              <a:rPr lang="en-GB" baseline="0" dirty="0" smtClean="0"/>
              <a:t> de </a:t>
            </a:r>
            <a:r>
              <a:rPr lang="en-GB" baseline="0" dirty="0" err="1" smtClean="0"/>
              <a:t>desarrollo</a:t>
            </a:r>
            <a:r>
              <a:rPr lang="en-GB" baseline="0" dirty="0" smtClean="0"/>
              <a:t> </a:t>
            </a:r>
            <a:r>
              <a:rPr lang="en-GB" baseline="0" dirty="0" err="1" smtClean="0"/>
              <a:t>económico</a:t>
            </a:r>
            <a:r>
              <a:rPr lang="en-GB" baseline="0" dirty="0" smtClean="0"/>
              <a:t>, con la </a:t>
            </a:r>
            <a:r>
              <a:rPr lang="en-GB" baseline="0" dirty="0" err="1" smtClean="0"/>
              <a:t>demanda</a:t>
            </a:r>
            <a:r>
              <a:rPr lang="en-GB" baseline="0" dirty="0" smtClean="0"/>
              <a:t> del </a:t>
            </a:r>
            <a:r>
              <a:rPr lang="en-GB" baseline="0" dirty="0" err="1" smtClean="0"/>
              <a:t>mercado</a:t>
            </a:r>
            <a:r>
              <a:rPr lang="en-GB" baseline="0" dirty="0" smtClean="0"/>
              <a:t> </a:t>
            </a:r>
            <a:r>
              <a:rPr lang="en-GB" baseline="0" dirty="0" err="1" smtClean="0"/>
              <a:t>laboral</a:t>
            </a:r>
            <a:r>
              <a:rPr lang="en-GB" baseline="0" dirty="0" smtClean="0"/>
              <a:t>. </a:t>
            </a:r>
            <a:r>
              <a:rPr lang="en-GB" baseline="0" dirty="0" err="1" smtClean="0"/>
              <a:t>Debe</a:t>
            </a:r>
            <a:r>
              <a:rPr lang="en-GB" baseline="0" dirty="0" smtClean="0"/>
              <a:t> </a:t>
            </a:r>
            <a:r>
              <a:rPr lang="en-GB" baseline="0" dirty="0" err="1" smtClean="0"/>
              <a:t>existir</a:t>
            </a:r>
            <a:r>
              <a:rPr lang="en-GB" baseline="0" dirty="0" smtClean="0"/>
              <a:t> un </a:t>
            </a:r>
            <a:r>
              <a:rPr lang="en-GB" baseline="0" dirty="0" err="1" smtClean="0"/>
              <a:t>alineamiento</a:t>
            </a:r>
            <a:r>
              <a:rPr lang="en-GB" baseline="0" dirty="0" smtClean="0"/>
              <a:t> entre </a:t>
            </a:r>
            <a:r>
              <a:rPr lang="en-GB" baseline="0" dirty="0" err="1" smtClean="0"/>
              <a:t>las</a:t>
            </a:r>
            <a:r>
              <a:rPr lang="en-GB" baseline="0" dirty="0" smtClean="0"/>
              <a:t> </a:t>
            </a:r>
            <a:r>
              <a:rPr lang="en-GB" baseline="0" dirty="0" err="1" smtClean="0"/>
              <a:t>competencias</a:t>
            </a:r>
            <a:r>
              <a:rPr lang="en-GB" baseline="0" dirty="0" smtClean="0"/>
              <a:t> y la </a:t>
            </a:r>
            <a:r>
              <a:rPr lang="en-GB" baseline="0" dirty="0" err="1" smtClean="0"/>
              <a:t>demanda</a:t>
            </a:r>
            <a:r>
              <a:rPr lang="en-GB" baseline="0" dirty="0" smtClean="0"/>
              <a:t> del </a:t>
            </a:r>
            <a:r>
              <a:rPr lang="en-GB" baseline="0" dirty="0" err="1" smtClean="0"/>
              <a:t>mercado</a:t>
            </a:r>
            <a:r>
              <a:rPr lang="en-GB" baseline="0" dirty="0" smtClean="0"/>
              <a:t> </a:t>
            </a:r>
            <a:r>
              <a:rPr lang="en-GB" baseline="0" dirty="0" err="1" smtClean="0"/>
              <a:t>laboral</a:t>
            </a:r>
            <a:r>
              <a:rPr lang="en-GB" baseline="0" dirty="0" smtClean="0"/>
              <a:t>. </a:t>
            </a:r>
            <a:r>
              <a:rPr lang="en-GB" baseline="0" dirty="0" err="1" smtClean="0"/>
              <a:t>En</a:t>
            </a:r>
            <a:r>
              <a:rPr lang="en-GB" baseline="0" dirty="0" smtClean="0"/>
              <a:t> Chile no </a:t>
            </a:r>
            <a:r>
              <a:rPr lang="en-GB" baseline="0" dirty="0" err="1" smtClean="0"/>
              <a:t>es</a:t>
            </a:r>
            <a:r>
              <a:rPr lang="en-GB" baseline="0" dirty="0" smtClean="0"/>
              <a:t> </a:t>
            </a:r>
            <a:r>
              <a:rPr lang="en-GB" baseline="0" dirty="0" err="1" smtClean="0"/>
              <a:t>necesariamente</a:t>
            </a:r>
            <a:r>
              <a:rPr lang="en-GB" baseline="0" dirty="0" smtClean="0"/>
              <a:t> el </a:t>
            </a:r>
            <a:r>
              <a:rPr lang="en-GB" baseline="0" dirty="0" err="1" smtClean="0"/>
              <a:t>caso</a:t>
            </a:r>
            <a:r>
              <a:rPr lang="en-GB" baseline="0" dirty="0" smtClean="0"/>
              <a:t>. Un </a:t>
            </a:r>
            <a:r>
              <a:rPr lang="en-GB" baseline="0" dirty="0" err="1" smtClean="0"/>
              <a:t>desarrollo</a:t>
            </a:r>
            <a:r>
              <a:rPr lang="en-GB" baseline="0" dirty="0" smtClean="0"/>
              <a:t> industrial </a:t>
            </a:r>
            <a:r>
              <a:rPr lang="en-GB" baseline="0" dirty="0" err="1" smtClean="0"/>
              <a:t>requiere</a:t>
            </a:r>
            <a:r>
              <a:rPr lang="en-GB" baseline="0" dirty="0" smtClean="0"/>
              <a:t> de </a:t>
            </a:r>
            <a:r>
              <a:rPr lang="en-GB" baseline="0" dirty="0" err="1" smtClean="0"/>
              <a:t>competencias</a:t>
            </a:r>
            <a:r>
              <a:rPr lang="en-GB" baseline="0" dirty="0" smtClean="0"/>
              <a:t> STEM, </a:t>
            </a:r>
            <a:r>
              <a:rPr lang="en-GB" baseline="0" dirty="0" err="1" smtClean="0"/>
              <a:t>pero</a:t>
            </a:r>
            <a:r>
              <a:rPr lang="en-GB" baseline="0" dirty="0" smtClean="0"/>
              <a:t> ¿</a:t>
            </a:r>
            <a:r>
              <a:rPr lang="en-GB" baseline="0" dirty="0" err="1" smtClean="0"/>
              <a:t>qué</a:t>
            </a:r>
            <a:r>
              <a:rPr lang="en-GB" baseline="0" dirty="0" smtClean="0"/>
              <a:t> </a:t>
            </a:r>
            <a:r>
              <a:rPr lang="en-GB" baseline="0" dirty="0" err="1" smtClean="0"/>
              <a:t>incentivos</a:t>
            </a:r>
            <a:r>
              <a:rPr lang="en-GB" baseline="0" dirty="0" smtClean="0"/>
              <a:t> </a:t>
            </a:r>
            <a:r>
              <a:rPr lang="en-GB" baseline="0" dirty="0" err="1" smtClean="0"/>
              <a:t>existen</a:t>
            </a:r>
            <a:r>
              <a:rPr lang="en-GB" baseline="0" dirty="0" smtClean="0"/>
              <a:t> </a:t>
            </a:r>
            <a:r>
              <a:rPr lang="en-GB" baseline="0" dirty="0" err="1" smtClean="0"/>
              <a:t>en</a:t>
            </a:r>
            <a:r>
              <a:rPr lang="en-GB" baseline="0" dirty="0" smtClean="0"/>
              <a:t> la </a:t>
            </a:r>
            <a:r>
              <a:rPr lang="en-GB" baseline="0" dirty="0" err="1" smtClean="0"/>
              <a:t>educación</a:t>
            </a:r>
            <a:r>
              <a:rPr lang="en-GB" baseline="0" dirty="0" smtClean="0"/>
              <a:t> superior para </a:t>
            </a:r>
            <a:r>
              <a:rPr lang="en-GB" baseline="0" dirty="0" err="1" smtClean="0"/>
              <a:t>alinear</a:t>
            </a:r>
            <a:r>
              <a:rPr lang="en-GB" baseline="0" dirty="0" smtClean="0"/>
              <a:t> la </a:t>
            </a:r>
            <a:r>
              <a:rPr lang="en-GB" baseline="0" dirty="0" err="1" smtClean="0"/>
              <a:t>formación</a:t>
            </a:r>
            <a:r>
              <a:rPr lang="en-GB" baseline="0" dirty="0" smtClean="0"/>
              <a:t> con </a:t>
            </a:r>
            <a:r>
              <a:rPr lang="en-GB" baseline="0" dirty="0" err="1" smtClean="0"/>
              <a:t>estas</a:t>
            </a:r>
            <a:r>
              <a:rPr lang="en-GB" baseline="0" dirty="0" smtClean="0"/>
              <a:t> </a:t>
            </a:r>
            <a:r>
              <a:rPr lang="en-GB" baseline="0" dirty="0" err="1" smtClean="0"/>
              <a:t>estrategias</a:t>
            </a:r>
            <a:r>
              <a:rPr lang="en-GB" baseline="0" dirty="0" smtClean="0"/>
              <a:t> </a:t>
            </a:r>
            <a:r>
              <a:rPr lang="en-GB" baseline="0" dirty="0" err="1" smtClean="0"/>
              <a:t>nacionales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19</a:t>
            </a:fld>
            <a:endParaRPr lang="en-GB"/>
          </a:p>
        </p:txBody>
      </p:sp>
    </p:spTree>
    <p:extLst>
      <p:ext uri="{BB962C8B-B14F-4D97-AF65-F5344CB8AC3E}">
        <p14:creationId xmlns:p14="http://schemas.microsoft.com/office/powerpoint/2010/main" val="50704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a:t>
            </a:fld>
            <a:endParaRPr lang="en-GB"/>
          </a:p>
        </p:txBody>
      </p:sp>
    </p:spTree>
    <p:extLst>
      <p:ext uri="{BB962C8B-B14F-4D97-AF65-F5344CB8AC3E}">
        <p14:creationId xmlns:p14="http://schemas.microsoft.com/office/powerpoint/2010/main" val="84016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desalineamiento</a:t>
            </a:r>
            <a:r>
              <a:rPr lang="en-GB" baseline="0" dirty="0" smtClean="0"/>
              <a:t> </a:t>
            </a:r>
            <a:r>
              <a:rPr lang="en-GB" baseline="0" dirty="0" err="1" smtClean="0"/>
              <a:t>puede</a:t>
            </a:r>
            <a:r>
              <a:rPr lang="en-GB" baseline="0" dirty="0" smtClean="0"/>
              <a:t> </a:t>
            </a:r>
            <a:r>
              <a:rPr lang="en-GB" baseline="0" dirty="0" err="1" smtClean="0"/>
              <a:t>ser</a:t>
            </a:r>
            <a:r>
              <a:rPr lang="en-GB" baseline="0" dirty="0" smtClean="0"/>
              <a:t> vertical </a:t>
            </a:r>
            <a:r>
              <a:rPr lang="en-GB" baseline="0" dirty="0" err="1" smtClean="0"/>
              <a:t>por</a:t>
            </a:r>
            <a:r>
              <a:rPr lang="en-GB" baseline="0" dirty="0" smtClean="0"/>
              <a:t> </a:t>
            </a:r>
            <a:r>
              <a:rPr lang="en-GB" baseline="0" dirty="0" err="1" smtClean="0"/>
              <a:t>calificaciones</a:t>
            </a:r>
            <a:r>
              <a:rPr lang="en-GB" baseline="0" dirty="0" smtClean="0"/>
              <a:t> (</a:t>
            </a:r>
            <a:r>
              <a:rPr lang="en-GB" baseline="0" dirty="0" err="1" smtClean="0"/>
              <a:t>trabajadores</a:t>
            </a:r>
            <a:r>
              <a:rPr lang="en-GB" baseline="0" dirty="0" smtClean="0"/>
              <a:t> </a:t>
            </a:r>
            <a:r>
              <a:rPr lang="en-GB" baseline="0" dirty="0" err="1" smtClean="0"/>
              <a:t>que</a:t>
            </a:r>
            <a:r>
              <a:rPr lang="en-GB" baseline="0" dirty="0" smtClean="0"/>
              <a:t> </a:t>
            </a:r>
            <a:r>
              <a:rPr lang="en-GB" baseline="0" dirty="0" err="1" smtClean="0"/>
              <a:t>están</a:t>
            </a:r>
            <a:r>
              <a:rPr lang="en-GB" baseline="0" dirty="0" smtClean="0"/>
              <a:t> </a:t>
            </a:r>
            <a:r>
              <a:rPr lang="en-GB" baseline="0" dirty="0" err="1" smtClean="0"/>
              <a:t>en</a:t>
            </a:r>
            <a:r>
              <a:rPr lang="en-GB" baseline="0" dirty="0" smtClean="0"/>
              <a:t> </a:t>
            </a:r>
            <a:r>
              <a:rPr lang="en-GB" baseline="0" dirty="0" err="1" smtClean="0"/>
              <a:t>puestos</a:t>
            </a:r>
            <a:r>
              <a:rPr lang="en-GB" baseline="0" dirty="0" smtClean="0"/>
              <a:t> </a:t>
            </a:r>
            <a:r>
              <a:rPr lang="en-GB" baseline="0" dirty="0" err="1" smtClean="0"/>
              <a:t>que</a:t>
            </a:r>
            <a:r>
              <a:rPr lang="en-GB" baseline="0" dirty="0" smtClean="0"/>
              <a:t> </a:t>
            </a:r>
            <a:r>
              <a:rPr lang="en-GB" baseline="0" dirty="0" err="1" smtClean="0"/>
              <a:t>necesitan</a:t>
            </a:r>
            <a:r>
              <a:rPr lang="en-GB" baseline="0" dirty="0" smtClean="0"/>
              <a:t> de </a:t>
            </a:r>
            <a:r>
              <a:rPr lang="en-GB" baseline="0" dirty="0" err="1" smtClean="0"/>
              <a:t>calificaciones</a:t>
            </a:r>
            <a:r>
              <a:rPr lang="en-GB" baseline="0" dirty="0" smtClean="0"/>
              <a:t> </a:t>
            </a:r>
            <a:r>
              <a:rPr lang="en-GB" baseline="0" dirty="0" err="1" smtClean="0"/>
              <a:t>inferiores</a:t>
            </a:r>
            <a:r>
              <a:rPr lang="en-GB" baseline="0" dirty="0" smtClean="0"/>
              <a:t> a </a:t>
            </a:r>
            <a:r>
              <a:rPr lang="en-GB" baseline="0" dirty="0" err="1" smtClean="0"/>
              <a:t>las</a:t>
            </a:r>
            <a:r>
              <a:rPr lang="en-GB" baseline="0" dirty="0" smtClean="0"/>
              <a:t> </a:t>
            </a:r>
            <a:r>
              <a:rPr lang="en-GB" baseline="0" dirty="0" err="1" smtClean="0"/>
              <a:t>que</a:t>
            </a:r>
            <a:r>
              <a:rPr lang="en-GB" baseline="0" dirty="0" smtClean="0"/>
              <a:t> </a:t>
            </a:r>
            <a:r>
              <a:rPr lang="en-GB" baseline="0" dirty="0" err="1" smtClean="0"/>
              <a:t>tienen</a:t>
            </a:r>
            <a:r>
              <a:rPr lang="en-GB" baseline="0" dirty="0" smtClean="0"/>
              <a:t> </a:t>
            </a:r>
            <a:r>
              <a:rPr lang="en-GB" baseline="0" dirty="0" err="1" smtClean="0"/>
              <a:t>ellos</a:t>
            </a:r>
            <a:r>
              <a:rPr lang="en-GB" baseline="0" dirty="0" smtClean="0"/>
              <a:t>), </a:t>
            </a:r>
            <a:r>
              <a:rPr lang="en-GB" baseline="0" dirty="0" err="1" smtClean="0"/>
              <a:t>por</a:t>
            </a:r>
            <a:r>
              <a:rPr lang="en-GB" baseline="0" dirty="0" smtClean="0"/>
              <a:t> </a:t>
            </a:r>
            <a:r>
              <a:rPr lang="en-GB" baseline="0" dirty="0" err="1" smtClean="0"/>
              <a:t>competencias</a:t>
            </a:r>
            <a:r>
              <a:rPr lang="en-GB" baseline="0" dirty="0" smtClean="0"/>
              <a:t> (</a:t>
            </a:r>
            <a:r>
              <a:rPr lang="en-GB" baseline="0" dirty="0" err="1" smtClean="0"/>
              <a:t>trabajadores</a:t>
            </a:r>
            <a:r>
              <a:rPr lang="en-GB" baseline="0" dirty="0" smtClean="0"/>
              <a:t> </a:t>
            </a:r>
            <a:r>
              <a:rPr lang="en-GB" baseline="0" dirty="0" err="1" smtClean="0"/>
              <a:t>que</a:t>
            </a:r>
            <a:r>
              <a:rPr lang="en-GB" baseline="0" dirty="0" smtClean="0"/>
              <a:t> </a:t>
            </a:r>
            <a:r>
              <a:rPr lang="en-GB" baseline="0" dirty="0" err="1" smtClean="0"/>
              <a:t>tienen</a:t>
            </a:r>
            <a:r>
              <a:rPr lang="en-GB" baseline="0" dirty="0" smtClean="0"/>
              <a:t> un </a:t>
            </a:r>
            <a:r>
              <a:rPr lang="en-GB" baseline="0" dirty="0" err="1" smtClean="0"/>
              <a:t>nivel</a:t>
            </a:r>
            <a:r>
              <a:rPr lang="en-GB" baseline="0" dirty="0" smtClean="0"/>
              <a:t> mayor de </a:t>
            </a:r>
            <a:r>
              <a:rPr lang="en-GB" baseline="0" dirty="0" err="1" smtClean="0"/>
              <a:t>competencias</a:t>
            </a:r>
            <a:r>
              <a:rPr lang="en-GB" baseline="0" dirty="0" smtClean="0"/>
              <a:t> </a:t>
            </a:r>
            <a:r>
              <a:rPr lang="en-GB" baseline="0" dirty="0" err="1" smtClean="0"/>
              <a:t>que</a:t>
            </a:r>
            <a:r>
              <a:rPr lang="en-GB" baseline="0" dirty="0" smtClean="0"/>
              <a:t> el </a:t>
            </a:r>
            <a:r>
              <a:rPr lang="en-GB" baseline="0" dirty="0" err="1" smtClean="0"/>
              <a:t>que</a:t>
            </a:r>
            <a:r>
              <a:rPr lang="en-GB" baseline="0" dirty="0" smtClean="0"/>
              <a:t> </a:t>
            </a:r>
            <a:r>
              <a:rPr lang="en-GB" baseline="0" dirty="0" err="1" smtClean="0"/>
              <a:t>requiere</a:t>
            </a:r>
            <a:r>
              <a:rPr lang="en-GB" baseline="0" dirty="0" smtClean="0"/>
              <a:t> el </a:t>
            </a:r>
            <a:r>
              <a:rPr lang="en-GB" baseline="0" dirty="0" err="1" smtClean="0"/>
              <a:t>puesto</a:t>
            </a:r>
            <a:r>
              <a:rPr lang="en-GB" baseline="0" dirty="0" smtClean="0"/>
              <a:t> de </a:t>
            </a:r>
            <a:r>
              <a:rPr lang="en-GB" baseline="0" dirty="0" err="1" smtClean="0"/>
              <a:t>trabajo</a:t>
            </a:r>
            <a:r>
              <a:rPr lang="en-GB" baseline="0" dirty="0" smtClean="0"/>
              <a:t>) o </a:t>
            </a:r>
            <a:r>
              <a:rPr lang="en-GB" baseline="0" dirty="0" err="1" smtClean="0"/>
              <a:t>puede</a:t>
            </a:r>
            <a:r>
              <a:rPr lang="en-GB" baseline="0" dirty="0" smtClean="0"/>
              <a:t> </a:t>
            </a:r>
            <a:r>
              <a:rPr lang="en-GB" baseline="0" dirty="0" err="1" smtClean="0"/>
              <a:t>ser</a:t>
            </a:r>
            <a:r>
              <a:rPr lang="en-GB" baseline="0" dirty="0" smtClean="0"/>
              <a:t> horizontal (</a:t>
            </a:r>
            <a:r>
              <a:rPr lang="en-GB" baseline="0" dirty="0" err="1" smtClean="0"/>
              <a:t>trabajaddores</a:t>
            </a:r>
            <a:r>
              <a:rPr lang="en-GB" baseline="0" dirty="0" smtClean="0"/>
              <a:t> </a:t>
            </a:r>
            <a:r>
              <a:rPr lang="en-GB" baseline="0" dirty="0" err="1" smtClean="0"/>
              <a:t>están</a:t>
            </a:r>
            <a:r>
              <a:rPr lang="en-GB" baseline="0" dirty="0" smtClean="0"/>
              <a:t> </a:t>
            </a:r>
            <a:r>
              <a:rPr lang="en-GB" baseline="0" dirty="0" err="1" smtClean="0"/>
              <a:t>en</a:t>
            </a:r>
            <a:r>
              <a:rPr lang="en-GB" baseline="0" dirty="0" smtClean="0"/>
              <a:t> un </a:t>
            </a:r>
            <a:r>
              <a:rPr lang="en-GB" baseline="0" dirty="0" err="1" smtClean="0"/>
              <a:t>trabajo</a:t>
            </a:r>
            <a:r>
              <a:rPr lang="en-GB" baseline="0" dirty="0" smtClean="0"/>
              <a:t> </a:t>
            </a:r>
            <a:r>
              <a:rPr lang="en-GB" baseline="0" dirty="0" err="1" smtClean="0"/>
              <a:t>que</a:t>
            </a:r>
            <a:r>
              <a:rPr lang="en-GB" baseline="0" dirty="0" smtClean="0"/>
              <a:t> no </a:t>
            </a:r>
            <a:r>
              <a:rPr lang="en-GB" baseline="0" dirty="0" err="1" smtClean="0"/>
              <a:t>está</a:t>
            </a:r>
            <a:r>
              <a:rPr lang="en-GB" baseline="0" dirty="0" smtClean="0"/>
              <a:t> </a:t>
            </a:r>
            <a:r>
              <a:rPr lang="en-GB" baseline="0" dirty="0" err="1" smtClean="0"/>
              <a:t>relacionado</a:t>
            </a:r>
            <a:r>
              <a:rPr lang="en-GB" baseline="0" dirty="0" smtClean="0"/>
              <a:t> con </a:t>
            </a:r>
            <a:r>
              <a:rPr lang="en-GB" baseline="0" dirty="0" err="1" smtClean="0"/>
              <a:t>su</a:t>
            </a:r>
            <a:r>
              <a:rPr lang="en-GB" baseline="0" dirty="0" smtClean="0"/>
              <a:t> campo de </a:t>
            </a:r>
            <a:r>
              <a:rPr lang="en-GB" baseline="0" dirty="0" err="1" smtClean="0"/>
              <a:t>estudio</a:t>
            </a:r>
            <a:r>
              <a:rPr lang="en-GB" baseline="0" dirty="0" smtClean="0"/>
              <a:t>). </a:t>
            </a:r>
            <a:r>
              <a:rPr lang="en-GB" baseline="0" dirty="0" err="1" smtClean="0"/>
              <a:t>Muchas</a:t>
            </a:r>
            <a:r>
              <a:rPr lang="en-GB" baseline="0" dirty="0" smtClean="0"/>
              <a:t> </a:t>
            </a:r>
            <a:r>
              <a:rPr lang="en-GB" baseline="0" dirty="0" err="1" smtClean="0"/>
              <a:t>veces</a:t>
            </a:r>
            <a:r>
              <a:rPr lang="en-GB" baseline="0" dirty="0" smtClean="0"/>
              <a:t> se </a:t>
            </a:r>
            <a:r>
              <a:rPr lang="en-GB" baseline="0" dirty="0" err="1" smtClean="0"/>
              <a:t>cruzan</a:t>
            </a:r>
            <a:r>
              <a:rPr lang="en-GB" baseline="0" dirty="0" smtClean="0"/>
              <a:t> </a:t>
            </a:r>
            <a:r>
              <a:rPr lang="en-GB" baseline="0" dirty="0" err="1" smtClean="0"/>
              <a:t>estas</a:t>
            </a:r>
            <a:r>
              <a:rPr lang="en-GB" baseline="0" dirty="0" smtClean="0"/>
              <a:t> </a:t>
            </a:r>
            <a:r>
              <a:rPr lang="en-GB" baseline="0" dirty="0" err="1" smtClean="0"/>
              <a:t>formas</a:t>
            </a:r>
            <a:r>
              <a:rPr lang="en-GB" baseline="0" dirty="0" smtClean="0"/>
              <a:t> de </a:t>
            </a:r>
            <a:r>
              <a:rPr lang="en-GB" baseline="0" dirty="0" err="1" smtClean="0"/>
              <a:t>desalineamiento</a:t>
            </a:r>
            <a:r>
              <a:rPr lang="en-GB" baseline="0" dirty="0" smtClean="0"/>
              <a:t>:</a:t>
            </a:r>
          </a:p>
          <a:p>
            <a:pPr marL="171450" indent="-171450">
              <a:buFont typeface="Arial" panose="020B0604020202020204" pitchFamily="34" charset="0"/>
              <a:buChar char="•"/>
            </a:pPr>
            <a:r>
              <a:rPr lang="en-GB" baseline="0" dirty="0" err="1" smtClean="0"/>
              <a:t>Trabajadores</a:t>
            </a:r>
            <a:r>
              <a:rPr lang="en-GB" baseline="0" dirty="0" smtClean="0"/>
              <a:t> </a:t>
            </a:r>
            <a:r>
              <a:rPr lang="en-GB" baseline="0" dirty="0" err="1" smtClean="0"/>
              <a:t>fuera</a:t>
            </a:r>
            <a:r>
              <a:rPr lang="en-GB" baseline="0" dirty="0" smtClean="0"/>
              <a:t> de </a:t>
            </a:r>
            <a:r>
              <a:rPr lang="en-GB" baseline="0" dirty="0" err="1" smtClean="0"/>
              <a:t>su</a:t>
            </a:r>
            <a:r>
              <a:rPr lang="en-GB" baseline="0" dirty="0" smtClean="0"/>
              <a:t> campo de </a:t>
            </a:r>
            <a:r>
              <a:rPr lang="en-GB" baseline="0" dirty="0" err="1" smtClean="0"/>
              <a:t>estudio</a:t>
            </a:r>
            <a:r>
              <a:rPr lang="en-GB" baseline="0" dirty="0" smtClean="0"/>
              <a:t> </a:t>
            </a:r>
            <a:r>
              <a:rPr lang="en-GB" baseline="0" dirty="0" err="1" smtClean="0"/>
              <a:t>pueden</a:t>
            </a:r>
            <a:r>
              <a:rPr lang="en-GB" baseline="0" dirty="0" smtClean="0"/>
              <a:t> </a:t>
            </a:r>
            <a:r>
              <a:rPr lang="en-GB" baseline="0" dirty="0" err="1" smtClean="0"/>
              <a:t>estar</a:t>
            </a:r>
            <a:r>
              <a:rPr lang="en-GB" baseline="0" dirty="0" smtClean="0"/>
              <a:t> </a:t>
            </a:r>
            <a:r>
              <a:rPr lang="en-GB" baseline="0" dirty="0" err="1" smtClean="0"/>
              <a:t>forzados</a:t>
            </a:r>
            <a:r>
              <a:rPr lang="en-GB" baseline="0" dirty="0" smtClean="0"/>
              <a:t> a </a:t>
            </a:r>
            <a:r>
              <a:rPr lang="en-GB" baseline="0" dirty="0" err="1" smtClean="0"/>
              <a:t>aceptar</a:t>
            </a:r>
            <a:r>
              <a:rPr lang="en-GB" baseline="0" dirty="0" smtClean="0"/>
              <a:t> </a:t>
            </a:r>
            <a:r>
              <a:rPr lang="en-GB" baseline="0" dirty="0" err="1" smtClean="0"/>
              <a:t>trabajos</a:t>
            </a:r>
            <a:r>
              <a:rPr lang="en-GB" baseline="0" dirty="0" smtClean="0"/>
              <a:t> </a:t>
            </a:r>
            <a:r>
              <a:rPr lang="en-GB" baseline="0" dirty="0" err="1" smtClean="0"/>
              <a:t>por</a:t>
            </a:r>
            <a:r>
              <a:rPr lang="en-GB" baseline="0" dirty="0" smtClean="0"/>
              <a:t> </a:t>
            </a:r>
            <a:r>
              <a:rPr lang="en-GB" baseline="0" dirty="0" err="1" smtClean="0"/>
              <a:t>debajo</a:t>
            </a:r>
            <a:r>
              <a:rPr lang="en-GB" baseline="0" dirty="0" smtClean="0"/>
              <a:t> de sus </a:t>
            </a:r>
            <a:r>
              <a:rPr lang="en-GB" baseline="0" dirty="0" err="1" smtClean="0"/>
              <a:t>calificaciones</a:t>
            </a:r>
            <a:r>
              <a:rPr lang="en-GB" baseline="0" dirty="0" smtClean="0"/>
              <a:t> </a:t>
            </a:r>
            <a:r>
              <a:rPr lang="en-GB" baseline="0" dirty="0" err="1" smtClean="0"/>
              <a:t>porque</a:t>
            </a:r>
            <a:r>
              <a:rPr lang="en-GB" baseline="0" dirty="0" smtClean="0"/>
              <a:t> no se les </a:t>
            </a:r>
            <a:r>
              <a:rPr lang="en-GB" baseline="0" dirty="0" err="1" smtClean="0"/>
              <a:t>reconoce</a:t>
            </a:r>
            <a:r>
              <a:rPr lang="en-GB" baseline="0" dirty="0" smtClean="0"/>
              <a:t> </a:t>
            </a:r>
            <a:r>
              <a:rPr lang="en-GB" baseline="0" dirty="0" err="1" smtClean="0"/>
              <a:t>su</a:t>
            </a:r>
            <a:r>
              <a:rPr lang="en-GB" baseline="0" dirty="0" smtClean="0"/>
              <a:t> </a:t>
            </a:r>
            <a:r>
              <a:rPr lang="en-GB" baseline="0" dirty="0" err="1" smtClean="0"/>
              <a:t>nivel</a:t>
            </a:r>
            <a:endParaRPr lang="en-GB" baseline="0" dirty="0" smtClean="0"/>
          </a:p>
          <a:p>
            <a:pPr marL="171450" indent="-171450">
              <a:buFont typeface="Arial" panose="020B0604020202020204" pitchFamily="34" charset="0"/>
              <a:buChar char="•"/>
            </a:pPr>
            <a:r>
              <a:rPr lang="en-GB" baseline="0" dirty="0" err="1" smtClean="0"/>
              <a:t>Trabajadores</a:t>
            </a:r>
            <a:r>
              <a:rPr lang="en-GB" baseline="0" dirty="0" smtClean="0"/>
              <a:t> </a:t>
            </a:r>
            <a:r>
              <a:rPr lang="en-GB" baseline="0" dirty="0" err="1" smtClean="0"/>
              <a:t>sobrecalificados</a:t>
            </a:r>
            <a:r>
              <a:rPr lang="en-GB" baseline="0" dirty="0" smtClean="0"/>
              <a:t> </a:t>
            </a:r>
            <a:r>
              <a:rPr lang="en-GB" baseline="0" dirty="0" err="1" smtClean="0"/>
              <a:t>pueden</a:t>
            </a:r>
            <a:r>
              <a:rPr lang="en-GB" baseline="0" dirty="0" smtClean="0"/>
              <a:t> </a:t>
            </a:r>
            <a:r>
              <a:rPr lang="en-GB" baseline="0" dirty="0" err="1" smtClean="0"/>
              <a:t>tener</a:t>
            </a:r>
            <a:r>
              <a:rPr lang="en-GB" baseline="0" dirty="0" smtClean="0"/>
              <a:t>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adecuadas</a:t>
            </a:r>
            <a:r>
              <a:rPr lang="en-GB" baseline="0" dirty="0" smtClean="0"/>
              <a:t> (</a:t>
            </a:r>
            <a:r>
              <a:rPr lang="en-GB" baseline="0" dirty="0" err="1" smtClean="0"/>
              <a:t>sobrecalificación</a:t>
            </a:r>
            <a:r>
              <a:rPr lang="en-GB" baseline="0" dirty="0" smtClean="0"/>
              <a:t> </a:t>
            </a:r>
            <a:r>
              <a:rPr lang="en-GB" baseline="0" dirty="0" err="1" smtClean="0"/>
              <a:t>aparente</a:t>
            </a:r>
            <a:r>
              <a:rPr lang="en-GB" baseline="0" dirty="0" smtClean="0"/>
              <a:t>) o </a:t>
            </a:r>
            <a:r>
              <a:rPr lang="en-GB" baseline="0" dirty="0" err="1" smtClean="0"/>
              <a:t>ser</a:t>
            </a:r>
            <a:r>
              <a:rPr lang="en-GB" baseline="0" dirty="0" smtClean="0"/>
              <a:t> </a:t>
            </a:r>
            <a:r>
              <a:rPr lang="en-GB" baseline="0" dirty="0" err="1" smtClean="0"/>
              <a:t>también</a:t>
            </a:r>
            <a:r>
              <a:rPr lang="en-GB" baseline="0" dirty="0" smtClean="0"/>
              <a:t> </a:t>
            </a:r>
            <a:r>
              <a:rPr lang="en-GB" baseline="0" dirty="0" err="1" smtClean="0"/>
              <a:t>sobrecompetentes</a:t>
            </a:r>
            <a:r>
              <a:rPr lang="en-GB" baseline="0" dirty="0" smtClean="0"/>
              <a:t> (</a:t>
            </a:r>
            <a:r>
              <a:rPr lang="en-GB" baseline="0" dirty="0" err="1" smtClean="0"/>
              <a:t>sobrecalificación</a:t>
            </a:r>
            <a:r>
              <a:rPr lang="en-GB" baseline="0" dirty="0" smtClean="0"/>
              <a:t> </a:t>
            </a:r>
            <a:r>
              <a:rPr lang="en-GB" baseline="0" dirty="0" err="1" smtClean="0"/>
              <a:t>genuina</a:t>
            </a:r>
            <a:r>
              <a:rPr lang="en-GB" baseline="0" dirty="0" smtClean="0"/>
              <a:t>). </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20</a:t>
            </a:fld>
            <a:endParaRPr lang="en-GB"/>
          </a:p>
        </p:txBody>
      </p:sp>
    </p:spTree>
    <p:extLst>
      <p:ext uri="{BB962C8B-B14F-4D97-AF65-F5344CB8AC3E}">
        <p14:creationId xmlns:p14="http://schemas.microsoft.com/office/powerpoint/2010/main" val="2535833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En</a:t>
            </a:r>
            <a:r>
              <a:rPr lang="en-GB" dirty="0" smtClean="0"/>
              <a:t> Chile hay </a:t>
            </a:r>
            <a:r>
              <a:rPr lang="en-GB" dirty="0" err="1" smtClean="0"/>
              <a:t>una</a:t>
            </a:r>
            <a:r>
              <a:rPr lang="en-GB" dirty="0" smtClean="0"/>
              <a:t> </a:t>
            </a:r>
            <a:r>
              <a:rPr lang="en-GB" dirty="0" err="1" smtClean="0"/>
              <a:t>alta</a:t>
            </a:r>
            <a:r>
              <a:rPr lang="en-GB" dirty="0" smtClean="0"/>
              <a:t> </a:t>
            </a:r>
            <a:r>
              <a:rPr lang="en-GB" dirty="0" err="1" smtClean="0"/>
              <a:t>proporción</a:t>
            </a:r>
            <a:r>
              <a:rPr lang="en-GB" baseline="0" dirty="0" smtClean="0"/>
              <a:t> de </a:t>
            </a:r>
          </a:p>
          <a:p>
            <a:pPr marL="171450" indent="-171450">
              <a:buFont typeface="Arial" panose="020B0604020202020204" pitchFamily="34" charset="0"/>
              <a:buChar char="•"/>
            </a:pPr>
            <a:r>
              <a:rPr lang="en-GB" baseline="0" dirty="0" err="1" smtClean="0"/>
              <a:t>Trabajadores</a:t>
            </a:r>
            <a:r>
              <a:rPr lang="en-GB" baseline="0" dirty="0" smtClean="0"/>
              <a:t> sub-</a:t>
            </a:r>
            <a:r>
              <a:rPr lang="en-GB" baseline="0" dirty="0" err="1" smtClean="0"/>
              <a:t>calificados</a:t>
            </a:r>
            <a:r>
              <a:rPr lang="en-GB" baseline="0" dirty="0" smtClean="0"/>
              <a:t> (16%): </a:t>
            </a:r>
            <a:r>
              <a:rPr lang="en-GB" baseline="0" dirty="0" err="1" smtClean="0"/>
              <a:t>efecto</a:t>
            </a:r>
            <a:r>
              <a:rPr lang="en-GB" baseline="0" dirty="0" smtClean="0"/>
              <a:t> del </a:t>
            </a:r>
            <a:r>
              <a:rPr lang="en-GB" baseline="0" dirty="0" err="1" smtClean="0"/>
              <a:t>crecimiento</a:t>
            </a:r>
            <a:r>
              <a:rPr lang="en-GB" baseline="0" dirty="0" smtClean="0"/>
              <a:t> del </a:t>
            </a:r>
            <a:r>
              <a:rPr lang="en-GB" baseline="0" dirty="0" err="1" smtClean="0"/>
              <a:t>sistema</a:t>
            </a:r>
            <a:r>
              <a:rPr lang="en-GB" baseline="0" dirty="0" smtClean="0"/>
              <a:t> </a:t>
            </a:r>
            <a:r>
              <a:rPr lang="en-GB" baseline="0" dirty="0" err="1" smtClean="0"/>
              <a:t>universitario</a:t>
            </a:r>
            <a:r>
              <a:rPr lang="en-GB" baseline="0" dirty="0" smtClean="0"/>
              <a:t> </a:t>
            </a:r>
            <a:r>
              <a:rPr lang="en-GB" baseline="0" dirty="0" err="1" smtClean="0"/>
              <a:t>ya</a:t>
            </a:r>
            <a:r>
              <a:rPr lang="en-GB" baseline="0" dirty="0" smtClean="0"/>
              <a:t> </a:t>
            </a:r>
            <a:r>
              <a:rPr lang="en-GB" baseline="0" dirty="0" err="1" smtClean="0"/>
              <a:t>que</a:t>
            </a:r>
            <a:r>
              <a:rPr lang="en-GB" baseline="0" dirty="0" smtClean="0"/>
              <a:t> </a:t>
            </a:r>
            <a:r>
              <a:rPr lang="en-GB" baseline="0" dirty="0" err="1" smtClean="0"/>
              <a:t>hace</a:t>
            </a:r>
            <a:r>
              <a:rPr lang="en-GB" baseline="0" dirty="0" smtClean="0"/>
              <a:t> 20 </a:t>
            </a:r>
            <a:r>
              <a:rPr lang="en-GB" baseline="0" dirty="0" err="1" smtClean="0"/>
              <a:t>años</a:t>
            </a:r>
            <a:r>
              <a:rPr lang="en-GB" baseline="0" dirty="0" smtClean="0"/>
              <a:t> no se </a:t>
            </a:r>
            <a:r>
              <a:rPr lang="en-GB" baseline="0" dirty="0" err="1" smtClean="0"/>
              <a:t>necesitaba</a:t>
            </a:r>
            <a:r>
              <a:rPr lang="en-GB" baseline="0" dirty="0" smtClean="0"/>
              <a:t> un </a:t>
            </a:r>
            <a:r>
              <a:rPr lang="en-GB" baseline="0" dirty="0" err="1" smtClean="0"/>
              <a:t>título</a:t>
            </a:r>
            <a:r>
              <a:rPr lang="en-GB" baseline="0" dirty="0" smtClean="0"/>
              <a:t> </a:t>
            </a:r>
            <a:r>
              <a:rPr lang="en-GB" baseline="0" dirty="0" err="1" smtClean="0"/>
              <a:t>universitario</a:t>
            </a:r>
            <a:r>
              <a:rPr lang="en-GB" baseline="0" dirty="0" smtClean="0"/>
              <a:t> para </a:t>
            </a:r>
            <a:r>
              <a:rPr lang="en-GB" baseline="0" dirty="0" err="1" smtClean="0"/>
              <a:t>acceder</a:t>
            </a:r>
            <a:r>
              <a:rPr lang="en-GB" baseline="0" dirty="0" smtClean="0"/>
              <a:t> a </a:t>
            </a:r>
            <a:r>
              <a:rPr lang="en-GB" baseline="0" dirty="0" err="1" smtClean="0"/>
              <a:t>distintos</a:t>
            </a:r>
            <a:r>
              <a:rPr lang="en-GB" baseline="0" dirty="0" smtClean="0"/>
              <a:t> </a:t>
            </a:r>
            <a:r>
              <a:rPr lang="en-GB" baseline="0" dirty="0" err="1" smtClean="0"/>
              <a:t>puesto</a:t>
            </a:r>
            <a:r>
              <a:rPr lang="en-GB" baseline="0" dirty="0" smtClean="0"/>
              <a:t> de </a:t>
            </a:r>
            <a:r>
              <a:rPr lang="en-GB" baseline="0" dirty="0" err="1" smtClean="0"/>
              <a:t>trabajo</a:t>
            </a:r>
            <a:r>
              <a:rPr lang="en-GB" baseline="0" dirty="0" smtClean="0"/>
              <a:t>, hoy </a:t>
            </a:r>
            <a:r>
              <a:rPr lang="en-GB" baseline="0" dirty="0" err="1" smtClean="0"/>
              <a:t>sí</a:t>
            </a:r>
            <a:r>
              <a:rPr lang="en-GB" baseline="0" dirty="0" smtClean="0"/>
              <a:t>. El </a:t>
            </a:r>
            <a:r>
              <a:rPr lang="en-GB" baseline="0" dirty="0" err="1" smtClean="0"/>
              <a:t>problema</a:t>
            </a:r>
            <a:r>
              <a:rPr lang="en-GB" baseline="0" dirty="0" smtClean="0"/>
              <a:t> </a:t>
            </a:r>
            <a:r>
              <a:rPr lang="en-GB" baseline="0" dirty="0" err="1" smtClean="0"/>
              <a:t>es</a:t>
            </a:r>
            <a:r>
              <a:rPr lang="en-GB" baseline="0" dirty="0" smtClean="0"/>
              <a:t> para los </a:t>
            </a:r>
            <a:r>
              <a:rPr lang="en-GB" baseline="0" dirty="0" err="1" smtClean="0"/>
              <a:t>trabajadores</a:t>
            </a:r>
            <a:r>
              <a:rPr lang="en-GB" baseline="0" dirty="0" smtClean="0"/>
              <a:t> con </a:t>
            </a:r>
            <a:r>
              <a:rPr lang="en-GB" baseline="0" dirty="0" err="1" smtClean="0"/>
              <a:t>más</a:t>
            </a:r>
            <a:r>
              <a:rPr lang="en-GB" baseline="0" dirty="0" smtClean="0"/>
              <a:t> </a:t>
            </a:r>
            <a:r>
              <a:rPr lang="en-GB" baseline="0" dirty="0" err="1" smtClean="0"/>
              <a:t>edad</a:t>
            </a:r>
            <a:r>
              <a:rPr lang="en-GB" baseline="0" dirty="0" smtClean="0"/>
              <a:t> y </a:t>
            </a:r>
            <a:r>
              <a:rPr lang="en-GB" baseline="0" dirty="0" err="1" smtClean="0"/>
              <a:t>su</a:t>
            </a:r>
            <a:r>
              <a:rPr lang="en-GB" baseline="0" dirty="0" smtClean="0"/>
              <a:t> </a:t>
            </a:r>
            <a:r>
              <a:rPr lang="en-GB" baseline="0" dirty="0" err="1" smtClean="0"/>
              <a:t>capacidad</a:t>
            </a:r>
            <a:r>
              <a:rPr lang="en-GB" baseline="0" dirty="0" smtClean="0"/>
              <a:t> de </a:t>
            </a:r>
            <a:r>
              <a:rPr lang="en-GB" baseline="0" dirty="0" err="1" smtClean="0"/>
              <a:t>cambiar</a:t>
            </a:r>
            <a:r>
              <a:rPr lang="en-GB" baseline="0" dirty="0" smtClean="0"/>
              <a:t> de </a:t>
            </a:r>
            <a:r>
              <a:rPr lang="en-GB" baseline="0" dirty="0" err="1" smtClean="0"/>
              <a:t>trabajo</a:t>
            </a:r>
            <a:r>
              <a:rPr lang="en-GB" baseline="0" dirty="0" smtClean="0"/>
              <a:t> </a:t>
            </a:r>
            <a:r>
              <a:rPr lang="en-GB" baseline="0" dirty="0" err="1" smtClean="0"/>
              <a:t>si</a:t>
            </a:r>
            <a:r>
              <a:rPr lang="en-GB" baseline="0" dirty="0" smtClean="0"/>
              <a:t> </a:t>
            </a:r>
            <a:r>
              <a:rPr lang="en-GB" baseline="0" dirty="0" err="1" smtClean="0"/>
              <a:t>es</a:t>
            </a:r>
            <a:r>
              <a:rPr lang="en-GB" baseline="0" dirty="0" smtClean="0"/>
              <a:t> </a:t>
            </a:r>
            <a:r>
              <a:rPr lang="en-GB" baseline="0" dirty="0" err="1" smtClean="0"/>
              <a:t>que</a:t>
            </a:r>
            <a:r>
              <a:rPr lang="en-GB" baseline="0" dirty="0" smtClean="0"/>
              <a:t> </a:t>
            </a:r>
            <a:r>
              <a:rPr lang="en-GB" baseline="0" dirty="0" err="1" smtClean="0"/>
              <a:t>su</a:t>
            </a:r>
            <a:r>
              <a:rPr lang="en-GB" baseline="0" dirty="0" smtClean="0"/>
              <a:t> </a:t>
            </a:r>
            <a:r>
              <a:rPr lang="en-GB" baseline="0" dirty="0" err="1" smtClean="0"/>
              <a:t>experiencia</a:t>
            </a:r>
            <a:r>
              <a:rPr lang="en-GB" baseline="0" dirty="0" smtClean="0"/>
              <a:t> no </a:t>
            </a:r>
            <a:r>
              <a:rPr lang="en-GB" baseline="0" dirty="0" err="1" smtClean="0"/>
              <a:t>es</a:t>
            </a:r>
            <a:r>
              <a:rPr lang="en-GB" baseline="0" dirty="0" smtClean="0"/>
              <a:t> </a:t>
            </a:r>
            <a:r>
              <a:rPr lang="en-GB" baseline="0" dirty="0" err="1" smtClean="0"/>
              <a:t>reconocida</a:t>
            </a:r>
            <a:r>
              <a:rPr lang="en-GB" baseline="0" dirty="0" smtClean="0"/>
              <a:t>.</a:t>
            </a:r>
          </a:p>
          <a:p>
            <a:pPr marL="171450" indent="-171450">
              <a:buFont typeface="Arial" panose="020B0604020202020204" pitchFamily="34" charset="0"/>
              <a:buChar char="•"/>
            </a:pPr>
            <a:r>
              <a:rPr lang="en-GB" baseline="0" dirty="0" smtClean="0"/>
              <a:t>Sub-</a:t>
            </a:r>
            <a:r>
              <a:rPr lang="en-GB" baseline="0" dirty="0" err="1" smtClean="0"/>
              <a:t>competentes</a:t>
            </a:r>
            <a:r>
              <a:rPr lang="en-GB" baseline="0" dirty="0" smtClean="0"/>
              <a:t> (10%): ¿</a:t>
            </a:r>
            <a:r>
              <a:rPr lang="en-GB" baseline="0" dirty="0" err="1" smtClean="0"/>
              <a:t>señal</a:t>
            </a:r>
            <a:r>
              <a:rPr lang="en-GB" baseline="0" dirty="0" smtClean="0"/>
              <a:t> de </a:t>
            </a:r>
            <a:r>
              <a:rPr lang="en-GB" baseline="0" dirty="0" err="1" smtClean="0"/>
              <a:t>una</a:t>
            </a:r>
            <a:r>
              <a:rPr lang="en-GB" baseline="0" dirty="0" smtClean="0"/>
              <a:t> </a:t>
            </a:r>
            <a:r>
              <a:rPr lang="en-GB" baseline="0" dirty="0" err="1" smtClean="0"/>
              <a:t>economía</a:t>
            </a:r>
            <a:r>
              <a:rPr lang="en-GB" baseline="0" dirty="0" smtClean="0"/>
              <a:t> </a:t>
            </a:r>
            <a:r>
              <a:rPr lang="en-GB" baseline="0" dirty="0" err="1" smtClean="0"/>
              <a:t>que</a:t>
            </a:r>
            <a:r>
              <a:rPr lang="en-GB" baseline="0" dirty="0" smtClean="0"/>
              <a:t> </a:t>
            </a:r>
            <a:r>
              <a:rPr lang="en-GB" baseline="0" dirty="0" err="1" smtClean="0"/>
              <a:t>pide</a:t>
            </a:r>
            <a:r>
              <a:rPr lang="en-GB" baseline="0" dirty="0" smtClean="0"/>
              <a:t> </a:t>
            </a:r>
            <a:r>
              <a:rPr lang="en-GB" baseline="0" dirty="0" err="1" smtClean="0"/>
              <a:t>mayores</a:t>
            </a:r>
            <a:r>
              <a:rPr lang="en-GB" baseline="0" dirty="0" smtClean="0"/>
              <a:t> </a:t>
            </a:r>
            <a:r>
              <a:rPr lang="en-GB" baseline="0" dirty="0" err="1" smtClean="0"/>
              <a:t>competencias</a:t>
            </a:r>
            <a:r>
              <a:rPr lang="en-GB" baseline="0" dirty="0" smtClean="0"/>
              <a:t>, </a:t>
            </a:r>
            <a:r>
              <a:rPr lang="en-GB" baseline="0" dirty="0" err="1" smtClean="0"/>
              <a:t>que</a:t>
            </a:r>
            <a:r>
              <a:rPr lang="en-GB" baseline="0" dirty="0" smtClean="0"/>
              <a:t> </a:t>
            </a:r>
            <a:r>
              <a:rPr lang="en-GB" baseline="0" dirty="0" err="1" smtClean="0"/>
              <a:t>exige</a:t>
            </a:r>
            <a:r>
              <a:rPr lang="en-GB" baseline="0" dirty="0" smtClean="0"/>
              <a:t> </a:t>
            </a:r>
            <a:r>
              <a:rPr lang="en-GB" baseline="0" dirty="0" err="1" smtClean="0"/>
              <a:t>más</a:t>
            </a:r>
            <a:r>
              <a:rPr lang="en-GB" baseline="0" dirty="0" smtClean="0"/>
              <a:t> de lo </a:t>
            </a:r>
            <a:r>
              <a:rPr lang="en-GB" baseline="0" dirty="0" err="1" smtClean="0"/>
              <a:t>que</a:t>
            </a:r>
            <a:r>
              <a:rPr lang="en-GB" baseline="0" dirty="0" smtClean="0"/>
              <a:t> sus </a:t>
            </a:r>
            <a:r>
              <a:rPr lang="en-GB" baseline="0" dirty="0" err="1" smtClean="0"/>
              <a:t>trabajadores</a:t>
            </a:r>
            <a:r>
              <a:rPr lang="en-GB" baseline="0" dirty="0" smtClean="0"/>
              <a:t> </a:t>
            </a:r>
            <a:r>
              <a:rPr lang="en-GB" baseline="0" dirty="0" err="1" smtClean="0"/>
              <a:t>pueden</a:t>
            </a:r>
            <a:r>
              <a:rPr lang="en-GB" baseline="0" dirty="0" smtClean="0"/>
              <a:t> </a:t>
            </a:r>
            <a:r>
              <a:rPr lang="en-GB" baseline="0" dirty="0" err="1" smtClean="0"/>
              <a:t>dar</a:t>
            </a:r>
            <a:r>
              <a:rPr lang="en-GB" baseline="0" dirty="0" smtClean="0"/>
              <a:t>?</a:t>
            </a:r>
          </a:p>
          <a:p>
            <a:pPr marL="171450" indent="-171450">
              <a:buFont typeface="Arial" panose="020B0604020202020204" pitchFamily="34" charset="0"/>
              <a:buChar char="•"/>
            </a:pPr>
            <a:r>
              <a:rPr lang="en-GB" baseline="0" dirty="0" err="1" smtClean="0"/>
              <a:t>Sobre-competentes</a:t>
            </a:r>
            <a:r>
              <a:rPr lang="en-GB" baseline="0" dirty="0" smtClean="0"/>
              <a:t> (16%): </a:t>
            </a:r>
            <a:r>
              <a:rPr lang="en-GB" baseline="0" dirty="0" err="1" smtClean="0"/>
              <a:t>señal</a:t>
            </a:r>
            <a:r>
              <a:rPr lang="en-GB" baseline="0" dirty="0" smtClean="0"/>
              <a:t> de un </a:t>
            </a:r>
            <a:r>
              <a:rPr lang="en-GB" baseline="0" dirty="0" err="1" smtClean="0"/>
              <a:t>mercado</a:t>
            </a:r>
            <a:r>
              <a:rPr lang="en-GB" baseline="0" dirty="0" smtClean="0"/>
              <a:t> </a:t>
            </a:r>
            <a:r>
              <a:rPr lang="en-GB" baseline="0" dirty="0" err="1" smtClean="0"/>
              <a:t>laboral</a:t>
            </a:r>
            <a:r>
              <a:rPr lang="en-GB" baseline="0" dirty="0" smtClean="0"/>
              <a:t> </a:t>
            </a:r>
            <a:r>
              <a:rPr lang="en-GB" baseline="0" dirty="0" err="1" smtClean="0"/>
              <a:t>que</a:t>
            </a:r>
            <a:r>
              <a:rPr lang="en-GB" baseline="0" dirty="0" smtClean="0"/>
              <a:t> no </a:t>
            </a:r>
            <a:r>
              <a:rPr lang="en-GB" baseline="0" dirty="0" err="1" smtClean="0"/>
              <a:t>distribuye</a:t>
            </a:r>
            <a:r>
              <a:rPr lang="en-GB" baseline="0" dirty="0" smtClean="0"/>
              <a:t> </a:t>
            </a:r>
            <a:r>
              <a:rPr lang="en-GB" baseline="0" dirty="0" err="1" smtClean="0"/>
              <a:t>bien</a:t>
            </a:r>
            <a:r>
              <a:rPr lang="en-GB" baseline="0" dirty="0" smtClean="0"/>
              <a:t>: </a:t>
            </a:r>
            <a:r>
              <a:rPr lang="en-GB" baseline="0" dirty="0" err="1" smtClean="0"/>
              <a:t>las</a:t>
            </a:r>
            <a:r>
              <a:rPr lang="en-GB" baseline="0" dirty="0" smtClean="0"/>
              <a:t> </a:t>
            </a:r>
            <a:r>
              <a:rPr lang="en-GB" baseline="0" dirty="0" err="1" smtClean="0"/>
              <a:t>empresas</a:t>
            </a:r>
            <a:r>
              <a:rPr lang="en-GB" baseline="0" dirty="0" smtClean="0"/>
              <a:t> </a:t>
            </a:r>
            <a:r>
              <a:rPr lang="en-GB" baseline="0" dirty="0" err="1" smtClean="0"/>
              <a:t>más</a:t>
            </a:r>
            <a:r>
              <a:rPr lang="en-GB" baseline="0" dirty="0" smtClean="0"/>
              <a:t> </a:t>
            </a:r>
            <a:r>
              <a:rPr lang="en-GB" baseline="0" dirty="0" err="1" smtClean="0"/>
              <a:t>productivas</a:t>
            </a:r>
            <a:r>
              <a:rPr lang="en-GB" baseline="0" dirty="0" smtClean="0"/>
              <a:t> </a:t>
            </a:r>
            <a:r>
              <a:rPr lang="en-GB" baseline="0" dirty="0" err="1" smtClean="0"/>
              <a:t>tienen</a:t>
            </a:r>
            <a:r>
              <a:rPr lang="en-GB" baseline="0" dirty="0" smtClean="0"/>
              <a:t> </a:t>
            </a:r>
            <a:r>
              <a:rPr lang="en-GB" baseline="0" dirty="0" err="1" smtClean="0"/>
              <a:t>dificultades</a:t>
            </a:r>
            <a:r>
              <a:rPr lang="en-GB" baseline="0" dirty="0" smtClean="0"/>
              <a:t> para </a:t>
            </a:r>
            <a:r>
              <a:rPr lang="en-GB" baseline="0" dirty="0" err="1" smtClean="0"/>
              <a:t>atraer</a:t>
            </a:r>
            <a:r>
              <a:rPr lang="en-GB" baseline="0" dirty="0" smtClean="0"/>
              <a:t> a los </a:t>
            </a:r>
            <a:r>
              <a:rPr lang="en-GB" baseline="0" dirty="0" err="1" smtClean="0"/>
              <a:t>trabajadores</a:t>
            </a:r>
            <a:r>
              <a:rPr lang="en-GB" baseline="0" dirty="0" smtClean="0"/>
              <a:t> </a:t>
            </a:r>
            <a:r>
              <a:rPr lang="en-GB" baseline="0" dirty="0" err="1" smtClean="0"/>
              <a:t>más</a:t>
            </a:r>
            <a:r>
              <a:rPr lang="en-GB" baseline="0" dirty="0" smtClean="0"/>
              <a:t> </a:t>
            </a:r>
            <a:r>
              <a:rPr lang="en-GB" baseline="0" dirty="0" err="1" smtClean="0"/>
              <a:t>competentes</a:t>
            </a:r>
            <a:endParaRPr lang="en-GB" baseline="0" dirty="0" smtClean="0"/>
          </a:p>
          <a:p>
            <a:pPr marL="171450" indent="-171450">
              <a:buFont typeface="Arial" panose="020B0604020202020204" pitchFamily="34" charset="0"/>
              <a:buChar char="•"/>
            </a:pPr>
            <a:r>
              <a:rPr lang="en-GB" baseline="0" dirty="0" err="1" smtClean="0"/>
              <a:t>Por</a:t>
            </a:r>
            <a:r>
              <a:rPr lang="en-GB" baseline="0" dirty="0" smtClean="0"/>
              <a:t> campo de </a:t>
            </a:r>
            <a:r>
              <a:rPr lang="en-GB" baseline="0" dirty="0" err="1" smtClean="0"/>
              <a:t>estudios</a:t>
            </a:r>
            <a:r>
              <a:rPr lang="en-GB" baseline="0" dirty="0" smtClean="0"/>
              <a:t> (50%): un </a:t>
            </a:r>
            <a:r>
              <a:rPr lang="en-GB" baseline="0" dirty="0" err="1" smtClean="0"/>
              <a:t>sistema</a:t>
            </a:r>
            <a:r>
              <a:rPr lang="en-GB" baseline="0" dirty="0" smtClean="0"/>
              <a:t> de </a:t>
            </a:r>
            <a:r>
              <a:rPr lang="en-GB" baseline="0" dirty="0" err="1" smtClean="0"/>
              <a:t>educación</a:t>
            </a:r>
            <a:r>
              <a:rPr lang="en-GB" baseline="0" dirty="0" smtClean="0"/>
              <a:t> formal </a:t>
            </a:r>
            <a:r>
              <a:rPr lang="en-GB" baseline="0" dirty="0" err="1" smtClean="0"/>
              <a:t>que</a:t>
            </a:r>
            <a:r>
              <a:rPr lang="en-GB" baseline="0" dirty="0" smtClean="0"/>
              <a:t> no </a:t>
            </a:r>
            <a:r>
              <a:rPr lang="en-GB" baseline="0" dirty="0" err="1" smtClean="0"/>
              <a:t>responde</a:t>
            </a:r>
            <a:r>
              <a:rPr lang="en-GB" baseline="0" dirty="0" smtClean="0"/>
              <a:t> a </a:t>
            </a:r>
            <a:r>
              <a:rPr lang="en-GB" baseline="0" dirty="0" err="1" smtClean="0"/>
              <a:t>las</a:t>
            </a:r>
            <a:r>
              <a:rPr lang="en-GB" baseline="0" dirty="0" smtClean="0"/>
              <a:t> </a:t>
            </a:r>
            <a:r>
              <a:rPr lang="en-GB" baseline="0" dirty="0" err="1" smtClean="0"/>
              <a:t>necesidades</a:t>
            </a:r>
            <a:r>
              <a:rPr lang="en-GB" baseline="0" dirty="0" smtClean="0"/>
              <a:t> del </a:t>
            </a:r>
            <a:r>
              <a:rPr lang="en-GB" baseline="0" dirty="0" err="1" smtClean="0"/>
              <a:t>mercado</a:t>
            </a:r>
            <a:r>
              <a:rPr lang="en-GB" baseline="0" dirty="0" smtClean="0"/>
              <a:t> (o el </a:t>
            </a:r>
            <a:r>
              <a:rPr lang="en-GB" baseline="0" dirty="0" err="1" smtClean="0"/>
              <a:t>hecho</a:t>
            </a:r>
            <a:r>
              <a:rPr lang="en-GB" baseline="0" dirty="0" smtClean="0"/>
              <a:t> </a:t>
            </a:r>
            <a:r>
              <a:rPr lang="en-GB" baseline="0" dirty="0" err="1" smtClean="0"/>
              <a:t>que</a:t>
            </a:r>
            <a:r>
              <a:rPr lang="en-GB" baseline="0" dirty="0" smtClean="0"/>
              <a:t> </a:t>
            </a:r>
            <a:r>
              <a:rPr lang="en-GB" baseline="0" dirty="0" err="1" smtClean="0"/>
              <a:t>las</a:t>
            </a:r>
            <a:r>
              <a:rPr lang="en-GB" baseline="0" dirty="0" smtClean="0"/>
              <a:t> </a:t>
            </a:r>
            <a:r>
              <a:rPr lang="en-GB" baseline="0" dirty="0" err="1" smtClean="0"/>
              <a:t>credenciales</a:t>
            </a:r>
            <a:r>
              <a:rPr lang="en-GB" baseline="0" dirty="0" smtClean="0"/>
              <a:t> no son </a:t>
            </a:r>
            <a:r>
              <a:rPr lang="en-GB" baseline="0" dirty="0" err="1" smtClean="0"/>
              <a:t>reconocidas</a:t>
            </a:r>
            <a:r>
              <a:rPr lang="en-GB" baseline="0" dirty="0" smtClean="0"/>
              <a:t>)</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a:t>
            </a:r>
            <a:r>
              <a:rPr lang="en-GB" baseline="0" dirty="0" err="1" smtClean="0"/>
              <a:t>Es</a:t>
            </a:r>
            <a:r>
              <a:rPr lang="en-GB" baseline="0" dirty="0" smtClean="0"/>
              <a:t> </a:t>
            </a:r>
            <a:r>
              <a:rPr lang="en-GB" baseline="0" dirty="0" err="1" smtClean="0"/>
              <a:t>relevante</a:t>
            </a:r>
            <a:r>
              <a:rPr lang="en-GB" baseline="0" dirty="0" smtClean="0"/>
              <a:t> el </a:t>
            </a:r>
            <a:r>
              <a:rPr lang="en-GB" baseline="0" dirty="0" err="1" smtClean="0"/>
              <a:t>desalineamiento</a:t>
            </a:r>
            <a:r>
              <a:rPr lang="en-GB" baseline="0" dirty="0" smtClean="0"/>
              <a:t>? ¿</a:t>
            </a:r>
            <a:r>
              <a:rPr lang="en-GB" baseline="0" dirty="0" err="1" smtClean="0"/>
              <a:t>Es</a:t>
            </a:r>
            <a:r>
              <a:rPr lang="en-GB" baseline="0" dirty="0" smtClean="0"/>
              <a:t> un </a:t>
            </a:r>
            <a:r>
              <a:rPr lang="en-GB" baseline="0" dirty="0" err="1" smtClean="0"/>
              <a:t>problema</a:t>
            </a:r>
            <a:r>
              <a:rPr lang="en-GB" baseline="0" dirty="0" smtClean="0"/>
              <a:t>? ¿Genera </a:t>
            </a:r>
            <a:r>
              <a:rPr lang="en-GB" baseline="0" dirty="0" err="1" smtClean="0"/>
              <a:t>pérdidas</a:t>
            </a:r>
            <a:r>
              <a:rPr lang="en-GB" baseline="0" dirty="0" smtClean="0"/>
              <a:t> de </a:t>
            </a:r>
            <a:r>
              <a:rPr lang="en-GB" baseline="0" dirty="0" err="1" smtClean="0"/>
              <a:t>productividad</a:t>
            </a:r>
            <a:r>
              <a:rPr lang="en-GB" baseline="0" dirty="0" smtClean="0"/>
              <a:t>?</a:t>
            </a:r>
          </a:p>
          <a:p>
            <a:pPr marL="0" indent="0">
              <a:buFont typeface="Arial" panose="020B0604020202020204" pitchFamily="34" charset="0"/>
              <a:buNone/>
            </a:pPr>
            <a:endParaRPr lang="en-GB"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err="1" smtClean="0"/>
              <a:t>Adalet</a:t>
            </a:r>
            <a:r>
              <a:rPr lang="en-GB" baseline="0" dirty="0" smtClean="0"/>
              <a:t> McGowan y Andrews (2015): Higher under-qualification leads to lower productivity through lower allocative efficiency and within firm productivity; higher over-skilling associated to lower labour productivity through lower allocative efficiency (higher share of over-skilled workers means it is harder for more productive firms to attract skilled labour and gain market share at the expense of less productive firms).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21</a:t>
            </a:fld>
            <a:endParaRPr lang="en-GB"/>
          </a:p>
        </p:txBody>
      </p:sp>
    </p:spTree>
    <p:extLst>
      <p:ext uri="{BB962C8B-B14F-4D97-AF65-F5344CB8AC3E}">
        <p14:creationId xmlns:p14="http://schemas.microsoft.com/office/powerpoint/2010/main" val="3031429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Hay</a:t>
            </a:r>
            <a:r>
              <a:rPr lang="en-GB" baseline="0" dirty="0" smtClean="0"/>
              <a:t> </a:t>
            </a:r>
            <a:r>
              <a:rPr lang="en-GB" baseline="0" dirty="0" err="1" smtClean="0"/>
              <a:t>efectos</a:t>
            </a:r>
            <a:r>
              <a:rPr lang="en-GB" baseline="0" dirty="0" smtClean="0"/>
              <a:t> </a:t>
            </a:r>
            <a:r>
              <a:rPr lang="en-GB" baseline="0" dirty="0" err="1" smtClean="0"/>
              <a:t>importantes</a:t>
            </a:r>
            <a:r>
              <a:rPr lang="en-GB" baseline="0" dirty="0" smtClean="0"/>
              <a:t> para los </a:t>
            </a:r>
            <a:r>
              <a:rPr lang="en-GB" baseline="0" dirty="0" err="1" smtClean="0"/>
              <a:t>trabajadores</a:t>
            </a:r>
            <a:r>
              <a:rPr lang="en-GB" baseline="0" dirty="0" smtClean="0"/>
              <a:t>:</a:t>
            </a:r>
            <a:endParaRPr lang="en-GB" dirty="0" smtClean="0"/>
          </a:p>
          <a:p>
            <a:endParaRPr lang="en-GB" dirty="0" smtClean="0"/>
          </a:p>
          <a:p>
            <a:r>
              <a:rPr lang="en-GB" dirty="0" err="1" smtClean="0"/>
              <a:t>Trabajadores</a:t>
            </a:r>
            <a:r>
              <a:rPr lang="en-GB" baseline="0" dirty="0" smtClean="0"/>
              <a:t> </a:t>
            </a:r>
            <a:r>
              <a:rPr lang="en-GB" baseline="0" dirty="0" err="1" smtClean="0"/>
              <a:t>sobre-calificados</a:t>
            </a:r>
            <a:r>
              <a:rPr lang="en-GB" baseline="0" dirty="0" smtClean="0"/>
              <a:t> </a:t>
            </a:r>
            <a:r>
              <a:rPr lang="en-GB" baseline="0" dirty="0" err="1" smtClean="0"/>
              <a:t>ganan</a:t>
            </a:r>
            <a:r>
              <a:rPr lang="en-GB" baseline="0" dirty="0" smtClean="0"/>
              <a:t> 17% </a:t>
            </a:r>
            <a:r>
              <a:rPr lang="en-GB" baseline="0" dirty="0" err="1" smtClean="0"/>
              <a:t>menos</a:t>
            </a:r>
            <a:r>
              <a:rPr lang="en-GB" baseline="0" dirty="0" smtClean="0"/>
              <a:t> </a:t>
            </a:r>
            <a:r>
              <a:rPr lang="en-GB" baseline="0" dirty="0" err="1" smtClean="0"/>
              <a:t>que</a:t>
            </a:r>
            <a:r>
              <a:rPr lang="en-GB" baseline="0" dirty="0" smtClean="0"/>
              <a:t> sus </a:t>
            </a:r>
            <a:r>
              <a:rPr lang="en-GB" baseline="0" dirty="0" err="1" smtClean="0"/>
              <a:t>compañeros</a:t>
            </a:r>
            <a:r>
              <a:rPr lang="en-GB" baseline="0" dirty="0" smtClean="0"/>
              <a:t> </a:t>
            </a:r>
            <a:r>
              <a:rPr lang="en-GB" baseline="0" dirty="0" err="1" smtClean="0"/>
              <a:t>que</a:t>
            </a:r>
            <a:r>
              <a:rPr lang="en-GB" baseline="0" dirty="0" smtClean="0"/>
              <a:t> </a:t>
            </a:r>
            <a:r>
              <a:rPr lang="en-GB" baseline="0" dirty="0" err="1" smtClean="0"/>
              <a:t>están</a:t>
            </a:r>
            <a:r>
              <a:rPr lang="en-GB" baseline="0" dirty="0" smtClean="0"/>
              <a:t> </a:t>
            </a:r>
            <a:r>
              <a:rPr lang="en-GB" baseline="0" dirty="0" err="1" smtClean="0"/>
              <a:t>bien</a:t>
            </a:r>
            <a:r>
              <a:rPr lang="en-GB" baseline="0" dirty="0" smtClean="0"/>
              <a:t> </a:t>
            </a:r>
            <a:r>
              <a:rPr lang="en-GB" baseline="0" dirty="0" err="1" smtClean="0"/>
              <a:t>calificados</a:t>
            </a:r>
            <a:r>
              <a:rPr lang="en-GB" baseline="0" dirty="0" smtClean="0"/>
              <a:t>. </a:t>
            </a:r>
            <a:r>
              <a:rPr lang="en-GB" baseline="0" dirty="0" err="1" smtClean="0"/>
              <a:t>Otras</a:t>
            </a:r>
            <a:r>
              <a:rPr lang="en-GB" baseline="0" dirty="0" smtClean="0"/>
              <a:t> </a:t>
            </a:r>
            <a:r>
              <a:rPr lang="en-GB" baseline="0" dirty="0" err="1" smtClean="0"/>
              <a:t>formas</a:t>
            </a:r>
            <a:r>
              <a:rPr lang="en-GB" baseline="0" dirty="0" smtClean="0"/>
              <a:t> de </a:t>
            </a:r>
            <a:r>
              <a:rPr lang="en-GB" baseline="0" dirty="0" err="1" smtClean="0"/>
              <a:t>desalineamiento</a:t>
            </a:r>
            <a:r>
              <a:rPr lang="en-GB" baseline="0" dirty="0" smtClean="0"/>
              <a:t> no </a:t>
            </a:r>
            <a:r>
              <a:rPr lang="en-GB" baseline="0" dirty="0" err="1" smtClean="0"/>
              <a:t>tienen</a:t>
            </a:r>
            <a:r>
              <a:rPr lang="en-GB" baseline="0" dirty="0" smtClean="0"/>
              <a:t> </a:t>
            </a:r>
            <a:r>
              <a:rPr lang="en-GB" baseline="0" dirty="0" err="1" smtClean="0"/>
              <a:t>grandes</a:t>
            </a:r>
            <a:r>
              <a:rPr lang="en-GB" baseline="0" dirty="0" smtClean="0"/>
              <a:t> </a:t>
            </a:r>
            <a:r>
              <a:rPr lang="en-GB" baseline="0" dirty="0" err="1" smtClean="0"/>
              <a:t>consecuencias</a:t>
            </a:r>
            <a:r>
              <a:rPr lang="en-GB" baseline="0" dirty="0" smtClean="0"/>
              <a:t> </a:t>
            </a:r>
            <a:r>
              <a:rPr lang="en-GB" baseline="0" dirty="0" err="1" smtClean="0"/>
              <a:t>en</a:t>
            </a:r>
            <a:r>
              <a:rPr lang="en-GB" baseline="0" dirty="0" smtClean="0"/>
              <a:t> </a:t>
            </a:r>
            <a:r>
              <a:rPr lang="en-GB" baseline="0" dirty="0" err="1" smtClean="0"/>
              <a:t>términos</a:t>
            </a:r>
            <a:r>
              <a:rPr lang="en-GB" baseline="0" dirty="0" smtClean="0"/>
              <a:t> de </a:t>
            </a:r>
            <a:r>
              <a:rPr lang="en-GB" baseline="0" dirty="0" err="1" smtClean="0"/>
              <a:t>sueldo</a:t>
            </a:r>
            <a:r>
              <a:rPr lang="en-GB" baseline="0" dirty="0" smtClean="0"/>
              <a:t>. </a:t>
            </a:r>
            <a:r>
              <a:rPr lang="en-GB" baseline="0" dirty="0" err="1" smtClean="0"/>
              <a:t>Debe</a:t>
            </a:r>
            <a:r>
              <a:rPr lang="en-GB" baseline="0" dirty="0" smtClean="0"/>
              <a:t> </a:t>
            </a:r>
            <a:r>
              <a:rPr lang="en-GB" baseline="0" dirty="0" err="1" smtClean="0"/>
              <a:t>considerarse</a:t>
            </a:r>
            <a:r>
              <a:rPr lang="en-GB" baseline="0" dirty="0" smtClean="0"/>
              <a:t> </a:t>
            </a:r>
            <a:r>
              <a:rPr lang="en-GB" baseline="0" dirty="0" err="1" smtClean="0"/>
              <a:t>que</a:t>
            </a:r>
            <a:r>
              <a:rPr lang="en-GB" baseline="0" dirty="0" smtClean="0"/>
              <a:t> el </a:t>
            </a:r>
            <a:r>
              <a:rPr lang="en-GB" baseline="0" dirty="0" err="1" smtClean="0"/>
              <a:t>desalineamiento</a:t>
            </a:r>
            <a:r>
              <a:rPr lang="en-GB" baseline="0" dirty="0" smtClean="0"/>
              <a:t> </a:t>
            </a:r>
            <a:r>
              <a:rPr lang="en-GB" baseline="0" dirty="0" err="1" smtClean="0"/>
              <a:t>por</a:t>
            </a:r>
            <a:r>
              <a:rPr lang="en-GB" baseline="0" dirty="0" smtClean="0"/>
              <a:t> campo de </a:t>
            </a:r>
            <a:r>
              <a:rPr lang="en-GB" baseline="0" dirty="0" err="1" smtClean="0"/>
              <a:t>estudio</a:t>
            </a:r>
            <a:r>
              <a:rPr lang="en-GB" baseline="0" dirty="0" smtClean="0"/>
              <a:t> </a:t>
            </a:r>
            <a:r>
              <a:rPr lang="en-GB" baseline="0" dirty="0" err="1" smtClean="0"/>
              <a:t>generalmente</a:t>
            </a:r>
            <a:r>
              <a:rPr lang="en-GB" baseline="0" dirty="0" smtClean="0"/>
              <a:t> </a:t>
            </a:r>
            <a:r>
              <a:rPr lang="en-GB" baseline="0" dirty="0" err="1" smtClean="0"/>
              <a:t>conlleva</a:t>
            </a:r>
            <a:r>
              <a:rPr lang="en-GB" baseline="0" dirty="0" smtClean="0"/>
              <a:t> </a:t>
            </a:r>
            <a:r>
              <a:rPr lang="en-GB" baseline="0" dirty="0" err="1" smtClean="0"/>
              <a:t>sobrecalificación</a:t>
            </a:r>
            <a:r>
              <a:rPr lang="en-GB" baseline="0" dirty="0" smtClean="0"/>
              <a:t>. </a:t>
            </a:r>
            <a:r>
              <a:rPr lang="en-GB" baseline="0" dirty="0" err="1" smtClean="0"/>
              <a:t>Indicación</a:t>
            </a:r>
            <a:r>
              <a:rPr lang="en-GB" baseline="0" dirty="0" smtClean="0"/>
              <a:t> </a:t>
            </a:r>
            <a:r>
              <a:rPr lang="en-GB" baseline="0" dirty="0" err="1" smtClean="0"/>
              <a:t>que</a:t>
            </a:r>
            <a:r>
              <a:rPr lang="en-GB" baseline="0" dirty="0" smtClean="0"/>
              <a:t> entrada al </a:t>
            </a:r>
            <a:r>
              <a:rPr lang="en-GB" baseline="0" dirty="0" err="1" smtClean="0"/>
              <a:t>mercado</a:t>
            </a:r>
            <a:r>
              <a:rPr lang="en-GB" baseline="0" dirty="0" smtClean="0"/>
              <a:t> </a:t>
            </a:r>
            <a:r>
              <a:rPr lang="en-GB" baseline="0" dirty="0" err="1" smtClean="0"/>
              <a:t>laboral</a:t>
            </a:r>
            <a:r>
              <a:rPr lang="en-GB" baseline="0" dirty="0" smtClean="0"/>
              <a:t> y </a:t>
            </a:r>
            <a:r>
              <a:rPr lang="en-GB" baseline="0" dirty="0" err="1" smtClean="0"/>
              <a:t>credenciales</a:t>
            </a:r>
            <a:r>
              <a:rPr lang="en-GB" baseline="0" dirty="0" smtClean="0"/>
              <a:t> son </a:t>
            </a:r>
            <a:r>
              <a:rPr lang="en-GB" baseline="0" dirty="0" err="1" smtClean="0"/>
              <a:t>determinantes</a:t>
            </a:r>
            <a:r>
              <a:rPr lang="en-GB" baseline="0" dirty="0" smtClean="0"/>
              <a:t> para la </a:t>
            </a:r>
            <a:r>
              <a:rPr lang="en-GB" baseline="0" dirty="0" err="1" smtClean="0"/>
              <a:t>trayectoria</a:t>
            </a:r>
            <a:r>
              <a:rPr lang="en-GB" baseline="0" dirty="0" smtClean="0"/>
              <a:t>, </a:t>
            </a:r>
            <a:r>
              <a:rPr lang="en-GB" baseline="0" dirty="0" err="1" smtClean="0"/>
              <a:t>aún</a:t>
            </a:r>
            <a:r>
              <a:rPr lang="en-GB" baseline="0" dirty="0" smtClean="0"/>
              <a:t> </a:t>
            </a:r>
            <a:r>
              <a:rPr lang="en-GB" baseline="0" dirty="0" err="1" smtClean="0"/>
              <a:t>cuando</a:t>
            </a:r>
            <a:r>
              <a:rPr lang="en-GB" baseline="0" dirty="0" smtClean="0"/>
              <a:t> son </a:t>
            </a:r>
            <a:r>
              <a:rPr lang="en-GB" baseline="0" dirty="0" err="1" smtClean="0"/>
              <a:t>indicadores</a:t>
            </a:r>
            <a:r>
              <a:rPr lang="en-GB" baseline="0" dirty="0" smtClean="0"/>
              <a:t> </a:t>
            </a:r>
            <a:r>
              <a:rPr lang="en-GB" baseline="0" dirty="0" err="1" smtClean="0"/>
              <a:t>imperfectos</a:t>
            </a:r>
            <a:r>
              <a:rPr lang="en-GB" baseline="0" dirty="0" smtClean="0"/>
              <a:t> de </a:t>
            </a:r>
            <a:r>
              <a:rPr lang="en-GB" baseline="0" dirty="0" err="1" smtClean="0"/>
              <a:t>las</a:t>
            </a:r>
            <a:r>
              <a:rPr lang="en-GB" baseline="0" dirty="0" smtClean="0"/>
              <a:t> </a:t>
            </a:r>
            <a:r>
              <a:rPr lang="en-GB" baseline="0" dirty="0" err="1" smtClean="0"/>
              <a:t>competencias</a:t>
            </a:r>
            <a:r>
              <a:rPr lang="en-GB" baseline="0" dirty="0" smtClean="0"/>
              <a:t> de los </a:t>
            </a:r>
            <a:r>
              <a:rPr lang="en-GB" baseline="0" dirty="0" err="1" smtClean="0"/>
              <a:t>trabajadores</a:t>
            </a:r>
            <a:r>
              <a:rPr lang="en-GB" baseline="0" dirty="0" smtClean="0"/>
              <a:t>.</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Trabajadores</a:t>
            </a:r>
            <a:r>
              <a:rPr lang="en-GB" baseline="0" dirty="0" smtClean="0"/>
              <a:t> </a:t>
            </a:r>
            <a:r>
              <a:rPr lang="en-GB" baseline="0" dirty="0" err="1" smtClean="0"/>
              <a:t>sobre-calificados</a:t>
            </a:r>
            <a:r>
              <a:rPr lang="en-GB" baseline="0" dirty="0" smtClean="0"/>
              <a:t> y </a:t>
            </a:r>
            <a:r>
              <a:rPr lang="en-GB" baseline="0" dirty="0" err="1" smtClean="0"/>
              <a:t>sobre-competentes</a:t>
            </a:r>
            <a:r>
              <a:rPr lang="en-GB" baseline="0" dirty="0" smtClean="0"/>
              <a:t> </a:t>
            </a:r>
            <a:r>
              <a:rPr lang="en-GB" baseline="0" dirty="0" err="1" smtClean="0"/>
              <a:t>ganan</a:t>
            </a:r>
            <a:r>
              <a:rPr lang="en-GB" baseline="0" dirty="0" smtClean="0"/>
              <a:t> </a:t>
            </a:r>
            <a:r>
              <a:rPr lang="en-GB" baseline="0" dirty="0" err="1" smtClean="0"/>
              <a:t>más</a:t>
            </a:r>
            <a:r>
              <a:rPr lang="en-GB" baseline="0" dirty="0" smtClean="0"/>
              <a:t> (4%) </a:t>
            </a:r>
            <a:r>
              <a:rPr lang="en-GB" baseline="0" dirty="0" err="1" smtClean="0"/>
              <a:t>que</a:t>
            </a:r>
            <a:r>
              <a:rPr lang="en-GB" baseline="0" dirty="0" smtClean="0"/>
              <a:t> sus pares </a:t>
            </a:r>
            <a:r>
              <a:rPr lang="en-GB" baseline="0" dirty="0" err="1" smtClean="0"/>
              <a:t>en</a:t>
            </a:r>
            <a:r>
              <a:rPr lang="en-GB" baseline="0" dirty="0" smtClean="0"/>
              <a:t> el </a:t>
            </a:r>
            <a:r>
              <a:rPr lang="en-GB" baseline="0" dirty="0" err="1" smtClean="0"/>
              <a:t>mismo</a:t>
            </a:r>
            <a:r>
              <a:rPr lang="en-GB" baseline="0" dirty="0" smtClean="0"/>
              <a:t> </a:t>
            </a:r>
            <a:r>
              <a:rPr lang="en-GB" baseline="0" dirty="0" err="1" smtClean="0"/>
              <a:t>puesto</a:t>
            </a:r>
            <a:r>
              <a:rPr lang="en-GB" baseline="0" dirty="0" smtClean="0"/>
              <a:t> de </a:t>
            </a:r>
            <a:r>
              <a:rPr lang="en-GB" baseline="0" dirty="0" err="1" smtClean="0"/>
              <a:t>trabajo</a:t>
            </a:r>
            <a:r>
              <a:rPr lang="en-GB" baseline="0" dirty="0" smtClean="0"/>
              <a:t> </a:t>
            </a:r>
            <a:r>
              <a:rPr lang="en-GB" baseline="0" dirty="0" err="1" smtClean="0"/>
              <a:t>pues</a:t>
            </a:r>
            <a:r>
              <a:rPr lang="en-GB" baseline="0" dirty="0" smtClean="0"/>
              <a:t> son </a:t>
            </a:r>
            <a:r>
              <a:rPr lang="en-GB" baseline="0" dirty="0" err="1" smtClean="0"/>
              <a:t>más</a:t>
            </a:r>
            <a:r>
              <a:rPr lang="en-GB" baseline="0" dirty="0" smtClean="0"/>
              <a:t> </a:t>
            </a:r>
            <a:r>
              <a:rPr lang="en-GB" baseline="0" dirty="0" err="1" smtClean="0"/>
              <a:t>productivos</a:t>
            </a:r>
            <a:r>
              <a:rPr lang="en-GB" baseline="0" dirty="0" smtClean="0"/>
              <a:t>, </a:t>
            </a:r>
            <a:r>
              <a:rPr lang="en-GB" baseline="0" dirty="0" err="1" smtClean="0"/>
              <a:t>pero</a:t>
            </a:r>
            <a:r>
              <a:rPr lang="en-GB" baseline="0" dirty="0" smtClean="0"/>
              <a:t> </a:t>
            </a:r>
            <a:r>
              <a:rPr lang="en-GB" baseline="0" dirty="0" err="1" smtClean="0"/>
              <a:t>serían</a:t>
            </a:r>
            <a:r>
              <a:rPr lang="en-GB" baseline="0" dirty="0" smtClean="0"/>
              <a:t> </a:t>
            </a:r>
            <a:r>
              <a:rPr lang="en-GB" baseline="0" dirty="0" err="1" smtClean="0"/>
              <a:t>aún</a:t>
            </a:r>
            <a:r>
              <a:rPr lang="en-GB" baseline="0" dirty="0" smtClean="0"/>
              <a:t> </a:t>
            </a:r>
            <a:r>
              <a:rPr lang="en-GB" baseline="0" dirty="0" err="1" smtClean="0"/>
              <a:t>más</a:t>
            </a:r>
            <a:r>
              <a:rPr lang="en-GB" baseline="0" dirty="0" smtClean="0"/>
              <a:t> </a:t>
            </a:r>
            <a:r>
              <a:rPr lang="en-GB" baseline="0" dirty="0" err="1" smtClean="0"/>
              <a:t>productivos</a:t>
            </a:r>
            <a:r>
              <a:rPr lang="en-GB" baseline="0" dirty="0" smtClean="0"/>
              <a:t> </a:t>
            </a:r>
            <a:r>
              <a:rPr lang="en-GB" baseline="0" dirty="0" err="1" smtClean="0"/>
              <a:t>en</a:t>
            </a:r>
            <a:r>
              <a:rPr lang="en-GB" baseline="0" dirty="0" smtClean="0"/>
              <a:t> un </a:t>
            </a:r>
            <a:r>
              <a:rPr lang="en-GB" baseline="0" dirty="0" err="1" smtClean="0"/>
              <a:t>puesto</a:t>
            </a:r>
            <a:r>
              <a:rPr lang="en-GB" baseline="0" dirty="0" smtClean="0"/>
              <a:t> de </a:t>
            </a:r>
            <a:r>
              <a:rPr lang="en-GB" baseline="0" dirty="0" err="1" smtClean="0"/>
              <a:t>trabajo</a:t>
            </a:r>
            <a:r>
              <a:rPr lang="en-GB" baseline="0" dirty="0" smtClean="0"/>
              <a:t> </a:t>
            </a:r>
            <a:r>
              <a:rPr lang="en-GB" baseline="0" dirty="0" err="1" smtClean="0"/>
              <a:t>alineado</a:t>
            </a:r>
            <a:r>
              <a:rPr lang="en-GB" baseline="0" dirty="0" smtClean="0"/>
              <a:t> a sus </a:t>
            </a:r>
            <a:r>
              <a:rPr lang="en-GB" baseline="0" dirty="0" err="1" smtClean="0"/>
              <a:t>competencias</a:t>
            </a:r>
            <a:r>
              <a:rPr lang="en-GB" baseline="0" dirty="0" smtClean="0"/>
              <a:t>. Hay </a:t>
            </a:r>
            <a:r>
              <a:rPr lang="en-GB" baseline="0" dirty="0" err="1" smtClean="0"/>
              <a:t>incentivos</a:t>
            </a:r>
            <a:r>
              <a:rPr lang="en-GB" baseline="0" dirty="0" smtClean="0"/>
              <a:t> cruzados para </a:t>
            </a:r>
            <a:r>
              <a:rPr lang="en-GB" baseline="0" dirty="0" err="1" smtClean="0"/>
              <a:t>empleadores</a:t>
            </a:r>
            <a:r>
              <a:rPr lang="en-GB" baseline="0" dirty="0" smtClean="0"/>
              <a:t> (</a:t>
            </a:r>
            <a:r>
              <a:rPr lang="en-GB" baseline="0" dirty="0" err="1" smtClean="0"/>
              <a:t>que</a:t>
            </a:r>
            <a:r>
              <a:rPr lang="en-GB" baseline="0" dirty="0" smtClean="0"/>
              <a:t> les </a:t>
            </a:r>
            <a:r>
              <a:rPr lang="en-GB" baseline="0" dirty="0" err="1" smtClean="0"/>
              <a:t>conviene</a:t>
            </a:r>
            <a:r>
              <a:rPr lang="en-GB" baseline="0" dirty="0" smtClean="0"/>
              <a:t> </a:t>
            </a:r>
            <a:r>
              <a:rPr lang="en-GB" baseline="0" dirty="0" err="1" smtClean="0"/>
              <a:t>tener</a:t>
            </a:r>
            <a:r>
              <a:rPr lang="en-GB" baseline="0" dirty="0" smtClean="0"/>
              <a:t> </a:t>
            </a:r>
            <a:r>
              <a:rPr lang="en-GB" baseline="0" dirty="0" err="1" smtClean="0"/>
              <a:t>trabajadores</a:t>
            </a:r>
            <a:r>
              <a:rPr lang="en-GB" baseline="0" dirty="0" smtClean="0"/>
              <a:t> </a:t>
            </a:r>
            <a:r>
              <a:rPr lang="en-GB" baseline="0" dirty="0" err="1" smtClean="0"/>
              <a:t>sobre-calificados</a:t>
            </a:r>
            <a:r>
              <a:rPr lang="en-GB" baseline="0" dirty="0" smtClean="0"/>
              <a:t>) e </a:t>
            </a:r>
            <a:r>
              <a:rPr lang="en-GB" baseline="0" dirty="0" err="1" smtClean="0"/>
              <a:t>individuos</a:t>
            </a:r>
            <a:r>
              <a:rPr lang="en-GB" baseline="0" dirty="0" smtClean="0"/>
              <a:t> o la </a:t>
            </a:r>
            <a:r>
              <a:rPr lang="en-GB" baseline="0" dirty="0" err="1" smtClean="0"/>
              <a:t>economía</a:t>
            </a:r>
            <a:r>
              <a:rPr lang="en-GB" baseline="0" dirty="0" smtClean="0"/>
              <a:t> </a:t>
            </a:r>
            <a:r>
              <a:rPr lang="en-GB" baseline="0" dirty="0" err="1" smtClean="0"/>
              <a:t>en</a:t>
            </a:r>
            <a:r>
              <a:rPr lang="en-GB" baseline="0" dirty="0" smtClean="0"/>
              <a:t> </a:t>
            </a:r>
            <a:r>
              <a:rPr lang="en-GB" baseline="0" dirty="0" err="1" smtClean="0"/>
              <a:t>su</a:t>
            </a:r>
            <a:r>
              <a:rPr lang="en-GB" baseline="0" dirty="0" smtClean="0"/>
              <a:t> </a:t>
            </a:r>
            <a:r>
              <a:rPr lang="en-GB" baseline="0" dirty="0" err="1" smtClean="0"/>
              <a:t>agregado</a:t>
            </a:r>
            <a:r>
              <a:rPr lang="en-GB" baseline="0" dirty="0" smtClean="0"/>
              <a:t> (</a:t>
            </a:r>
            <a:r>
              <a:rPr lang="en-GB" baseline="0" dirty="0" err="1" smtClean="0"/>
              <a:t>que</a:t>
            </a:r>
            <a:r>
              <a:rPr lang="en-GB" baseline="0" dirty="0" smtClean="0"/>
              <a:t> no le </a:t>
            </a:r>
            <a:r>
              <a:rPr lang="en-GB" baseline="0" dirty="0" err="1" smtClean="0"/>
              <a:t>conviene</a:t>
            </a:r>
            <a:r>
              <a:rPr lang="en-GB" baseline="0" dirty="0" smtClean="0"/>
              <a:t>).</a:t>
            </a:r>
            <a:endParaRPr lang="en-GB"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22</a:t>
            </a:fld>
            <a:endParaRPr lang="en-GB"/>
          </a:p>
        </p:txBody>
      </p:sp>
    </p:spTree>
    <p:extLst>
      <p:ext uri="{BB962C8B-B14F-4D97-AF65-F5344CB8AC3E}">
        <p14:creationId xmlns:p14="http://schemas.microsoft.com/office/powerpoint/2010/main" val="2019006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23</a:t>
            </a:fld>
            <a:endParaRPr lang="en-GB"/>
          </a:p>
        </p:txBody>
      </p:sp>
    </p:spTree>
    <p:extLst>
      <p:ext uri="{BB962C8B-B14F-4D97-AF65-F5344CB8AC3E}">
        <p14:creationId xmlns:p14="http://schemas.microsoft.com/office/powerpoint/2010/main" val="115643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Este </a:t>
            </a:r>
            <a:r>
              <a:rPr lang="en-GB" dirty="0" err="1" smtClean="0"/>
              <a:t>es</a:t>
            </a:r>
            <a:r>
              <a:rPr lang="en-GB" dirty="0" smtClean="0"/>
              <a:t> el </a:t>
            </a:r>
            <a:r>
              <a:rPr lang="en-GB" dirty="0" err="1" smtClean="0"/>
              <a:t>mismo</a:t>
            </a:r>
            <a:r>
              <a:rPr lang="en-GB" dirty="0" smtClean="0"/>
              <a:t> </a:t>
            </a:r>
            <a:r>
              <a:rPr lang="en-GB" dirty="0" err="1" smtClean="0"/>
              <a:t>gráfico</a:t>
            </a:r>
            <a:r>
              <a:rPr lang="en-GB" dirty="0" smtClean="0"/>
              <a:t> de antes: </a:t>
            </a:r>
            <a:r>
              <a:rPr lang="en-GB" dirty="0" err="1" smtClean="0"/>
              <a:t>uso</a:t>
            </a:r>
            <a:r>
              <a:rPr lang="en-GB" dirty="0" smtClean="0"/>
              <a:t> de </a:t>
            </a:r>
            <a:r>
              <a:rPr lang="en-GB" dirty="0" err="1" smtClean="0"/>
              <a:t>competencias</a:t>
            </a:r>
            <a:r>
              <a:rPr lang="en-GB" baseline="0" dirty="0" smtClean="0"/>
              <a:t> y </a:t>
            </a:r>
            <a:r>
              <a:rPr lang="en-GB" baseline="0" dirty="0" err="1" smtClean="0"/>
              <a:t>productividad</a:t>
            </a:r>
            <a:r>
              <a:rPr lang="en-GB" baseline="0" dirty="0" smtClean="0"/>
              <a:t>. </a:t>
            </a:r>
            <a:r>
              <a:rPr lang="en-GB" baseline="0" dirty="0" err="1" smtClean="0"/>
              <a:t>Simulemos</a:t>
            </a:r>
            <a:r>
              <a:rPr lang="en-GB" baseline="0" dirty="0" smtClean="0"/>
              <a:t> </a:t>
            </a:r>
            <a:r>
              <a:rPr lang="en-GB" baseline="0" dirty="0" err="1" smtClean="0"/>
              <a:t>qué</a:t>
            </a:r>
            <a:r>
              <a:rPr lang="en-GB" baseline="0" dirty="0" smtClean="0"/>
              <a:t> </a:t>
            </a:r>
            <a:r>
              <a:rPr lang="en-GB" baseline="0" dirty="0" err="1" smtClean="0"/>
              <a:t>pasaría</a:t>
            </a:r>
            <a:r>
              <a:rPr lang="en-GB" baseline="0" dirty="0" smtClean="0"/>
              <a:t> </a:t>
            </a:r>
            <a:r>
              <a:rPr lang="en-GB" baseline="0" dirty="0" err="1" smtClean="0"/>
              <a:t>si</a:t>
            </a:r>
            <a:r>
              <a:rPr lang="en-GB" baseline="0" dirty="0" smtClean="0"/>
              <a:t> el </a:t>
            </a:r>
            <a:r>
              <a:rPr lang="en-GB" baseline="0" dirty="0" err="1" smtClean="0"/>
              <a:t>nivel</a:t>
            </a:r>
            <a:r>
              <a:rPr lang="en-GB" baseline="0" dirty="0" smtClean="0"/>
              <a:t> de </a:t>
            </a:r>
            <a:r>
              <a:rPr lang="en-GB" baseline="0" dirty="0" err="1" smtClean="0"/>
              <a:t>competencias</a:t>
            </a:r>
            <a:r>
              <a:rPr lang="en-GB" baseline="0" dirty="0" smtClean="0"/>
              <a:t> de Chile (y los </a:t>
            </a:r>
            <a:r>
              <a:rPr lang="en-GB" baseline="0" dirty="0" err="1" smtClean="0"/>
              <a:t>demás</a:t>
            </a:r>
            <a:r>
              <a:rPr lang="en-GB" baseline="0" dirty="0" smtClean="0"/>
              <a:t> </a:t>
            </a:r>
            <a:r>
              <a:rPr lang="en-GB" baseline="0" dirty="0" err="1" smtClean="0"/>
              <a:t>países</a:t>
            </a:r>
            <a:r>
              <a:rPr lang="en-GB" baseline="0" dirty="0" smtClean="0"/>
              <a:t>) </a:t>
            </a:r>
            <a:r>
              <a:rPr lang="en-GB" baseline="0" dirty="0" err="1" smtClean="0"/>
              <a:t>fuera</a:t>
            </a:r>
            <a:r>
              <a:rPr lang="en-GB" baseline="0" dirty="0" smtClean="0"/>
              <a:t> </a:t>
            </a:r>
            <a:r>
              <a:rPr lang="en-GB" baseline="0" dirty="0" err="1" smtClean="0"/>
              <a:t>igual</a:t>
            </a:r>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24</a:t>
            </a:fld>
            <a:endParaRPr lang="en-GB"/>
          </a:p>
        </p:txBody>
      </p:sp>
    </p:spTree>
    <p:extLst>
      <p:ext uri="{BB962C8B-B14F-4D97-AF65-F5344CB8AC3E}">
        <p14:creationId xmlns:p14="http://schemas.microsoft.com/office/powerpoint/2010/main" val="245112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Si</a:t>
            </a:r>
            <a:r>
              <a:rPr lang="en-GB" baseline="0" dirty="0" smtClean="0"/>
              <a:t> el </a:t>
            </a:r>
            <a:r>
              <a:rPr lang="en-GB" baseline="0" dirty="0" err="1" smtClean="0"/>
              <a:t>nivel</a:t>
            </a:r>
            <a:r>
              <a:rPr lang="en-GB" baseline="0" dirty="0" smtClean="0"/>
              <a:t> de </a:t>
            </a:r>
            <a:r>
              <a:rPr lang="en-GB" baseline="0" dirty="0" err="1" smtClean="0"/>
              <a:t>competencias</a:t>
            </a:r>
            <a:r>
              <a:rPr lang="en-GB" baseline="0" dirty="0" smtClean="0"/>
              <a:t> </a:t>
            </a:r>
            <a:r>
              <a:rPr lang="en-GB" baseline="0" dirty="0" err="1" smtClean="0"/>
              <a:t>fuera</a:t>
            </a:r>
            <a:r>
              <a:rPr lang="en-GB" baseline="0" dirty="0" smtClean="0"/>
              <a:t> </a:t>
            </a:r>
            <a:r>
              <a:rPr lang="en-GB" baseline="0" dirty="0" err="1" smtClean="0"/>
              <a:t>como</a:t>
            </a:r>
            <a:r>
              <a:rPr lang="en-GB" baseline="0" dirty="0" smtClean="0"/>
              <a:t> el </a:t>
            </a:r>
            <a:r>
              <a:rPr lang="en-GB" baseline="0" dirty="0" err="1" smtClean="0"/>
              <a:t>promedio</a:t>
            </a:r>
            <a:r>
              <a:rPr lang="en-GB" baseline="0" dirty="0" smtClean="0"/>
              <a:t> OCDE </a:t>
            </a:r>
            <a:r>
              <a:rPr lang="en-GB" baseline="0" dirty="0" err="1" smtClean="0"/>
              <a:t>aumentaría</a:t>
            </a:r>
            <a:r>
              <a:rPr lang="en-GB" baseline="0" dirty="0" smtClean="0"/>
              <a:t> el </a:t>
            </a:r>
            <a:r>
              <a:rPr lang="en-GB" baseline="0" dirty="0" err="1" smtClean="0"/>
              <a:t>uso</a:t>
            </a:r>
            <a:r>
              <a:rPr lang="en-GB" baseline="0" dirty="0" smtClean="0"/>
              <a:t> de </a:t>
            </a:r>
            <a:r>
              <a:rPr lang="en-GB" baseline="0" dirty="0" err="1" smtClean="0"/>
              <a:t>lectura</a:t>
            </a:r>
            <a:r>
              <a:rPr lang="en-GB" baseline="0" dirty="0" smtClean="0"/>
              <a:t> </a:t>
            </a:r>
            <a:r>
              <a:rPr lang="en-GB" baseline="0" dirty="0" err="1" smtClean="0"/>
              <a:t>en</a:t>
            </a:r>
            <a:r>
              <a:rPr lang="en-GB" baseline="0" dirty="0" smtClean="0"/>
              <a:t> el </a:t>
            </a:r>
            <a:r>
              <a:rPr lang="en-GB" baseline="0" dirty="0" err="1" smtClean="0"/>
              <a:t>trabajo</a:t>
            </a:r>
            <a:r>
              <a:rPr lang="en-GB" baseline="0" dirty="0" smtClean="0"/>
              <a:t> al </a:t>
            </a:r>
            <a:r>
              <a:rPr lang="en-GB" baseline="0" dirty="0" err="1" smtClean="0"/>
              <a:t>nivel</a:t>
            </a:r>
            <a:r>
              <a:rPr lang="en-GB" baseline="0" dirty="0" smtClean="0"/>
              <a:t> de </a:t>
            </a:r>
            <a:r>
              <a:rPr lang="en-GB" baseline="0" dirty="0" err="1" smtClean="0"/>
              <a:t>Alemania</a:t>
            </a:r>
            <a:endParaRPr lang="en-GB" baseline="0" dirty="0" smtClean="0"/>
          </a:p>
          <a:p>
            <a:pPr marL="228600" indent="-228600">
              <a:buAutoNum type="arabicPeriod"/>
            </a:pPr>
            <a:r>
              <a:rPr lang="en-GB" baseline="0" dirty="0" err="1" smtClean="0"/>
              <a:t>Aumentaría</a:t>
            </a:r>
            <a:r>
              <a:rPr lang="en-GB" baseline="0" dirty="0" smtClean="0"/>
              <a:t> </a:t>
            </a:r>
            <a:r>
              <a:rPr lang="en-GB" baseline="0" dirty="0" err="1" smtClean="0"/>
              <a:t>productividad</a:t>
            </a:r>
            <a:r>
              <a:rPr lang="en-GB" baseline="0" dirty="0" smtClean="0"/>
              <a:t> al </a:t>
            </a:r>
            <a:r>
              <a:rPr lang="en-GB" baseline="0" dirty="0" err="1" smtClean="0"/>
              <a:t>nivel</a:t>
            </a:r>
            <a:r>
              <a:rPr lang="en-GB" baseline="0" dirty="0" smtClean="0"/>
              <a:t> de </a:t>
            </a:r>
            <a:r>
              <a:rPr lang="en-GB" baseline="0" dirty="0" err="1" smtClean="0"/>
              <a:t>Eslovenia</a:t>
            </a:r>
            <a:r>
              <a:rPr lang="en-GB" baseline="0" dirty="0" smtClean="0"/>
              <a:t> o Nueva </a:t>
            </a:r>
            <a:r>
              <a:rPr lang="en-GB" baseline="0" dirty="0" err="1" smtClean="0"/>
              <a:t>Zelanda</a:t>
            </a:r>
            <a:endParaRPr lang="en-GB" baseline="0" dirty="0" smtClean="0"/>
          </a:p>
          <a:p>
            <a:pPr marL="228600" indent="-228600">
              <a:buAutoNum type="arabicPeriod"/>
            </a:pPr>
            <a:r>
              <a:rPr lang="en-GB" baseline="0" dirty="0" err="1" smtClean="0"/>
              <a:t>Pero</a:t>
            </a:r>
            <a:r>
              <a:rPr lang="en-GB" baseline="0" dirty="0" smtClean="0"/>
              <a:t>… </a:t>
            </a:r>
            <a:r>
              <a:rPr lang="en-GB" baseline="0" dirty="0" err="1" smtClean="0"/>
              <a:t>sigue</a:t>
            </a:r>
            <a:r>
              <a:rPr lang="en-GB" baseline="0" dirty="0" smtClean="0"/>
              <a:t> </a:t>
            </a:r>
            <a:r>
              <a:rPr lang="en-GB" baseline="0" dirty="0" err="1" smtClean="0"/>
              <a:t>por</a:t>
            </a:r>
            <a:r>
              <a:rPr lang="en-GB" baseline="0" dirty="0" smtClean="0"/>
              <a:t> </a:t>
            </a:r>
            <a:r>
              <a:rPr lang="en-GB" baseline="0" dirty="0" err="1" smtClean="0"/>
              <a:t>debajo</a:t>
            </a:r>
            <a:r>
              <a:rPr lang="en-GB" baseline="0" dirty="0" smtClean="0"/>
              <a:t> de la </a:t>
            </a:r>
            <a:r>
              <a:rPr lang="en-GB" baseline="0" dirty="0" err="1" smtClean="0"/>
              <a:t>curva</a:t>
            </a:r>
            <a:r>
              <a:rPr lang="en-GB" baseline="0" dirty="0" smtClean="0"/>
              <a:t>. ¿</a:t>
            </a:r>
            <a:r>
              <a:rPr lang="en-GB" baseline="0" dirty="0" err="1" smtClean="0"/>
              <a:t>Por</a:t>
            </a:r>
            <a:r>
              <a:rPr lang="en-GB" baseline="0" dirty="0" smtClean="0"/>
              <a:t> </a:t>
            </a:r>
            <a:r>
              <a:rPr lang="en-GB" baseline="0" dirty="0" err="1" smtClean="0"/>
              <a:t>qué</a:t>
            </a:r>
            <a:r>
              <a:rPr lang="en-GB" baseline="0" dirty="0" smtClean="0"/>
              <a:t>? </a:t>
            </a:r>
            <a:r>
              <a:rPr lang="en-GB" baseline="0" dirty="0" err="1" smtClean="0"/>
              <a:t>Porque</a:t>
            </a:r>
            <a:r>
              <a:rPr lang="en-GB" baseline="0" dirty="0" smtClean="0"/>
              <a:t> </a:t>
            </a:r>
            <a:r>
              <a:rPr lang="en-GB" baseline="0" dirty="0" err="1" smtClean="0"/>
              <a:t>otros</a:t>
            </a:r>
            <a:r>
              <a:rPr lang="en-GB" baseline="0" dirty="0" smtClean="0"/>
              <a:t> </a:t>
            </a:r>
            <a:r>
              <a:rPr lang="en-GB" baseline="0" dirty="0" err="1" smtClean="0"/>
              <a:t>factores</a:t>
            </a:r>
            <a:r>
              <a:rPr lang="en-GB" baseline="0" dirty="0" smtClean="0"/>
              <a:t> </a:t>
            </a:r>
            <a:r>
              <a:rPr lang="en-GB" baseline="0" dirty="0" err="1" smtClean="0"/>
              <a:t>inciden</a:t>
            </a:r>
            <a:r>
              <a:rPr lang="en-GB" baseline="0" dirty="0" smtClean="0"/>
              <a:t> </a:t>
            </a:r>
            <a:r>
              <a:rPr lang="en-GB" baseline="0" dirty="0" err="1" smtClean="0"/>
              <a:t>en</a:t>
            </a:r>
            <a:r>
              <a:rPr lang="en-GB" baseline="0" dirty="0" smtClean="0"/>
              <a:t> la </a:t>
            </a:r>
            <a:r>
              <a:rPr lang="en-GB" baseline="0" dirty="0" err="1" smtClean="0"/>
              <a:t>productividad</a:t>
            </a:r>
            <a:r>
              <a:rPr lang="en-GB" baseline="0" dirty="0" smtClean="0"/>
              <a:t>. </a:t>
            </a:r>
            <a:r>
              <a:rPr lang="en-GB" baseline="0" dirty="0" err="1" smtClean="0"/>
              <a:t>Estos</a:t>
            </a:r>
            <a:r>
              <a:rPr lang="en-GB" baseline="0" dirty="0" smtClean="0"/>
              <a:t> </a:t>
            </a:r>
            <a:r>
              <a:rPr lang="en-GB" baseline="0" dirty="0" err="1" smtClean="0"/>
              <a:t>incluyen</a:t>
            </a:r>
            <a:r>
              <a:rPr lang="en-GB" baseline="0" dirty="0" smtClean="0"/>
              <a:t> la </a:t>
            </a:r>
            <a:r>
              <a:rPr lang="en-GB" baseline="0" dirty="0" err="1" smtClean="0"/>
              <a:t>estructura</a:t>
            </a:r>
            <a:r>
              <a:rPr lang="en-GB" baseline="0" dirty="0" smtClean="0"/>
              <a:t> </a:t>
            </a:r>
            <a:r>
              <a:rPr lang="en-GB" baseline="0" dirty="0" err="1" smtClean="0"/>
              <a:t>productiva</a:t>
            </a:r>
            <a:r>
              <a:rPr lang="en-GB" baseline="0" dirty="0" smtClean="0"/>
              <a:t> o industrial, </a:t>
            </a:r>
            <a:r>
              <a:rPr lang="en-GB" baseline="0" dirty="0" err="1" smtClean="0"/>
              <a:t>las</a:t>
            </a:r>
            <a:r>
              <a:rPr lang="en-GB" baseline="0" dirty="0" smtClean="0"/>
              <a:t> </a:t>
            </a:r>
            <a:r>
              <a:rPr lang="en-GB" baseline="0" dirty="0" err="1" smtClean="0"/>
              <a:t>políticas</a:t>
            </a:r>
            <a:r>
              <a:rPr lang="en-GB" baseline="0" dirty="0" smtClean="0"/>
              <a:t> de </a:t>
            </a:r>
            <a:r>
              <a:rPr lang="en-GB" baseline="0" dirty="0" err="1" smtClean="0"/>
              <a:t>innovación</a:t>
            </a:r>
            <a:r>
              <a:rPr lang="en-GB" baseline="0" dirty="0" smtClean="0"/>
              <a:t>, la </a:t>
            </a:r>
            <a:r>
              <a:rPr lang="en-GB" baseline="0" dirty="0" err="1" smtClean="0"/>
              <a:t>difusión</a:t>
            </a:r>
            <a:r>
              <a:rPr lang="en-GB" baseline="0" dirty="0" smtClean="0"/>
              <a:t> y </a:t>
            </a:r>
            <a:r>
              <a:rPr lang="en-GB" baseline="0" dirty="0" err="1" smtClean="0"/>
              <a:t>adopción</a:t>
            </a:r>
            <a:r>
              <a:rPr lang="en-GB" baseline="0" dirty="0" smtClean="0"/>
              <a:t> de </a:t>
            </a:r>
            <a:r>
              <a:rPr lang="en-GB" baseline="0" dirty="0" err="1" smtClean="0"/>
              <a:t>tecnología</a:t>
            </a:r>
            <a:r>
              <a:rPr lang="en-GB" baseline="0" dirty="0" smtClean="0"/>
              <a:t>, la </a:t>
            </a:r>
            <a:r>
              <a:rPr lang="en-GB" baseline="0" dirty="0" err="1" smtClean="0"/>
              <a:t>la</a:t>
            </a:r>
            <a:r>
              <a:rPr lang="en-GB" baseline="0" dirty="0" smtClean="0"/>
              <a:t> </a:t>
            </a:r>
            <a:r>
              <a:rPr lang="en-GB" baseline="0" dirty="0" err="1" smtClean="0"/>
              <a:t>inversión</a:t>
            </a:r>
            <a:r>
              <a:rPr lang="en-GB" baseline="0" dirty="0" smtClean="0"/>
              <a:t> </a:t>
            </a:r>
            <a:r>
              <a:rPr lang="en-GB" baseline="0" dirty="0" err="1" smtClean="0"/>
              <a:t>en</a:t>
            </a:r>
            <a:r>
              <a:rPr lang="en-GB" baseline="0" dirty="0" smtClean="0"/>
              <a:t> </a:t>
            </a:r>
            <a:r>
              <a:rPr lang="en-GB" baseline="0" dirty="0" err="1" smtClean="0"/>
              <a:t>investigación</a:t>
            </a:r>
            <a:r>
              <a:rPr lang="en-GB" baseline="0" dirty="0" smtClean="0"/>
              <a:t> y </a:t>
            </a:r>
            <a:r>
              <a:rPr lang="en-GB" baseline="0" dirty="0" err="1" smtClean="0"/>
              <a:t>desarrollo</a:t>
            </a:r>
            <a:r>
              <a:rPr lang="en-GB" baseline="0" dirty="0" smtClean="0"/>
              <a:t>, </a:t>
            </a:r>
            <a:r>
              <a:rPr lang="en-GB" baseline="0" dirty="0" err="1" smtClean="0"/>
              <a:t>las</a:t>
            </a:r>
            <a:r>
              <a:rPr lang="en-GB" baseline="0" dirty="0" smtClean="0"/>
              <a:t> </a:t>
            </a:r>
            <a:r>
              <a:rPr lang="en-GB" baseline="0" dirty="0" err="1" smtClean="0"/>
              <a:t>sinergias</a:t>
            </a:r>
            <a:r>
              <a:rPr lang="en-GB" baseline="0" dirty="0" smtClean="0"/>
              <a:t> con el </a:t>
            </a:r>
            <a:r>
              <a:rPr lang="en-GB" baseline="0" dirty="0" err="1" smtClean="0"/>
              <a:t>comercio</a:t>
            </a:r>
            <a:r>
              <a:rPr lang="en-GB" baseline="0" dirty="0" smtClean="0"/>
              <a:t> </a:t>
            </a:r>
            <a:r>
              <a:rPr lang="en-GB" baseline="0" dirty="0" err="1" smtClean="0"/>
              <a:t>internacional</a:t>
            </a:r>
            <a:r>
              <a:rPr lang="en-GB" baseline="0" dirty="0" smtClean="0"/>
              <a:t>, y un largo etc.</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25</a:t>
            </a:fld>
            <a:endParaRPr lang="en-GB"/>
          </a:p>
        </p:txBody>
      </p:sp>
    </p:spTree>
    <p:extLst>
      <p:ext uri="{BB962C8B-B14F-4D97-AF65-F5344CB8AC3E}">
        <p14:creationId xmlns:p14="http://schemas.microsoft.com/office/powerpoint/2010/main" val="245112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26</a:t>
            </a:fld>
            <a:endParaRPr lang="en-GB"/>
          </a:p>
        </p:txBody>
      </p:sp>
    </p:spTree>
    <p:extLst>
      <p:ext uri="{BB962C8B-B14F-4D97-AF65-F5344CB8AC3E}">
        <p14:creationId xmlns:p14="http://schemas.microsoft.com/office/powerpoint/2010/main" val="1156431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29</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dirty="0" err="1" smtClean="0"/>
              <a:t>resaltar</a:t>
            </a:r>
            <a:r>
              <a:rPr lang="en-GB" dirty="0" smtClean="0"/>
              <a:t>:</a:t>
            </a:r>
          </a:p>
          <a:p>
            <a:pPr marL="171450" indent="-171450">
              <a:buFont typeface="Arial" panose="020B0604020202020204" pitchFamily="34" charset="0"/>
              <a:buChar char="•"/>
            </a:pPr>
            <a:r>
              <a:rPr lang="en-GB" dirty="0" err="1" smtClean="0"/>
              <a:t>Puntaje</a:t>
            </a:r>
            <a:r>
              <a:rPr lang="en-GB" baseline="0" dirty="0" smtClean="0"/>
              <a:t> </a:t>
            </a:r>
            <a:r>
              <a:rPr lang="en-GB" baseline="0" dirty="0" err="1" smtClean="0"/>
              <a:t>promedio</a:t>
            </a:r>
            <a:r>
              <a:rPr lang="en-GB" baseline="0" dirty="0" smtClean="0"/>
              <a:t> de </a:t>
            </a:r>
            <a:r>
              <a:rPr lang="en-GB" baseline="0" dirty="0" err="1" smtClean="0"/>
              <a:t>desempleados</a:t>
            </a:r>
            <a:r>
              <a:rPr lang="en-GB" baseline="0" dirty="0" smtClean="0"/>
              <a:t> </a:t>
            </a:r>
            <a:r>
              <a:rPr lang="en-GB" baseline="0" dirty="0" err="1" smtClean="0"/>
              <a:t>en</a:t>
            </a:r>
            <a:r>
              <a:rPr lang="en-GB" baseline="0" dirty="0" smtClean="0"/>
              <a:t> Chile </a:t>
            </a:r>
            <a:r>
              <a:rPr lang="en-GB" baseline="0" dirty="0" err="1" smtClean="0"/>
              <a:t>es</a:t>
            </a:r>
            <a:r>
              <a:rPr lang="en-GB" baseline="0" dirty="0" smtClean="0"/>
              <a:t> </a:t>
            </a:r>
            <a:r>
              <a:rPr lang="en-GB" baseline="0" dirty="0" err="1" smtClean="0"/>
              <a:t>igual</a:t>
            </a:r>
            <a:r>
              <a:rPr lang="en-GB" baseline="0" dirty="0" smtClean="0"/>
              <a:t> al de los </a:t>
            </a:r>
            <a:r>
              <a:rPr lang="en-GB" baseline="0" dirty="0" err="1" smtClean="0"/>
              <a:t>empleados</a:t>
            </a:r>
            <a:endParaRPr lang="en-GB" baseline="0" dirty="0" smtClean="0"/>
          </a:p>
          <a:p>
            <a:pPr marL="171450" indent="-171450">
              <a:buFont typeface="Arial" panose="020B0604020202020204" pitchFamily="34" charset="0"/>
              <a:buChar char="•"/>
            </a:pPr>
            <a:r>
              <a:rPr lang="en-GB" baseline="0" dirty="0" err="1" smtClean="0"/>
              <a:t>Competencias</a:t>
            </a:r>
            <a:r>
              <a:rPr lang="en-GB" baseline="0" dirty="0" smtClean="0"/>
              <a:t> </a:t>
            </a:r>
            <a:r>
              <a:rPr lang="en-GB" baseline="0" dirty="0" err="1" smtClean="0"/>
              <a:t>lectoras</a:t>
            </a:r>
            <a:r>
              <a:rPr lang="en-GB" baseline="0" dirty="0" smtClean="0"/>
              <a:t> no </a:t>
            </a:r>
            <a:r>
              <a:rPr lang="en-GB" baseline="0" dirty="0" err="1" smtClean="0"/>
              <a:t>ayudan</a:t>
            </a:r>
            <a:r>
              <a:rPr lang="en-GB" baseline="0" dirty="0" smtClean="0"/>
              <a:t> a </a:t>
            </a:r>
            <a:r>
              <a:rPr lang="en-GB" baseline="0" dirty="0" err="1" smtClean="0"/>
              <a:t>encontrar</a:t>
            </a:r>
            <a:r>
              <a:rPr lang="en-GB" baseline="0" dirty="0" smtClean="0"/>
              <a:t> </a:t>
            </a:r>
            <a:r>
              <a:rPr lang="en-GB" baseline="0" dirty="0" err="1" smtClean="0"/>
              <a:t>trabajo</a:t>
            </a:r>
            <a:endParaRPr lang="en-GB" baseline="0" dirty="0" smtClean="0"/>
          </a:p>
          <a:p>
            <a:pPr marL="628650" lvl="1" indent="-171450">
              <a:buFont typeface="Arial" panose="020B0604020202020204" pitchFamily="34" charset="0"/>
              <a:buChar char="•"/>
            </a:pPr>
            <a:r>
              <a:rPr lang="en-GB" baseline="0" dirty="0" err="1" smtClean="0"/>
              <a:t>Eficiencia</a:t>
            </a:r>
            <a:r>
              <a:rPr lang="en-GB" baseline="0" dirty="0" smtClean="0"/>
              <a:t> del </a:t>
            </a:r>
            <a:r>
              <a:rPr lang="en-GB" baseline="0" dirty="0" err="1" smtClean="0"/>
              <a:t>mercado</a:t>
            </a:r>
            <a:r>
              <a:rPr lang="en-GB" baseline="0" dirty="0" smtClean="0"/>
              <a:t> de </a:t>
            </a:r>
            <a:r>
              <a:rPr lang="en-GB" baseline="0" dirty="0" err="1" smtClean="0"/>
              <a:t>trabajo</a:t>
            </a:r>
            <a:r>
              <a:rPr lang="en-GB" baseline="0" dirty="0" smtClean="0"/>
              <a:t>?</a:t>
            </a:r>
          </a:p>
          <a:p>
            <a:pPr marL="628650" lvl="1" indent="-171450">
              <a:buFont typeface="Arial" panose="020B0604020202020204" pitchFamily="34" charset="0"/>
              <a:buChar char="•"/>
            </a:pPr>
            <a:r>
              <a:rPr lang="en-GB" baseline="0" dirty="0" err="1" smtClean="0"/>
              <a:t>Capacidad</a:t>
            </a:r>
            <a:r>
              <a:rPr lang="en-GB" baseline="0" dirty="0" smtClean="0"/>
              <a:t> de </a:t>
            </a:r>
            <a:r>
              <a:rPr lang="en-GB" baseline="0" dirty="0" err="1" smtClean="0"/>
              <a:t>empleadores</a:t>
            </a:r>
            <a:r>
              <a:rPr lang="en-GB" baseline="0" dirty="0" smtClean="0"/>
              <a:t> de </a:t>
            </a:r>
            <a:r>
              <a:rPr lang="en-GB" baseline="0" dirty="0" err="1" smtClean="0"/>
              <a:t>identificar</a:t>
            </a:r>
            <a:r>
              <a:rPr lang="en-GB" baseline="0" dirty="0" smtClean="0"/>
              <a:t> </a:t>
            </a:r>
            <a:r>
              <a:rPr lang="en-GB" baseline="0" dirty="0" err="1" smtClean="0"/>
              <a:t>estas</a:t>
            </a:r>
            <a:r>
              <a:rPr lang="en-GB" baseline="0" dirty="0" smtClean="0"/>
              <a:t> </a:t>
            </a:r>
            <a:r>
              <a:rPr lang="en-GB" baseline="0" dirty="0" err="1" smtClean="0"/>
              <a:t>competencias</a:t>
            </a:r>
            <a:r>
              <a:rPr lang="en-GB" baseline="0" dirty="0" smtClean="0"/>
              <a:t>?</a:t>
            </a:r>
          </a:p>
          <a:p>
            <a:pPr marL="628650" lvl="1" indent="-171450">
              <a:buFont typeface="Arial" panose="020B0604020202020204" pitchFamily="34" charset="0"/>
              <a:buChar char="•"/>
            </a:pPr>
            <a:r>
              <a:rPr lang="en-GB" baseline="0" dirty="0" smtClean="0"/>
              <a:t>Los </a:t>
            </a:r>
            <a:r>
              <a:rPr lang="en-GB" baseline="0" dirty="0" err="1" smtClean="0"/>
              <a:t>más</a:t>
            </a:r>
            <a:r>
              <a:rPr lang="en-GB" baseline="0" dirty="0" smtClean="0"/>
              <a:t> </a:t>
            </a:r>
            <a:r>
              <a:rPr lang="en-GB" baseline="0" dirty="0" err="1" smtClean="0"/>
              <a:t>competentes</a:t>
            </a:r>
            <a:r>
              <a:rPr lang="en-GB" baseline="0" dirty="0" smtClean="0"/>
              <a:t> se </a:t>
            </a:r>
            <a:r>
              <a:rPr lang="en-GB" baseline="0" dirty="0" err="1" smtClean="0"/>
              <a:t>pueden</a:t>
            </a:r>
            <a:r>
              <a:rPr lang="en-GB" baseline="0" dirty="0" smtClean="0"/>
              <a:t> </a:t>
            </a:r>
            <a:r>
              <a:rPr lang="en-GB" baseline="0" dirty="0" err="1" smtClean="0"/>
              <a:t>dar</a:t>
            </a:r>
            <a:r>
              <a:rPr lang="en-GB" baseline="0" dirty="0" smtClean="0"/>
              <a:t> el “</a:t>
            </a:r>
            <a:r>
              <a:rPr lang="en-GB" baseline="0" dirty="0" err="1" smtClean="0"/>
              <a:t>lujo</a:t>
            </a:r>
            <a:r>
              <a:rPr lang="en-GB" baseline="0" dirty="0" smtClean="0"/>
              <a:t>” de </a:t>
            </a:r>
            <a:r>
              <a:rPr lang="en-GB" baseline="0" dirty="0" err="1" smtClean="0"/>
              <a:t>esperar</a:t>
            </a:r>
            <a:r>
              <a:rPr lang="en-GB" baseline="0" dirty="0" smtClean="0"/>
              <a:t> y </a:t>
            </a:r>
            <a:r>
              <a:rPr lang="en-GB" baseline="0" dirty="0" err="1" smtClean="0"/>
              <a:t>encontrar</a:t>
            </a:r>
            <a:r>
              <a:rPr lang="en-GB" baseline="0" dirty="0" smtClean="0"/>
              <a:t> un </a:t>
            </a:r>
            <a:r>
              <a:rPr lang="en-GB" baseline="0" dirty="0" err="1" smtClean="0"/>
              <a:t>mejor</a:t>
            </a:r>
            <a:r>
              <a:rPr lang="en-GB" baseline="0" dirty="0" smtClean="0"/>
              <a:t> </a:t>
            </a:r>
            <a:r>
              <a:rPr lang="en-GB" baseline="0" dirty="0" err="1" smtClean="0"/>
              <a:t>trabajo</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30</a:t>
            </a:fld>
            <a:endParaRPr lang="en-GB"/>
          </a:p>
        </p:txBody>
      </p:sp>
    </p:spTree>
    <p:extLst>
      <p:ext uri="{BB962C8B-B14F-4D97-AF65-F5344CB8AC3E}">
        <p14:creationId xmlns:p14="http://schemas.microsoft.com/office/powerpoint/2010/main" val="275918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err="1" smtClean="0"/>
              <a:t>Estamos</a:t>
            </a:r>
            <a:r>
              <a:rPr lang="en-GB" dirty="0" smtClean="0"/>
              <a:t> </a:t>
            </a:r>
            <a:r>
              <a:rPr lang="en-GB" dirty="0" err="1" smtClean="0"/>
              <a:t>aquí</a:t>
            </a:r>
            <a:r>
              <a:rPr lang="en-GB" dirty="0" smtClean="0"/>
              <a:t> </a:t>
            </a:r>
            <a:r>
              <a:rPr lang="en-GB" dirty="0" err="1" smtClean="0"/>
              <a:t>bajo</a:t>
            </a:r>
            <a:r>
              <a:rPr lang="en-GB" dirty="0" smtClean="0"/>
              <a:t> el </a:t>
            </a:r>
            <a:r>
              <a:rPr lang="en-GB" dirty="0" err="1" smtClean="0"/>
              <a:t>supuesto</a:t>
            </a:r>
            <a:r>
              <a:rPr lang="en-GB" baseline="0" dirty="0" smtClean="0"/>
              <a:t> </a:t>
            </a:r>
            <a:r>
              <a:rPr lang="en-GB" baseline="0" dirty="0" err="1" smtClean="0"/>
              <a:t>que</a:t>
            </a:r>
            <a:r>
              <a:rPr lang="en-GB" baseline="0" dirty="0" smtClean="0"/>
              <a:t> </a:t>
            </a:r>
            <a:r>
              <a:rPr lang="en-GB" baseline="0" dirty="0" err="1" smtClean="0"/>
              <a:t>mejores</a:t>
            </a:r>
            <a:r>
              <a:rPr lang="en-GB" baseline="0" dirty="0" smtClean="0"/>
              <a:t> </a:t>
            </a:r>
            <a:r>
              <a:rPr lang="en-GB" baseline="0" dirty="0" err="1" smtClean="0"/>
              <a:t>competencias</a:t>
            </a:r>
            <a:r>
              <a:rPr lang="en-GB" baseline="0" dirty="0" smtClean="0"/>
              <a:t> son un </a:t>
            </a:r>
            <a:r>
              <a:rPr lang="en-GB" baseline="0" dirty="0" err="1" smtClean="0"/>
              <a:t>antecedente</a:t>
            </a:r>
            <a:r>
              <a:rPr lang="en-GB" baseline="0" dirty="0" smtClean="0"/>
              <a:t> para mayor </a:t>
            </a:r>
            <a:r>
              <a:rPr lang="en-GB" baseline="0" dirty="0" err="1" smtClean="0"/>
              <a:t>productividad</a:t>
            </a:r>
            <a:r>
              <a:rPr lang="en-GB" baseline="0" dirty="0" smtClean="0"/>
              <a:t>. </a:t>
            </a:r>
          </a:p>
          <a:p>
            <a:pPr marL="0" indent="0">
              <a:buNone/>
            </a:pPr>
            <a:r>
              <a:rPr lang="en-GB" baseline="0" dirty="0" smtClean="0"/>
              <a:t>A </a:t>
            </a:r>
            <a:r>
              <a:rPr lang="en-GB" baseline="0" dirty="0" err="1" smtClean="0"/>
              <a:t>nivel</a:t>
            </a:r>
            <a:r>
              <a:rPr lang="en-GB" baseline="0" dirty="0" smtClean="0"/>
              <a:t> de </a:t>
            </a:r>
            <a:r>
              <a:rPr lang="en-GB" baseline="0" dirty="0" err="1" smtClean="0"/>
              <a:t>países</a:t>
            </a:r>
            <a:r>
              <a:rPr lang="en-GB" baseline="0" dirty="0" smtClean="0"/>
              <a:t> </a:t>
            </a:r>
            <a:r>
              <a:rPr lang="en-GB" baseline="0" dirty="0" err="1" smtClean="0"/>
              <a:t>vemos</a:t>
            </a:r>
            <a:r>
              <a:rPr lang="en-GB" baseline="0" dirty="0" smtClean="0"/>
              <a:t> </a:t>
            </a:r>
            <a:r>
              <a:rPr lang="en-GB" baseline="0" dirty="0" err="1" smtClean="0"/>
              <a:t>que</a:t>
            </a:r>
            <a:r>
              <a:rPr lang="en-GB" baseline="0" dirty="0" smtClean="0"/>
              <a:t> </a:t>
            </a:r>
            <a:r>
              <a:rPr lang="en-GB" baseline="0" dirty="0" err="1" smtClean="0"/>
              <a:t>sí</a:t>
            </a:r>
            <a:r>
              <a:rPr lang="en-GB" baseline="0" dirty="0" smtClean="0"/>
              <a:t> </a:t>
            </a:r>
            <a:r>
              <a:rPr lang="en-GB" baseline="0" dirty="0" err="1" smtClean="0"/>
              <a:t>es</a:t>
            </a:r>
            <a:r>
              <a:rPr lang="en-GB" baseline="0" dirty="0" smtClean="0"/>
              <a:t> el </a:t>
            </a:r>
            <a:r>
              <a:rPr lang="en-GB" baseline="0" dirty="0" err="1" smtClean="0"/>
              <a:t>caso</a:t>
            </a:r>
            <a:r>
              <a:rPr lang="en-GB" baseline="0" dirty="0" smtClean="0"/>
              <a:t>.</a:t>
            </a:r>
            <a:endParaRPr lang="en-GB" dirty="0" smtClean="0"/>
          </a:p>
          <a:p>
            <a:pPr marL="228600" indent="-228600">
              <a:buAutoNum type="arabicPeriod"/>
            </a:pPr>
            <a:r>
              <a:rPr lang="en-GB" baseline="0" dirty="0" err="1" smtClean="0"/>
              <a:t>Posición</a:t>
            </a:r>
            <a:r>
              <a:rPr lang="en-GB" baseline="0" dirty="0" smtClean="0"/>
              <a:t> de Chile: </a:t>
            </a:r>
            <a:r>
              <a:rPr lang="en-GB" baseline="0" dirty="0" err="1" smtClean="0"/>
              <a:t>baja</a:t>
            </a:r>
            <a:r>
              <a:rPr lang="en-GB" baseline="0" dirty="0" smtClean="0"/>
              <a:t> </a:t>
            </a:r>
            <a:r>
              <a:rPr lang="en-GB" baseline="0" dirty="0" err="1" smtClean="0"/>
              <a:t>productividad</a:t>
            </a:r>
            <a:r>
              <a:rPr lang="en-GB" baseline="0" dirty="0" smtClean="0"/>
              <a:t> y </a:t>
            </a:r>
            <a:r>
              <a:rPr lang="en-GB" baseline="0" dirty="0" err="1" smtClean="0"/>
              <a:t>bajas</a:t>
            </a:r>
            <a:r>
              <a:rPr lang="en-GB" baseline="0" dirty="0" smtClean="0"/>
              <a:t> </a:t>
            </a:r>
            <a:r>
              <a:rPr lang="en-GB" baseline="0" dirty="0" err="1" smtClean="0"/>
              <a:t>competencias</a:t>
            </a:r>
            <a:endParaRPr lang="en-GB" baseline="0" dirty="0" smtClean="0"/>
          </a:p>
          <a:p>
            <a:pPr marL="228600" indent="-228600">
              <a:buAutoNum type="arabicPeriod"/>
            </a:pPr>
            <a:r>
              <a:rPr lang="en-GB" baseline="0" dirty="0" smtClean="0"/>
              <a:t>La </a:t>
            </a:r>
            <a:r>
              <a:rPr lang="en-GB" baseline="0" dirty="0" err="1" smtClean="0"/>
              <a:t>relación</a:t>
            </a:r>
            <a:r>
              <a:rPr lang="en-GB" baseline="0" dirty="0" smtClean="0"/>
              <a:t> no </a:t>
            </a:r>
            <a:r>
              <a:rPr lang="en-GB" baseline="0" dirty="0" err="1" smtClean="0"/>
              <a:t>es</a:t>
            </a:r>
            <a:r>
              <a:rPr lang="en-GB" baseline="0" dirty="0" smtClean="0"/>
              <a:t> perfecta</a:t>
            </a:r>
          </a:p>
          <a:p>
            <a:pPr marL="685800" lvl="1" indent="-228600">
              <a:buAutoNum type="arabicPeriod"/>
            </a:pPr>
            <a:r>
              <a:rPr lang="en-GB" baseline="0" dirty="0" err="1" smtClean="0"/>
              <a:t>Países</a:t>
            </a:r>
            <a:r>
              <a:rPr lang="en-GB" baseline="0" dirty="0" smtClean="0"/>
              <a:t> </a:t>
            </a:r>
            <a:r>
              <a:rPr lang="en-GB" baseline="0" dirty="0" err="1" smtClean="0"/>
              <a:t>están</a:t>
            </a:r>
            <a:r>
              <a:rPr lang="en-GB" baseline="0" dirty="0" smtClean="0"/>
              <a:t> </a:t>
            </a:r>
            <a:r>
              <a:rPr lang="en-GB" baseline="0" dirty="0" err="1" smtClean="0"/>
              <a:t>por</a:t>
            </a:r>
            <a:r>
              <a:rPr lang="en-GB" baseline="0" dirty="0" smtClean="0"/>
              <a:t> </a:t>
            </a:r>
            <a:r>
              <a:rPr lang="en-GB" baseline="0" dirty="0" err="1" smtClean="0"/>
              <a:t>sobre</a:t>
            </a:r>
            <a:r>
              <a:rPr lang="en-GB" baseline="0" dirty="0" smtClean="0"/>
              <a:t> y </a:t>
            </a:r>
            <a:r>
              <a:rPr lang="en-GB" baseline="0" dirty="0" err="1" smtClean="0"/>
              <a:t>por</a:t>
            </a:r>
            <a:r>
              <a:rPr lang="en-GB" baseline="0" dirty="0" smtClean="0"/>
              <a:t> </a:t>
            </a:r>
            <a:r>
              <a:rPr lang="en-GB" baseline="0" dirty="0" err="1" smtClean="0"/>
              <a:t>debajo</a:t>
            </a:r>
            <a:r>
              <a:rPr lang="en-GB" baseline="0" dirty="0" smtClean="0"/>
              <a:t> de la </a:t>
            </a:r>
            <a:r>
              <a:rPr lang="en-GB" baseline="0" dirty="0" err="1" smtClean="0"/>
              <a:t>curva</a:t>
            </a:r>
            <a:endParaRPr lang="en-GB" baseline="0" dirty="0" smtClean="0"/>
          </a:p>
          <a:p>
            <a:pPr marL="685800" lvl="1" indent="-228600">
              <a:buAutoNum type="arabicPeriod"/>
            </a:pPr>
            <a:r>
              <a:rPr lang="en-GB" baseline="0" dirty="0" err="1" smtClean="0"/>
              <a:t>Comparar</a:t>
            </a:r>
            <a:r>
              <a:rPr lang="en-GB" baseline="0" dirty="0" smtClean="0"/>
              <a:t> JPN con USA, BEL o IRL</a:t>
            </a:r>
          </a:p>
          <a:p>
            <a:pPr marL="685800" lvl="1" indent="-228600">
              <a:buAutoNum type="arabicPeriod"/>
            </a:pPr>
            <a:r>
              <a:rPr lang="en-GB" baseline="0" dirty="0" err="1" smtClean="0"/>
              <a:t>Comparar</a:t>
            </a:r>
            <a:r>
              <a:rPr lang="en-GB" baseline="0" dirty="0" smtClean="0"/>
              <a:t> </a:t>
            </a:r>
            <a:r>
              <a:rPr lang="en-GB" baseline="0" dirty="0" err="1" smtClean="0"/>
              <a:t>productividad</a:t>
            </a:r>
            <a:r>
              <a:rPr lang="en-GB" baseline="0" dirty="0" smtClean="0"/>
              <a:t> de </a:t>
            </a:r>
            <a:r>
              <a:rPr lang="en-GB" baseline="0" dirty="0" err="1" smtClean="0"/>
              <a:t>Polonia</a:t>
            </a:r>
            <a:r>
              <a:rPr lang="en-GB" baseline="0" dirty="0" smtClean="0"/>
              <a:t> (</a:t>
            </a:r>
            <a:r>
              <a:rPr lang="en-GB" baseline="0" dirty="0" err="1" smtClean="0"/>
              <a:t>estos</a:t>
            </a:r>
            <a:r>
              <a:rPr lang="en-GB" baseline="0" dirty="0" smtClean="0"/>
              <a:t> </a:t>
            </a:r>
            <a:r>
              <a:rPr lang="en-GB" baseline="0" dirty="0" err="1" smtClean="0"/>
              <a:t>países</a:t>
            </a:r>
            <a:r>
              <a:rPr lang="en-GB" baseline="0" dirty="0" smtClean="0"/>
              <a:t> </a:t>
            </a:r>
            <a:r>
              <a:rPr lang="en-GB" baseline="0" dirty="0" err="1" smtClean="0"/>
              <a:t>están</a:t>
            </a:r>
            <a:r>
              <a:rPr lang="en-GB" baseline="0" dirty="0" smtClean="0"/>
              <a:t> </a:t>
            </a:r>
            <a:r>
              <a:rPr lang="en-GB" baseline="0" dirty="0" err="1" smtClean="0"/>
              <a:t>más</a:t>
            </a:r>
            <a:r>
              <a:rPr lang="en-GB" baseline="0" dirty="0" smtClean="0"/>
              <a:t> </a:t>
            </a:r>
            <a:r>
              <a:rPr lang="en-GB" baseline="0" dirty="0" err="1" smtClean="0"/>
              <a:t>listos</a:t>
            </a:r>
            <a:r>
              <a:rPr lang="en-GB" baseline="0" dirty="0" smtClean="0"/>
              <a:t> para </a:t>
            </a:r>
            <a:r>
              <a:rPr lang="en-GB" baseline="0" dirty="0" err="1" smtClean="0"/>
              <a:t>recibir</a:t>
            </a:r>
            <a:r>
              <a:rPr lang="en-GB" baseline="0" dirty="0" smtClean="0"/>
              <a:t> el </a:t>
            </a:r>
            <a:r>
              <a:rPr lang="en-GB" baseline="0" dirty="0" err="1" smtClean="0"/>
              <a:t>desarrollo</a:t>
            </a:r>
            <a:r>
              <a:rPr lang="en-GB" baseline="0" dirty="0" smtClean="0"/>
              <a:t>)</a:t>
            </a:r>
          </a:p>
          <a:p>
            <a:pPr marL="228600" lvl="0" indent="-228600">
              <a:buAutoNum type="arabicPeriod"/>
            </a:pPr>
            <a:r>
              <a:rPr lang="en-GB" baseline="0" dirty="0" err="1" smtClean="0"/>
              <a:t>Otros</a:t>
            </a:r>
            <a:r>
              <a:rPr lang="en-GB" baseline="0" dirty="0" smtClean="0"/>
              <a:t> </a:t>
            </a:r>
            <a:r>
              <a:rPr lang="en-GB" baseline="0" dirty="0" err="1" smtClean="0"/>
              <a:t>factores</a:t>
            </a:r>
            <a:r>
              <a:rPr lang="en-GB" baseline="0" dirty="0" smtClean="0"/>
              <a:t> </a:t>
            </a:r>
            <a:r>
              <a:rPr lang="en-GB" baseline="0" dirty="0" err="1" smtClean="0"/>
              <a:t>inciden</a:t>
            </a:r>
            <a:r>
              <a:rPr lang="en-GB" baseline="0" dirty="0" smtClean="0"/>
              <a:t> y lo </a:t>
            </a:r>
            <a:r>
              <a:rPr lang="en-GB" baseline="0" dirty="0" err="1" smtClean="0"/>
              <a:t>hacen</a:t>
            </a:r>
            <a:r>
              <a:rPr lang="en-GB" baseline="0" dirty="0" smtClean="0"/>
              <a:t> </a:t>
            </a:r>
            <a:r>
              <a:rPr lang="en-GB" baseline="0" dirty="0" err="1" smtClean="0"/>
              <a:t>negativamente</a:t>
            </a:r>
            <a:r>
              <a:rPr lang="en-GB" baseline="0" dirty="0" smtClean="0"/>
              <a:t> </a:t>
            </a:r>
            <a:r>
              <a:rPr lang="en-GB" baseline="0" dirty="0" err="1" smtClean="0"/>
              <a:t>en</a:t>
            </a:r>
            <a:r>
              <a:rPr lang="en-GB" baseline="0" dirty="0" smtClean="0"/>
              <a:t> Chile: CHL </a:t>
            </a:r>
            <a:r>
              <a:rPr lang="en-GB" baseline="0" dirty="0" err="1" smtClean="0"/>
              <a:t>está</a:t>
            </a:r>
            <a:r>
              <a:rPr lang="en-GB" baseline="0" dirty="0" smtClean="0"/>
              <a:t> </a:t>
            </a:r>
            <a:r>
              <a:rPr lang="en-GB" baseline="0" dirty="0" err="1" smtClean="0"/>
              <a:t>por</a:t>
            </a:r>
            <a:r>
              <a:rPr lang="en-GB" baseline="0" dirty="0" smtClean="0"/>
              <a:t> </a:t>
            </a:r>
            <a:r>
              <a:rPr lang="en-GB" i="1" baseline="0" dirty="0" err="1" smtClean="0"/>
              <a:t>debajo</a:t>
            </a:r>
            <a:r>
              <a:rPr lang="en-GB" i="0" baseline="0" dirty="0" smtClean="0"/>
              <a:t> de la </a:t>
            </a:r>
            <a:r>
              <a:rPr lang="en-GB" i="0" baseline="0" dirty="0" err="1" smtClean="0"/>
              <a:t>línea</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3</a:t>
            </a:fld>
            <a:endParaRPr lang="en-GB"/>
          </a:p>
        </p:txBody>
      </p:sp>
    </p:spTree>
    <p:extLst>
      <p:ext uri="{BB962C8B-B14F-4D97-AF65-F5344CB8AC3E}">
        <p14:creationId xmlns:p14="http://schemas.microsoft.com/office/powerpoint/2010/main" val="239679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 idea</a:t>
            </a:r>
            <a:r>
              <a:rPr lang="en-GB" baseline="0" dirty="0" smtClean="0"/>
              <a:t> hoy </a:t>
            </a:r>
            <a:r>
              <a:rPr lang="en-GB" baseline="0" dirty="0" err="1" smtClean="0"/>
              <a:t>es</a:t>
            </a:r>
            <a:r>
              <a:rPr lang="en-GB" baseline="0" dirty="0" smtClean="0"/>
              <a:t> </a:t>
            </a:r>
            <a:r>
              <a:rPr lang="en-GB" baseline="0" dirty="0" err="1" smtClean="0"/>
              <a:t>ver</a:t>
            </a:r>
            <a:r>
              <a:rPr lang="en-GB" baseline="0" dirty="0" smtClean="0"/>
              <a:t> </a:t>
            </a:r>
            <a:r>
              <a:rPr lang="en-GB" baseline="0" dirty="0" err="1" smtClean="0"/>
              <a:t>elementos</a:t>
            </a:r>
            <a:r>
              <a:rPr lang="en-GB" baseline="0" dirty="0" smtClean="0"/>
              <a:t> y </a:t>
            </a:r>
            <a:r>
              <a:rPr lang="en-GB" baseline="0" dirty="0" err="1" smtClean="0"/>
              <a:t>distribución</a:t>
            </a:r>
            <a:r>
              <a:rPr lang="en-GB" baseline="0" dirty="0" smtClean="0"/>
              <a:t> del capital </a:t>
            </a:r>
            <a:r>
              <a:rPr lang="en-GB" baseline="0" dirty="0" err="1" smtClean="0"/>
              <a:t>humano</a:t>
            </a:r>
            <a:r>
              <a:rPr lang="en-GB" baseline="0" dirty="0" smtClean="0"/>
              <a:t> </a:t>
            </a:r>
            <a:r>
              <a:rPr lang="en-GB" baseline="0" dirty="0" err="1" smtClean="0"/>
              <a:t>en</a:t>
            </a:r>
            <a:r>
              <a:rPr lang="en-GB" baseline="0" dirty="0" smtClean="0"/>
              <a:t> Chile y </a:t>
            </a:r>
            <a:r>
              <a:rPr lang="en-GB" baseline="0" dirty="0" err="1" smtClean="0"/>
              <a:t>cómo</a:t>
            </a:r>
            <a:r>
              <a:rPr lang="en-GB" baseline="0" dirty="0" smtClean="0"/>
              <a:t> </a:t>
            </a:r>
            <a:r>
              <a:rPr lang="en-GB" baseline="0" dirty="0" err="1" smtClean="0"/>
              <a:t>incide</a:t>
            </a:r>
            <a:r>
              <a:rPr lang="en-GB" baseline="0" dirty="0" smtClean="0"/>
              <a:t> </a:t>
            </a:r>
            <a:r>
              <a:rPr lang="en-GB" baseline="0" dirty="0" err="1" smtClean="0"/>
              <a:t>en</a:t>
            </a:r>
            <a:r>
              <a:rPr lang="en-GB" baseline="0" dirty="0" smtClean="0"/>
              <a:t> la </a:t>
            </a:r>
            <a:r>
              <a:rPr lang="en-GB" baseline="0" dirty="0" err="1" smtClean="0"/>
              <a:t>productividad</a:t>
            </a:r>
            <a:r>
              <a:rPr lang="en-GB" baseline="0" dirty="0" smtClean="0"/>
              <a:t>. </a:t>
            </a:r>
            <a:r>
              <a:rPr lang="en-GB" baseline="0" dirty="0" err="1" smtClean="0"/>
              <a:t>Mi</a:t>
            </a:r>
            <a:r>
              <a:rPr lang="en-GB" baseline="0" dirty="0" smtClean="0"/>
              <a:t> idea </a:t>
            </a:r>
            <a:r>
              <a:rPr lang="en-GB" baseline="0" dirty="0" err="1" smtClean="0"/>
              <a:t>es</a:t>
            </a:r>
            <a:r>
              <a:rPr lang="en-GB" baseline="0" dirty="0" smtClean="0"/>
              <a:t> </a:t>
            </a:r>
            <a:r>
              <a:rPr lang="en-GB" baseline="0" dirty="0" err="1" smtClean="0"/>
              <a:t>que</a:t>
            </a:r>
            <a:r>
              <a:rPr lang="en-GB" baseline="0" dirty="0" smtClean="0"/>
              <a:t> </a:t>
            </a:r>
            <a:r>
              <a:rPr lang="en-GB" baseline="0" dirty="0" err="1" smtClean="0"/>
              <a:t>nos</a:t>
            </a:r>
            <a:r>
              <a:rPr lang="en-GB" baseline="0" dirty="0" smtClean="0"/>
              <a:t> </a:t>
            </a:r>
            <a:r>
              <a:rPr lang="en-GB" baseline="0" dirty="0" err="1" smtClean="0"/>
              <a:t>llevemos</a:t>
            </a:r>
            <a:r>
              <a:rPr lang="en-GB" baseline="0" dirty="0" smtClean="0"/>
              <a:t> </a:t>
            </a:r>
            <a:r>
              <a:rPr lang="en-GB" baseline="0" dirty="0" err="1" smtClean="0"/>
              <a:t>una</a:t>
            </a:r>
            <a:r>
              <a:rPr lang="en-GB" baseline="0" dirty="0" smtClean="0"/>
              <a:t> idea </a:t>
            </a:r>
            <a:r>
              <a:rPr lang="en-GB" baseline="0" dirty="0" err="1" smtClean="0"/>
              <a:t>bastante</a:t>
            </a:r>
            <a:r>
              <a:rPr lang="en-GB" baseline="0" dirty="0" smtClean="0"/>
              <a:t> </a:t>
            </a:r>
            <a:r>
              <a:rPr lang="en-GB" baseline="0" dirty="0" err="1" smtClean="0"/>
              <a:t>más</a:t>
            </a:r>
            <a:r>
              <a:rPr lang="en-GB" baseline="0" dirty="0" smtClean="0"/>
              <a:t> </a:t>
            </a:r>
            <a:r>
              <a:rPr lang="en-GB" baseline="0" dirty="0" err="1" smtClean="0"/>
              <a:t>compleja</a:t>
            </a:r>
            <a:r>
              <a:rPr lang="en-GB" baseline="0" dirty="0" smtClean="0"/>
              <a:t> de lo </a:t>
            </a:r>
            <a:r>
              <a:rPr lang="en-GB" baseline="0" dirty="0" err="1" smtClean="0"/>
              <a:t>que</a:t>
            </a:r>
            <a:r>
              <a:rPr lang="en-GB" baseline="0" dirty="0" smtClean="0"/>
              <a:t> hay </a:t>
            </a:r>
            <a:r>
              <a:rPr lang="en-GB" baseline="0" dirty="0" err="1" smtClean="0"/>
              <a:t>en</a:t>
            </a:r>
            <a:r>
              <a:rPr lang="en-GB" baseline="0" dirty="0" smtClean="0"/>
              <a:t> </a:t>
            </a:r>
            <a:r>
              <a:rPr lang="en-GB" baseline="0" dirty="0" err="1" smtClean="0"/>
              <a:t>esta</a:t>
            </a:r>
            <a:r>
              <a:rPr lang="en-GB" baseline="0" dirty="0" smtClean="0"/>
              <a:t> </a:t>
            </a:r>
            <a:r>
              <a:rPr lang="en-GB" baseline="0" dirty="0" err="1" smtClean="0"/>
              <a:t>diapositiva</a:t>
            </a:r>
            <a:r>
              <a:rPr lang="en-GB" baseline="0" dirty="0" smtClean="0"/>
              <a:t> </a:t>
            </a:r>
            <a:r>
              <a:rPr lang="en-GB" baseline="0" dirty="0" err="1" smtClean="0"/>
              <a:t>porque</a:t>
            </a:r>
            <a:r>
              <a:rPr lang="en-GB" baseline="0" dirty="0" smtClean="0"/>
              <a:t> </a:t>
            </a:r>
            <a:r>
              <a:rPr lang="en-GB" baseline="0" dirty="0" err="1" smtClean="0"/>
              <a:t>cuando</a:t>
            </a:r>
            <a:r>
              <a:rPr lang="en-GB" baseline="0" dirty="0" smtClean="0"/>
              <a:t> </a:t>
            </a:r>
            <a:r>
              <a:rPr lang="en-GB" baseline="0" dirty="0" err="1" smtClean="0"/>
              <a:t>hablamos</a:t>
            </a:r>
            <a:r>
              <a:rPr lang="en-GB" baseline="0" dirty="0" smtClean="0"/>
              <a:t> de </a:t>
            </a:r>
            <a:r>
              <a:rPr lang="en-GB" baseline="0" dirty="0" err="1" smtClean="0"/>
              <a:t>competencias</a:t>
            </a:r>
            <a:r>
              <a:rPr lang="en-GB" baseline="0" dirty="0" smtClean="0"/>
              <a:t> el </a:t>
            </a:r>
            <a:r>
              <a:rPr lang="en-GB" baseline="0" dirty="0" err="1" smtClean="0"/>
              <a:t>marco</a:t>
            </a:r>
            <a:r>
              <a:rPr lang="en-GB" baseline="0" dirty="0" smtClean="0"/>
              <a:t> </a:t>
            </a:r>
            <a:r>
              <a:rPr lang="en-GB" baseline="0" dirty="0" err="1" smtClean="0"/>
              <a:t>que</a:t>
            </a:r>
            <a:r>
              <a:rPr lang="en-GB" baseline="0" dirty="0" smtClean="0"/>
              <a:t> la </a:t>
            </a:r>
            <a:r>
              <a:rPr lang="en-GB" baseline="0" dirty="0" err="1" smtClean="0"/>
              <a:t>oferta</a:t>
            </a:r>
            <a:r>
              <a:rPr lang="en-GB" baseline="0" dirty="0" smtClean="0"/>
              <a:t> del capital </a:t>
            </a:r>
            <a:r>
              <a:rPr lang="en-GB" baseline="0" dirty="0" err="1" smtClean="0"/>
              <a:t>humano</a:t>
            </a:r>
            <a:r>
              <a:rPr lang="en-GB" baseline="0" dirty="0" smtClean="0"/>
              <a:t> </a:t>
            </a:r>
            <a:r>
              <a:rPr lang="en-GB" baseline="0" dirty="0" err="1" smtClean="0"/>
              <a:t>lleva</a:t>
            </a:r>
            <a:r>
              <a:rPr lang="en-GB" baseline="0" dirty="0" smtClean="0"/>
              <a:t> la </a:t>
            </a:r>
            <a:r>
              <a:rPr lang="en-GB" baseline="0" dirty="0" err="1" smtClean="0"/>
              <a:t>productividad</a:t>
            </a:r>
            <a:r>
              <a:rPr lang="en-GB" baseline="0" dirty="0" smtClean="0"/>
              <a:t> </a:t>
            </a:r>
            <a:r>
              <a:rPr lang="en-GB" baseline="0" dirty="0" err="1" smtClean="0"/>
              <a:t>es</a:t>
            </a:r>
            <a:r>
              <a:rPr lang="en-GB" baseline="0" dirty="0" smtClean="0"/>
              <a:t> </a:t>
            </a:r>
            <a:r>
              <a:rPr lang="en-GB" baseline="0" dirty="0" err="1" smtClean="0"/>
              <a:t>limitado</a:t>
            </a:r>
            <a:r>
              <a:rPr lang="en-GB" baseline="0" dirty="0" smtClean="0"/>
              <a:t>. </a:t>
            </a:r>
            <a:r>
              <a:rPr lang="en-GB" baseline="0" dirty="0" err="1" smtClean="0"/>
              <a:t>Otros</a:t>
            </a:r>
            <a:r>
              <a:rPr lang="en-GB" baseline="0" dirty="0" smtClean="0"/>
              <a:t> </a:t>
            </a:r>
            <a:r>
              <a:rPr lang="en-GB" baseline="0" dirty="0" err="1" smtClean="0"/>
              <a:t>factores</a:t>
            </a:r>
            <a:r>
              <a:rPr lang="en-GB" baseline="0" dirty="0" smtClean="0"/>
              <a:t>, </a:t>
            </a:r>
            <a:r>
              <a:rPr lang="en-GB" baseline="0" dirty="0" err="1" smtClean="0"/>
              <a:t>relacionados</a:t>
            </a:r>
            <a:r>
              <a:rPr lang="en-GB" baseline="0" dirty="0" smtClean="0"/>
              <a:t> con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también</a:t>
            </a:r>
            <a:r>
              <a:rPr lang="en-GB" baseline="0" dirty="0" smtClean="0"/>
              <a:t> </a:t>
            </a:r>
            <a:r>
              <a:rPr lang="en-GB" baseline="0" dirty="0" err="1" smtClean="0"/>
              <a:t>inciden</a:t>
            </a:r>
            <a:r>
              <a:rPr lang="en-GB" baseline="0" dirty="0" smtClean="0"/>
              <a:t> y mi </a:t>
            </a:r>
            <a:r>
              <a:rPr lang="en-GB" baseline="0" dirty="0" err="1" smtClean="0"/>
              <a:t>objetivo</a:t>
            </a:r>
            <a:r>
              <a:rPr lang="en-GB" baseline="0" dirty="0" smtClean="0"/>
              <a:t> hoy </a:t>
            </a:r>
            <a:r>
              <a:rPr lang="en-GB" baseline="0" dirty="0" err="1" smtClean="0"/>
              <a:t>es</a:t>
            </a:r>
            <a:r>
              <a:rPr lang="en-GB" baseline="0" dirty="0" smtClean="0"/>
              <a:t> </a:t>
            </a:r>
            <a:r>
              <a:rPr lang="en-GB" baseline="0" dirty="0" err="1" smtClean="0"/>
              <a:t>ir</a:t>
            </a:r>
            <a:r>
              <a:rPr lang="en-GB" baseline="0" dirty="0" smtClean="0"/>
              <a:t> </a:t>
            </a:r>
            <a:r>
              <a:rPr lang="en-GB" baseline="0" dirty="0" err="1" smtClean="0"/>
              <a:t>viendo</a:t>
            </a:r>
            <a:r>
              <a:rPr lang="en-GB" baseline="0" dirty="0" smtClean="0"/>
              <a:t> </a:t>
            </a:r>
            <a:r>
              <a:rPr lang="en-GB" baseline="0" dirty="0" err="1" smtClean="0"/>
              <a:t>dónde</a:t>
            </a:r>
            <a:r>
              <a:rPr lang="en-GB" baseline="0" dirty="0" smtClean="0"/>
              <a:t>, </a:t>
            </a:r>
            <a:r>
              <a:rPr lang="en-GB" baseline="0" dirty="0" err="1" smtClean="0"/>
              <a:t>desde</a:t>
            </a:r>
            <a:r>
              <a:rPr lang="en-GB" baseline="0" dirty="0" smtClean="0"/>
              <a:t> el </a:t>
            </a:r>
            <a:r>
              <a:rPr lang="en-GB" baseline="0" dirty="0" err="1" smtClean="0"/>
              <a:t>ángulo</a:t>
            </a:r>
            <a:r>
              <a:rPr lang="en-GB" baseline="0" dirty="0" smtClean="0"/>
              <a:t> de </a:t>
            </a:r>
            <a:r>
              <a:rPr lang="en-GB" baseline="0" dirty="0" err="1" smtClean="0"/>
              <a:t>las</a:t>
            </a:r>
            <a:r>
              <a:rPr lang="en-GB" baseline="0" dirty="0" smtClean="0"/>
              <a:t> </a:t>
            </a:r>
            <a:r>
              <a:rPr lang="en-GB" baseline="0" dirty="0" err="1" smtClean="0"/>
              <a:t>competencias</a:t>
            </a:r>
            <a:r>
              <a:rPr lang="en-GB" baseline="0" dirty="0" smtClean="0"/>
              <a:t>, se </a:t>
            </a:r>
            <a:r>
              <a:rPr lang="en-GB" baseline="0" dirty="0" err="1" smtClean="0"/>
              <a:t>pierden</a:t>
            </a:r>
            <a:r>
              <a:rPr lang="en-GB" baseline="0" dirty="0" smtClean="0"/>
              <a:t> </a:t>
            </a:r>
            <a:r>
              <a:rPr lang="en-GB" baseline="0" dirty="0" err="1" smtClean="0"/>
              <a:t>las</a:t>
            </a:r>
            <a:r>
              <a:rPr lang="en-GB" baseline="0" dirty="0" smtClean="0"/>
              <a:t> </a:t>
            </a:r>
            <a:r>
              <a:rPr lang="en-GB" baseline="0" dirty="0" err="1" smtClean="0"/>
              <a:t>oportunidades</a:t>
            </a:r>
            <a:r>
              <a:rPr lang="en-GB" baseline="0" dirty="0" smtClean="0"/>
              <a:t> para </a:t>
            </a:r>
            <a:r>
              <a:rPr lang="en-GB" baseline="0" dirty="0" err="1" smtClean="0"/>
              <a:t>aumentar</a:t>
            </a:r>
            <a:r>
              <a:rPr lang="en-GB" baseline="0" dirty="0" smtClean="0"/>
              <a:t> la </a:t>
            </a:r>
            <a:r>
              <a:rPr lang="en-GB" baseline="0" dirty="0" err="1" smtClean="0"/>
              <a:t>productividad</a:t>
            </a:r>
            <a:r>
              <a:rPr lang="en-GB" baseline="0" dirty="0" smtClean="0"/>
              <a:t>. </a:t>
            </a:r>
          </a:p>
          <a:p>
            <a:endParaRPr lang="en-GB" baseline="0" dirty="0" smtClean="0"/>
          </a:p>
          <a:p>
            <a:r>
              <a:rPr lang="en-GB" baseline="0" dirty="0" err="1" smtClean="0"/>
              <a:t>Pero</a:t>
            </a:r>
            <a:r>
              <a:rPr lang="en-GB" baseline="0" dirty="0" smtClean="0"/>
              <a:t> antes de </a:t>
            </a:r>
            <a:r>
              <a:rPr lang="en-GB" baseline="0" dirty="0" err="1" smtClean="0"/>
              <a:t>ver</a:t>
            </a:r>
            <a:r>
              <a:rPr lang="en-GB" baseline="0" dirty="0" smtClean="0"/>
              <a:t> los </a:t>
            </a:r>
            <a:r>
              <a:rPr lang="en-GB" baseline="0" dirty="0" err="1" smtClean="0"/>
              <a:t>otros</a:t>
            </a:r>
            <a:r>
              <a:rPr lang="en-GB" baseline="0" dirty="0" smtClean="0"/>
              <a:t> </a:t>
            </a:r>
            <a:r>
              <a:rPr lang="en-GB" baseline="0" dirty="0" err="1" smtClean="0"/>
              <a:t>factores</a:t>
            </a:r>
            <a:r>
              <a:rPr lang="en-GB" baseline="0" dirty="0" smtClean="0"/>
              <a:t>, </a:t>
            </a:r>
            <a:r>
              <a:rPr lang="en-GB" baseline="0" dirty="0" err="1" smtClean="0"/>
              <a:t>comencemos</a:t>
            </a:r>
            <a:r>
              <a:rPr lang="en-GB" baseline="0" dirty="0" smtClean="0"/>
              <a:t> </a:t>
            </a:r>
            <a:r>
              <a:rPr lang="en-GB" baseline="0" dirty="0" err="1" smtClean="0"/>
              <a:t>por</a:t>
            </a:r>
            <a:r>
              <a:rPr lang="en-GB" baseline="0" dirty="0" smtClean="0"/>
              <a:t> la </a:t>
            </a:r>
            <a:r>
              <a:rPr lang="en-GB" baseline="0" dirty="0" err="1" smtClean="0"/>
              <a:t>oferta</a:t>
            </a:r>
            <a:r>
              <a:rPr lang="en-GB" baseline="0" dirty="0" smtClean="0"/>
              <a:t> del capital </a:t>
            </a:r>
            <a:r>
              <a:rPr lang="en-GB" baseline="0" dirty="0" err="1" smtClean="0"/>
              <a:t>humano</a:t>
            </a:r>
            <a:r>
              <a:rPr lang="en-GB" baseline="0" dirty="0" smtClean="0"/>
              <a:t>. El </a:t>
            </a:r>
            <a:r>
              <a:rPr lang="en-GB" baseline="0" dirty="0" err="1" smtClean="0"/>
              <a:t>nivel</a:t>
            </a:r>
            <a:r>
              <a:rPr lang="en-GB" baseline="0" dirty="0" smtClean="0"/>
              <a:t> de </a:t>
            </a:r>
            <a:r>
              <a:rPr lang="en-GB" baseline="0" dirty="0" err="1" smtClean="0"/>
              <a:t>competencias</a:t>
            </a:r>
            <a:r>
              <a:rPr lang="en-GB" baseline="0" dirty="0" smtClean="0"/>
              <a:t> </a:t>
            </a:r>
            <a:r>
              <a:rPr lang="en-GB" baseline="0" dirty="0" err="1" smtClean="0"/>
              <a:t>es</a:t>
            </a:r>
            <a:r>
              <a:rPr lang="en-GB" baseline="0" dirty="0" smtClean="0"/>
              <a:t> un factor fundamental para la </a:t>
            </a:r>
            <a:r>
              <a:rPr lang="en-GB" baseline="0" dirty="0" err="1" smtClean="0"/>
              <a:t>productividad</a:t>
            </a:r>
            <a:r>
              <a:rPr lang="en-GB" baseline="0" dirty="0" smtClean="0"/>
              <a:t>. No </a:t>
            </a:r>
            <a:r>
              <a:rPr lang="en-GB" baseline="0" dirty="0" err="1" smtClean="0"/>
              <a:t>es</a:t>
            </a:r>
            <a:r>
              <a:rPr lang="en-GB" baseline="0" dirty="0" smtClean="0"/>
              <a:t> </a:t>
            </a:r>
            <a:r>
              <a:rPr lang="en-GB" baseline="0" dirty="0" err="1" smtClean="0"/>
              <a:t>suficiente</a:t>
            </a:r>
            <a:r>
              <a:rPr lang="en-GB" baseline="0" dirty="0" smtClean="0"/>
              <a:t> </a:t>
            </a:r>
            <a:r>
              <a:rPr lang="en-GB" baseline="0" dirty="0" err="1" smtClean="0"/>
              <a:t>pero</a:t>
            </a:r>
            <a:r>
              <a:rPr lang="en-GB" baseline="0" dirty="0" smtClean="0"/>
              <a:t> </a:t>
            </a:r>
            <a:r>
              <a:rPr lang="en-GB" baseline="0" dirty="0" err="1" smtClean="0"/>
              <a:t>es</a:t>
            </a:r>
            <a:r>
              <a:rPr lang="en-GB" baseline="0" dirty="0" smtClean="0"/>
              <a:t> </a:t>
            </a:r>
            <a:r>
              <a:rPr lang="en-GB" baseline="0" dirty="0" err="1" smtClean="0"/>
              <a:t>necesario</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4</a:t>
            </a:fld>
            <a:endParaRPr lang="en-GB"/>
          </a:p>
        </p:txBody>
      </p:sp>
    </p:spTree>
    <p:extLst>
      <p:ext uri="{BB962C8B-B14F-4D97-AF65-F5344CB8AC3E}">
        <p14:creationId xmlns:p14="http://schemas.microsoft.com/office/powerpoint/2010/main" val="115643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En</a:t>
            </a:r>
            <a:r>
              <a:rPr lang="en-GB" dirty="0" smtClean="0"/>
              <a:t> PIAAC, el </a:t>
            </a:r>
            <a:r>
              <a:rPr lang="en-GB" dirty="0" err="1" smtClean="0"/>
              <a:t>promedio</a:t>
            </a:r>
            <a:r>
              <a:rPr lang="en-GB" baseline="0" dirty="0" smtClean="0"/>
              <a:t> de </a:t>
            </a:r>
            <a:r>
              <a:rPr lang="en-GB" baseline="0" dirty="0" err="1" smtClean="0"/>
              <a:t>comprensión</a:t>
            </a:r>
            <a:r>
              <a:rPr lang="en-GB" baseline="0" dirty="0" smtClean="0"/>
              <a:t> </a:t>
            </a:r>
            <a:r>
              <a:rPr lang="en-GB" baseline="0" dirty="0" err="1" smtClean="0"/>
              <a:t>lectora</a:t>
            </a:r>
            <a:r>
              <a:rPr lang="en-GB" baseline="0" dirty="0" smtClean="0"/>
              <a:t> </a:t>
            </a:r>
            <a:r>
              <a:rPr lang="en-GB" baseline="0" dirty="0" err="1" smtClean="0"/>
              <a:t>es</a:t>
            </a:r>
            <a:r>
              <a:rPr lang="en-GB" baseline="0" dirty="0" smtClean="0"/>
              <a:t> de 220 </a:t>
            </a:r>
            <a:r>
              <a:rPr lang="en-GB" baseline="0" dirty="0" err="1" smtClean="0"/>
              <a:t>en</a:t>
            </a:r>
            <a:r>
              <a:rPr lang="en-GB" baseline="0" dirty="0" smtClean="0"/>
              <a:t> </a:t>
            </a:r>
            <a:r>
              <a:rPr lang="en-GB" baseline="0" dirty="0" err="1" smtClean="0"/>
              <a:t>una</a:t>
            </a:r>
            <a:r>
              <a:rPr lang="en-GB" baseline="0" dirty="0" smtClean="0"/>
              <a:t> </a:t>
            </a:r>
            <a:r>
              <a:rPr lang="en-GB" baseline="0" dirty="0" err="1" smtClean="0"/>
              <a:t>escala</a:t>
            </a:r>
            <a:r>
              <a:rPr lang="en-GB" baseline="0" dirty="0" smtClean="0"/>
              <a:t> de 0 a 500. </a:t>
            </a:r>
            <a:r>
              <a:rPr lang="en-GB" baseline="0" dirty="0" err="1" smtClean="0"/>
              <a:t>Equivale</a:t>
            </a:r>
            <a:r>
              <a:rPr lang="en-GB" baseline="0" dirty="0" smtClean="0"/>
              <a:t> a un 3,6. </a:t>
            </a:r>
            <a:r>
              <a:rPr lang="en-GB" baseline="0" dirty="0" err="1" smtClean="0"/>
              <a:t>Una</a:t>
            </a:r>
            <a:r>
              <a:rPr lang="en-GB" baseline="0" dirty="0" smtClean="0"/>
              <a:t> </a:t>
            </a:r>
            <a:r>
              <a:rPr lang="en-GB" baseline="0" dirty="0" err="1" smtClean="0"/>
              <a:t>desviación</a:t>
            </a:r>
            <a:r>
              <a:rPr lang="en-GB" baseline="0" dirty="0" smtClean="0"/>
              <a:t> </a:t>
            </a:r>
            <a:r>
              <a:rPr lang="en-GB" baseline="0" dirty="0" err="1" smtClean="0"/>
              <a:t>estándar</a:t>
            </a:r>
            <a:r>
              <a:rPr lang="en-GB" baseline="0" dirty="0" smtClean="0"/>
              <a:t> (48 </a:t>
            </a:r>
            <a:r>
              <a:rPr lang="en-GB" baseline="0" dirty="0" err="1" smtClean="0"/>
              <a:t>puntos</a:t>
            </a:r>
            <a:r>
              <a:rPr lang="en-GB" baseline="0" dirty="0" smtClean="0"/>
              <a:t>) </a:t>
            </a:r>
            <a:r>
              <a:rPr lang="en-GB" baseline="0" dirty="0" err="1" smtClean="0"/>
              <a:t>por</a:t>
            </a:r>
            <a:r>
              <a:rPr lang="en-GB" baseline="0" dirty="0" smtClean="0"/>
              <a:t> </a:t>
            </a:r>
            <a:r>
              <a:rPr lang="en-GB" baseline="0" dirty="0" err="1" smtClean="0"/>
              <a:t>debajo</a:t>
            </a:r>
            <a:r>
              <a:rPr lang="en-GB" baseline="0" dirty="0" smtClean="0"/>
              <a:t> del </a:t>
            </a:r>
            <a:r>
              <a:rPr lang="en-GB" baseline="0" dirty="0" err="1" smtClean="0"/>
              <a:t>promedio</a:t>
            </a:r>
            <a:r>
              <a:rPr lang="en-GB" baseline="0" dirty="0" smtClean="0"/>
              <a:t> OCDE (268 </a:t>
            </a:r>
            <a:r>
              <a:rPr lang="en-GB" baseline="0" dirty="0" err="1" smtClean="0"/>
              <a:t>puntos</a:t>
            </a:r>
            <a:r>
              <a:rPr lang="en-GB" baseline="0" dirty="0" smtClean="0"/>
              <a:t>). </a:t>
            </a:r>
            <a:r>
              <a:rPr lang="en-GB" baseline="0" dirty="0" err="1" smtClean="0"/>
              <a:t>Muy</a:t>
            </a:r>
            <a:r>
              <a:rPr lang="en-GB" baseline="0" dirty="0" smtClean="0"/>
              <a:t> </a:t>
            </a:r>
            <a:r>
              <a:rPr lang="en-GB" baseline="0" dirty="0" err="1" smtClean="0"/>
              <a:t>por</a:t>
            </a:r>
            <a:r>
              <a:rPr lang="en-GB" baseline="0" dirty="0" smtClean="0"/>
              <a:t> </a:t>
            </a:r>
            <a:r>
              <a:rPr lang="en-GB" baseline="0" dirty="0" err="1" smtClean="0"/>
              <a:t>debajo</a:t>
            </a:r>
            <a:r>
              <a:rPr lang="en-GB" baseline="0" dirty="0" smtClean="0"/>
              <a:t> del de </a:t>
            </a:r>
            <a:r>
              <a:rPr lang="en-GB" baseline="0" dirty="0" err="1" smtClean="0"/>
              <a:t>economías</a:t>
            </a:r>
            <a:r>
              <a:rPr lang="en-GB" baseline="0" dirty="0" smtClean="0"/>
              <a:t> con un PIB similar (POL, EST, ISR). </a:t>
            </a:r>
          </a:p>
        </p:txBody>
      </p:sp>
      <p:sp>
        <p:nvSpPr>
          <p:cNvPr id="4" name="Slide Number Placeholder 3"/>
          <p:cNvSpPr>
            <a:spLocks noGrp="1"/>
          </p:cNvSpPr>
          <p:nvPr>
            <p:ph type="sldNum" sz="quarter" idx="10"/>
          </p:nvPr>
        </p:nvSpPr>
        <p:spPr/>
        <p:txBody>
          <a:bodyPr/>
          <a:lstStyle/>
          <a:p>
            <a:fld id="{B26EEEE6-B896-493A-935A-C356B2C8C708}" type="slidenum">
              <a:rPr lang="en-GB" smtClean="0"/>
              <a:t>5</a:t>
            </a:fld>
            <a:endParaRPr lang="en-GB"/>
          </a:p>
        </p:txBody>
      </p:sp>
    </p:spTree>
    <p:extLst>
      <p:ext uri="{BB962C8B-B14F-4D97-AF65-F5344CB8AC3E}">
        <p14:creationId xmlns:p14="http://schemas.microsoft.com/office/powerpoint/2010/main" val="239679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promedio</a:t>
            </a:r>
            <a:r>
              <a:rPr lang="en-GB" dirty="0" smtClean="0"/>
              <a:t> </a:t>
            </a:r>
            <a:r>
              <a:rPr lang="en-GB" dirty="0" err="1" smtClean="0"/>
              <a:t>nos</a:t>
            </a:r>
            <a:r>
              <a:rPr lang="en-GB" dirty="0" smtClean="0"/>
              <a:t> dice </a:t>
            </a:r>
            <a:r>
              <a:rPr lang="en-GB" dirty="0" err="1" smtClean="0"/>
              <a:t>una</a:t>
            </a:r>
            <a:r>
              <a:rPr lang="en-GB" dirty="0" smtClean="0"/>
              <a:t> </a:t>
            </a:r>
            <a:r>
              <a:rPr lang="en-GB" dirty="0" err="1" smtClean="0"/>
              <a:t>cosa</a:t>
            </a:r>
            <a:r>
              <a:rPr lang="en-GB" dirty="0" smtClean="0"/>
              <a:t>, </a:t>
            </a:r>
            <a:r>
              <a:rPr lang="en-GB" dirty="0" err="1" smtClean="0"/>
              <a:t>pero</a:t>
            </a:r>
            <a:r>
              <a:rPr lang="en-GB" dirty="0" smtClean="0"/>
              <a:t> la </a:t>
            </a:r>
            <a:r>
              <a:rPr lang="en-GB" dirty="0" err="1" smtClean="0"/>
              <a:t>distribución</a:t>
            </a:r>
            <a:r>
              <a:rPr lang="en-GB" dirty="0" smtClean="0"/>
              <a:t> </a:t>
            </a:r>
            <a:r>
              <a:rPr lang="en-GB" dirty="0" err="1" smtClean="0"/>
              <a:t>también</a:t>
            </a:r>
            <a:r>
              <a:rPr lang="en-GB" baseline="0" dirty="0" smtClean="0"/>
              <a:t> </a:t>
            </a:r>
            <a:r>
              <a:rPr lang="en-GB" baseline="0" dirty="0" err="1" smtClean="0"/>
              <a:t>tenemos</a:t>
            </a:r>
            <a:r>
              <a:rPr lang="en-GB" baseline="0" dirty="0" smtClean="0"/>
              <a:t> </a:t>
            </a:r>
            <a:r>
              <a:rPr lang="en-GB" baseline="0" dirty="0" err="1" smtClean="0"/>
              <a:t>que</a:t>
            </a:r>
            <a:r>
              <a:rPr lang="en-GB" baseline="0" dirty="0" smtClean="0"/>
              <a:t> </a:t>
            </a:r>
            <a:r>
              <a:rPr lang="en-GB" baseline="0" dirty="0" err="1" smtClean="0"/>
              <a:t>considerarla</a:t>
            </a:r>
            <a:r>
              <a:rPr lang="en-GB" baseline="0" dirty="0" smtClean="0"/>
              <a:t> </a:t>
            </a:r>
            <a:r>
              <a:rPr lang="en-GB" baseline="0" dirty="0" err="1" smtClean="0"/>
              <a:t>dependiendo</a:t>
            </a:r>
            <a:r>
              <a:rPr lang="en-GB" baseline="0" dirty="0" smtClean="0"/>
              <a:t> de </a:t>
            </a:r>
            <a:r>
              <a:rPr lang="en-GB" baseline="0" dirty="0" err="1" smtClean="0"/>
              <a:t>dónde</a:t>
            </a:r>
            <a:r>
              <a:rPr lang="en-GB" baseline="0" dirty="0" smtClean="0"/>
              <a:t> </a:t>
            </a:r>
            <a:r>
              <a:rPr lang="en-GB" baseline="0" dirty="0" err="1" smtClean="0"/>
              <a:t>creemos</a:t>
            </a:r>
            <a:r>
              <a:rPr lang="en-GB" baseline="0" dirty="0" smtClean="0"/>
              <a:t> </a:t>
            </a:r>
            <a:r>
              <a:rPr lang="en-GB" baseline="0" dirty="0" err="1" smtClean="0"/>
              <a:t>que</a:t>
            </a:r>
            <a:r>
              <a:rPr lang="en-GB" baseline="0" dirty="0" smtClean="0"/>
              <a:t> </a:t>
            </a:r>
            <a:r>
              <a:rPr lang="en-GB" baseline="0" dirty="0" err="1" smtClean="0"/>
              <a:t>está</a:t>
            </a:r>
            <a:r>
              <a:rPr lang="en-GB" baseline="0" dirty="0" smtClean="0"/>
              <a:t> la </a:t>
            </a:r>
            <a:r>
              <a:rPr lang="en-GB" baseline="0" dirty="0" err="1" smtClean="0"/>
              <a:t>fuente</a:t>
            </a:r>
            <a:r>
              <a:rPr lang="en-GB" baseline="0" dirty="0" smtClean="0"/>
              <a:t> de la </a:t>
            </a:r>
            <a:r>
              <a:rPr lang="en-GB" baseline="0" dirty="0" err="1" smtClean="0"/>
              <a:t>productividad</a:t>
            </a:r>
            <a:r>
              <a:rPr lang="en-GB" baseline="0" dirty="0" smtClean="0"/>
              <a:t> </a:t>
            </a:r>
            <a:r>
              <a:rPr lang="en-GB" baseline="0" dirty="0" err="1" smtClean="0"/>
              <a:t>en</a:t>
            </a:r>
            <a:r>
              <a:rPr lang="en-GB" baseline="0" dirty="0" smtClean="0"/>
              <a:t> </a:t>
            </a:r>
            <a:r>
              <a:rPr lang="en-GB" baseline="0" dirty="0" err="1" smtClean="0"/>
              <a:t>términos</a:t>
            </a:r>
            <a:r>
              <a:rPr lang="en-GB" baseline="0" dirty="0" smtClean="0"/>
              <a:t> de </a:t>
            </a:r>
            <a:r>
              <a:rPr lang="en-GB" baseline="0" dirty="0" err="1" smtClean="0"/>
              <a:t>competencias</a:t>
            </a:r>
            <a:r>
              <a:rPr lang="en-GB" baseline="0" dirty="0" smtClean="0"/>
              <a:t>. </a:t>
            </a:r>
            <a:endParaRPr lang="en-GB" dirty="0" smtClean="0"/>
          </a:p>
          <a:p>
            <a:endParaRPr lang="en-GB" dirty="0" smtClean="0"/>
          </a:p>
          <a:p>
            <a:r>
              <a:rPr lang="en-GB" dirty="0" smtClean="0"/>
              <a:t>Chile: </a:t>
            </a:r>
          </a:p>
          <a:p>
            <a:endParaRPr lang="en-GB" dirty="0" smtClean="0"/>
          </a:p>
          <a:p>
            <a:r>
              <a:rPr lang="en-GB" dirty="0" smtClean="0"/>
              <a:t>Si la</a:t>
            </a:r>
            <a:r>
              <a:rPr lang="en-GB" baseline="0" dirty="0" smtClean="0"/>
              <a:t> </a:t>
            </a:r>
            <a:r>
              <a:rPr lang="en-GB" baseline="0" dirty="0" err="1" smtClean="0"/>
              <a:t>productividad</a:t>
            </a:r>
            <a:r>
              <a:rPr lang="en-GB" baseline="0" dirty="0" smtClean="0"/>
              <a:t> la </a:t>
            </a:r>
            <a:r>
              <a:rPr lang="en-GB" baseline="0" dirty="0" err="1" smtClean="0"/>
              <a:t>lleva</a:t>
            </a:r>
            <a:r>
              <a:rPr lang="en-GB" baseline="0" dirty="0" smtClean="0"/>
              <a:t> </a:t>
            </a:r>
            <a:r>
              <a:rPr lang="en-GB" baseline="0" dirty="0" err="1" smtClean="0"/>
              <a:t>una</a:t>
            </a:r>
            <a:r>
              <a:rPr lang="en-GB" baseline="0" dirty="0" smtClean="0"/>
              <a:t> elite </a:t>
            </a:r>
            <a:r>
              <a:rPr lang="en-GB" baseline="0" dirty="0" err="1" smtClean="0"/>
              <a:t>altamente</a:t>
            </a:r>
            <a:r>
              <a:rPr lang="en-GB" baseline="0" dirty="0" smtClean="0"/>
              <a:t> </a:t>
            </a:r>
            <a:r>
              <a:rPr lang="en-GB" baseline="0" dirty="0" err="1" smtClean="0"/>
              <a:t>compentente</a:t>
            </a:r>
            <a:r>
              <a:rPr lang="en-GB" baseline="0" dirty="0" smtClean="0"/>
              <a:t> </a:t>
            </a:r>
            <a:r>
              <a:rPr lang="en-GB" baseline="0" dirty="0" err="1" smtClean="0"/>
              <a:t>que</a:t>
            </a:r>
            <a:r>
              <a:rPr lang="en-GB" baseline="0" dirty="0" smtClean="0"/>
              <a:t> </a:t>
            </a:r>
            <a:r>
              <a:rPr lang="en-GB" baseline="0" dirty="0" err="1" smtClean="0"/>
              <a:t>lidera</a:t>
            </a:r>
            <a:r>
              <a:rPr lang="en-GB" baseline="0" dirty="0" smtClean="0"/>
              <a:t> la </a:t>
            </a:r>
            <a:r>
              <a:rPr lang="en-GB" baseline="0" dirty="0" err="1" smtClean="0"/>
              <a:t>innovación</a:t>
            </a:r>
            <a:r>
              <a:rPr lang="en-GB" baseline="0" dirty="0" smtClean="0"/>
              <a:t>:</a:t>
            </a:r>
            <a:endParaRPr lang="en-GB" dirty="0" smtClean="0"/>
          </a:p>
          <a:p>
            <a:r>
              <a:rPr lang="en-GB" dirty="0" smtClean="0"/>
              <a:t>1,6% de la</a:t>
            </a:r>
            <a:r>
              <a:rPr lang="en-GB" baseline="0" dirty="0" smtClean="0"/>
              <a:t> </a:t>
            </a:r>
            <a:r>
              <a:rPr lang="en-GB" baseline="0" dirty="0" err="1" smtClean="0"/>
              <a:t>población</a:t>
            </a:r>
            <a:r>
              <a:rPr lang="en-GB" baseline="0" dirty="0" smtClean="0"/>
              <a:t> </a:t>
            </a:r>
            <a:r>
              <a:rPr lang="en-GB" baseline="0" dirty="0" err="1" smtClean="0"/>
              <a:t>adulta</a:t>
            </a:r>
            <a:r>
              <a:rPr lang="en-GB" baseline="0" dirty="0" smtClean="0"/>
              <a:t> </a:t>
            </a:r>
            <a:r>
              <a:rPr lang="en-GB" baseline="0" dirty="0" err="1" smtClean="0"/>
              <a:t>tiene</a:t>
            </a:r>
            <a:r>
              <a:rPr lang="en-GB" baseline="0" dirty="0" smtClean="0"/>
              <a:t> los </a:t>
            </a:r>
            <a:r>
              <a:rPr lang="en-GB" baseline="0" dirty="0" err="1" smtClean="0"/>
              <a:t>niveles</a:t>
            </a:r>
            <a:r>
              <a:rPr lang="en-GB" baseline="0" dirty="0" smtClean="0"/>
              <a:t> de </a:t>
            </a:r>
            <a:r>
              <a:rPr lang="en-GB" baseline="0" dirty="0" err="1" smtClean="0"/>
              <a:t>competencias</a:t>
            </a:r>
            <a:r>
              <a:rPr lang="en-GB" baseline="0" dirty="0" smtClean="0"/>
              <a:t> </a:t>
            </a:r>
            <a:r>
              <a:rPr lang="en-GB" baseline="0" dirty="0" err="1" smtClean="0"/>
              <a:t>lectoras</a:t>
            </a:r>
            <a:r>
              <a:rPr lang="en-GB" baseline="0" dirty="0" smtClean="0"/>
              <a:t> “altos”</a:t>
            </a:r>
          </a:p>
          <a:p>
            <a:endParaRPr lang="en-GB" baseline="0" dirty="0" smtClean="0"/>
          </a:p>
          <a:p>
            <a:r>
              <a:rPr lang="en-GB" baseline="0" dirty="0" smtClean="0"/>
              <a:t>Si la </a:t>
            </a:r>
            <a:r>
              <a:rPr lang="en-GB" baseline="0" dirty="0" err="1" smtClean="0"/>
              <a:t>productividad</a:t>
            </a:r>
            <a:r>
              <a:rPr lang="en-GB" baseline="0" dirty="0" smtClean="0"/>
              <a:t> la </a:t>
            </a:r>
            <a:r>
              <a:rPr lang="en-GB" baseline="0" dirty="0" err="1" smtClean="0"/>
              <a:t>lleva</a:t>
            </a:r>
            <a:r>
              <a:rPr lang="en-GB" baseline="0" dirty="0" smtClean="0"/>
              <a:t> el </a:t>
            </a:r>
            <a:r>
              <a:rPr lang="en-GB" baseline="0" dirty="0" err="1" smtClean="0"/>
              <a:t>grueso</a:t>
            </a:r>
            <a:r>
              <a:rPr lang="en-GB" baseline="0" dirty="0" smtClean="0"/>
              <a:t> de la </a:t>
            </a:r>
            <a:r>
              <a:rPr lang="en-GB" baseline="0" dirty="0" err="1" smtClean="0"/>
              <a:t>fuerza</a:t>
            </a:r>
            <a:r>
              <a:rPr lang="en-GB" baseline="0" dirty="0" smtClean="0"/>
              <a:t> </a:t>
            </a:r>
            <a:r>
              <a:rPr lang="en-GB" baseline="0" dirty="0" err="1" smtClean="0"/>
              <a:t>laboral</a:t>
            </a:r>
            <a:r>
              <a:rPr lang="en-GB" baseline="0" dirty="0" smtClean="0"/>
              <a:t>:</a:t>
            </a:r>
          </a:p>
          <a:p>
            <a:r>
              <a:rPr lang="en-GB" baseline="0" dirty="0" smtClean="0"/>
              <a:t>53% </a:t>
            </a:r>
            <a:r>
              <a:rPr lang="en-GB" baseline="0" dirty="0" err="1" smtClean="0"/>
              <a:t>está</a:t>
            </a:r>
            <a:r>
              <a:rPr lang="en-GB" baseline="0" dirty="0" smtClean="0"/>
              <a:t> </a:t>
            </a:r>
            <a:r>
              <a:rPr lang="en-GB" baseline="0" dirty="0" err="1" smtClean="0"/>
              <a:t>en</a:t>
            </a:r>
            <a:r>
              <a:rPr lang="en-GB" baseline="0" dirty="0" smtClean="0"/>
              <a:t> el </a:t>
            </a:r>
            <a:r>
              <a:rPr lang="en-GB" baseline="0" dirty="0" err="1" smtClean="0"/>
              <a:t>nivel</a:t>
            </a:r>
            <a:r>
              <a:rPr lang="en-GB" baseline="0" dirty="0" smtClean="0"/>
              <a:t> 1 o </a:t>
            </a:r>
            <a:r>
              <a:rPr lang="en-GB" baseline="0" dirty="0" err="1" smtClean="0"/>
              <a:t>por</a:t>
            </a:r>
            <a:r>
              <a:rPr lang="en-GB" baseline="0" dirty="0" smtClean="0"/>
              <a:t> </a:t>
            </a:r>
            <a:r>
              <a:rPr lang="en-GB" baseline="0" dirty="0" err="1" smtClean="0"/>
              <a:t>debajo</a:t>
            </a:r>
            <a:r>
              <a:rPr lang="en-GB" baseline="0" dirty="0" smtClean="0"/>
              <a:t> del </a:t>
            </a:r>
            <a:r>
              <a:rPr lang="en-GB" baseline="0" dirty="0" err="1" smtClean="0"/>
              <a:t>nivel</a:t>
            </a:r>
            <a:r>
              <a:rPr lang="en-GB" baseline="0" dirty="0" smtClean="0"/>
              <a:t> 1; </a:t>
            </a:r>
            <a:r>
              <a:rPr lang="en-GB" baseline="0" dirty="0" err="1" smtClean="0"/>
              <a:t>más</a:t>
            </a:r>
            <a:r>
              <a:rPr lang="en-GB" baseline="0" dirty="0" smtClean="0"/>
              <a:t> del 80% </a:t>
            </a:r>
            <a:r>
              <a:rPr lang="en-GB" baseline="0" dirty="0" err="1" smtClean="0"/>
              <a:t>en</a:t>
            </a:r>
            <a:r>
              <a:rPr lang="en-GB" baseline="0" dirty="0" smtClean="0"/>
              <a:t> el </a:t>
            </a:r>
            <a:r>
              <a:rPr lang="en-GB" baseline="0" dirty="0" err="1" smtClean="0"/>
              <a:t>nivel</a:t>
            </a:r>
            <a:r>
              <a:rPr lang="en-GB" baseline="0" dirty="0" smtClean="0"/>
              <a:t> 1 o 2</a:t>
            </a:r>
          </a:p>
          <a:p>
            <a:endParaRPr lang="en-GB" baseline="0" dirty="0" smtClean="0"/>
          </a:p>
          <a:p>
            <a:r>
              <a:rPr lang="en-GB" baseline="0" dirty="0" smtClean="0"/>
              <a:t>El </a:t>
            </a:r>
            <a:r>
              <a:rPr lang="en-GB" baseline="0" dirty="0" err="1" smtClean="0"/>
              <a:t>contraste</a:t>
            </a:r>
            <a:r>
              <a:rPr lang="en-GB" baseline="0" dirty="0" smtClean="0"/>
              <a:t> con ISR </a:t>
            </a:r>
            <a:r>
              <a:rPr lang="en-GB" baseline="0" dirty="0" err="1" smtClean="0"/>
              <a:t>es</a:t>
            </a:r>
            <a:r>
              <a:rPr lang="en-GB" baseline="0" dirty="0" smtClean="0"/>
              <a:t> </a:t>
            </a:r>
            <a:r>
              <a:rPr lang="en-GB" baseline="0" dirty="0" err="1" smtClean="0"/>
              <a:t>interesante</a:t>
            </a:r>
            <a:r>
              <a:rPr lang="en-GB" baseline="0" dirty="0" smtClean="0"/>
              <a:t> </a:t>
            </a:r>
            <a:r>
              <a:rPr lang="en-GB" baseline="0" dirty="0" err="1" smtClean="0"/>
              <a:t>pues</a:t>
            </a:r>
            <a:r>
              <a:rPr lang="en-GB" baseline="0" dirty="0" smtClean="0"/>
              <a:t> </a:t>
            </a:r>
            <a:r>
              <a:rPr lang="en-GB" baseline="0" dirty="0" err="1" smtClean="0"/>
              <a:t>tiene</a:t>
            </a:r>
            <a:r>
              <a:rPr lang="en-GB" baseline="0" dirty="0" smtClean="0"/>
              <a:t> un alto </a:t>
            </a:r>
            <a:r>
              <a:rPr lang="en-GB" baseline="0" dirty="0" err="1" smtClean="0"/>
              <a:t>nivel</a:t>
            </a:r>
            <a:r>
              <a:rPr lang="en-GB" baseline="0" dirty="0" smtClean="0"/>
              <a:t> de </a:t>
            </a:r>
            <a:r>
              <a:rPr lang="en-GB" baseline="0" dirty="0" err="1" smtClean="0"/>
              <a:t>adultos</a:t>
            </a:r>
            <a:r>
              <a:rPr lang="en-GB" baseline="0" dirty="0" smtClean="0"/>
              <a:t> con </a:t>
            </a:r>
            <a:r>
              <a:rPr lang="en-GB" baseline="0" dirty="0" err="1" smtClean="0"/>
              <a:t>competencias</a:t>
            </a:r>
            <a:r>
              <a:rPr lang="en-GB" baseline="0" dirty="0" smtClean="0"/>
              <a:t> </a:t>
            </a:r>
            <a:r>
              <a:rPr lang="en-GB" baseline="0" dirty="0" err="1" smtClean="0"/>
              <a:t>altas</a:t>
            </a:r>
            <a:r>
              <a:rPr lang="en-GB" baseline="0" dirty="0" smtClean="0"/>
              <a:t>, </a:t>
            </a:r>
            <a:r>
              <a:rPr lang="en-GB" baseline="0" dirty="0" err="1" smtClean="0"/>
              <a:t>pero</a:t>
            </a:r>
            <a:r>
              <a:rPr lang="en-GB" baseline="0" dirty="0" smtClean="0"/>
              <a:t> un </a:t>
            </a:r>
            <a:r>
              <a:rPr lang="en-GB" baseline="0" dirty="0" err="1" smtClean="0"/>
              <a:t>promedio</a:t>
            </a:r>
            <a:r>
              <a:rPr lang="en-GB" baseline="0" dirty="0" smtClean="0"/>
              <a:t> no tan </a:t>
            </a:r>
            <a:r>
              <a:rPr lang="en-GB" baseline="0" dirty="0" err="1" smtClean="0"/>
              <a:t>distinto</a:t>
            </a:r>
            <a:r>
              <a:rPr lang="en-GB" baseline="0" dirty="0" smtClean="0"/>
              <a:t> del </a:t>
            </a:r>
            <a:r>
              <a:rPr lang="en-GB" baseline="0" dirty="0" err="1" smtClean="0"/>
              <a:t>chileno</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6</a:t>
            </a:fld>
            <a:endParaRPr lang="en-GB"/>
          </a:p>
        </p:txBody>
      </p:sp>
    </p:spTree>
    <p:extLst>
      <p:ext uri="{BB962C8B-B14F-4D97-AF65-F5344CB8AC3E}">
        <p14:creationId xmlns:p14="http://schemas.microsoft.com/office/powerpoint/2010/main" val="410341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 </a:t>
            </a:r>
            <a:r>
              <a:rPr lang="en-GB" dirty="0" err="1" smtClean="0"/>
              <a:t>nivel</a:t>
            </a:r>
            <a:r>
              <a:rPr lang="en-GB" dirty="0" smtClean="0"/>
              <a:t> de </a:t>
            </a:r>
            <a:r>
              <a:rPr lang="en-GB" dirty="0" err="1" smtClean="0"/>
              <a:t>competencias</a:t>
            </a:r>
            <a:r>
              <a:rPr lang="en-GB" dirty="0" smtClean="0"/>
              <a:t> </a:t>
            </a:r>
            <a:r>
              <a:rPr lang="en-GB" dirty="0" err="1" smtClean="0"/>
              <a:t>es</a:t>
            </a:r>
            <a:r>
              <a:rPr lang="en-GB" baseline="0" dirty="0" smtClean="0"/>
              <a:t> </a:t>
            </a:r>
            <a:r>
              <a:rPr lang="en-GB" baseline="0" dirty="0" err="1" smtClean="0"/>
              <a:t>dinámico</a:t>
            </a:r>
            <a:r>
              <a:rPr lang="en-GB" baseline="0" dirty="0" smtClean="0"/>
              <a:t>, </a:t>
            </a:r>
            <a:r>
              <a:rPr lang="en-GB" baseline="0" dirty="0" err="1" smtClean="0"/>
              <a:t>varía</a:t>
            </a:r>
            <a:r>
              <a:rPr lang="en-GB" baseline="0" dirty="0" smtClean="0"/>
              <a:t> </a:t>
            </a:r>
            <a:r>
              <a:rPr lang="en-GB" baseline="0" dirty="0" err="1" smtClean="0"/>
              <a:t>en</a:t>
            </a:r>
            <a:r>
              <a:rPr lang="en-GB" baseline="0" dirty="0" smtClean="0"/>
              <a:t> el </a:t>
            </a:r>
            <a:r>
              <a:rPr lang="en-GB" baseline="0" dirty="0" err="1" smtClean="0"/>
              <a:t>tiempo</a:t>
            </a:r>
            <a:r>
              <a:rPr lang="en-GB" baseline="0" dirty="0" smtClean="0"/>
              <a:t>. Como </a:t>
            </a:r>
            <a:r>
              <a:rPr lang="en-GB" baseline="0" dirty="0" err="1" smtClean="0"/>
              <a:t>en</a:t>
            </a:r>
            <a:r>
              <a:rPr lang="en-GB" baseline="0" dirty="0" smtClean="0"/>
              <a:t> </a:t>
            </a:r>
            <a:r>
              <a:rPr lang="en-GB" baseline="0" dirty="0" err="1" smtClean="0"/>
              <a:t>otros</a:t>
            </a:r>
            <a:r>
              <a:rPr lang="en-GB" baseline="0" dirty="0" smtClean="0"/>
              <a:t> </a:t>
            </a:r>
            <a:r>
              <a:rPr lang="en-GB" baseline="0" dirty="0" err="1" smtClean="0"/>
              <a:t>países</a:t>
            </a:r>
            <a:r>
              <a:rPr lang="en-GB" baseline="0" dirty="0" smtClean="0"/>
              <a:t> de la OCDE, </a:t>
            </a:r>
            <a:r>
              <a:rPr lang="en-GB" baseline="0" dirty="0" err="1" smtClean="0"/>
              <a:t>en</a:t>
            </a:r>
            <a:r>
              <a:rPr lang="en-GB" baseline="0" dirty="0" smtClean="0"/>
              <a:t> PIAAC,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lectoras</a:t>
            </a:r>
            <a:r>
              <a:rPr lang="en-GB" baseline="0" dirty="0" smtClean="0"/>
              <a:t> </a:t>
            </a:r>
            <a:r>
              <a:rPr lang="en-GB" baseline="0" dirty="0" err="1" smtClean="0"/>
              <a:t>tienen</a:t>
            </a:r>
            <a:r>
              <a:rPr lang="en-GB" baseline="0" dirty="0" smtClean="0"/>
              <a:t> </a:t>
            </a:r>
            <a:r>
              <a:rPr lang="en-GB" baseline="0" dirty="0" err="1" smtClean="0"/>
              <a:t>su</a:t>
            </a:r>
            <a:r>
              <a:rPr lang="en-GB" baseline="0" dirty="0" smtClean="0"/>
              <a:t> peak entre los 25 y 35 </a:t>
            </a:r>
            <a:r>
              <a:rPr lang="en-GB" baseline="0" dirty="0" err="1" smtClean="0"/>
              <a:t>años</a:t>
            </a:r>
            <a:r>
              <a:rPr lang="en-GB" baseline="0" dirty="0" smtClean="0"/>
              <a:t>. </a:t>
            </a:r>
            <a:r>
              <a:rPr lang="en-GB" baseline="0" dirty="0" err="1" smtClean="0"/>
              <a:t>Esto</a:t>
            </a:r>
            <a:r>
              <a:rPr lang="en-GB" baseline="0" dirty="0" smtClean="0"/>
              <a:t> </a:t>
            </a:r>
            <a:r>
              <a:rPr lang="en-GB" baseline="0" dirty="0" err="1" smtClean="0"/>
              <a:t>puede</a:t>
            </a:r>
            <a:r>
              <a:rPr lang="en-GB" baseline="0" dirty="0" smtClean="0"/>
              <a:t> (no </a:t>
            </a:r>
            <a:r>
              <a:rPr lang="en-GB" baseline="0" dirty="0" err="1" smtClean="0"/>
              <a:t>necesariamente</a:t>
            </a:r>
            <a:r>
              <a:rPr lang="en-GB" baseline="0" dirty="0" smtClean="0"/>
              <a:t>) </a:t>
            </a:r>
            <a:r>
              <a:rPr lang="en-GB" baseline="0" dirty="0" err="1" smtClean="0"/>
              <a:t>ser</a:t>
            </a:r>
            <a:r>
              <a:rPr lang="en-GB" baseline="0" dirty="0" smtClean="0"/>
              <a:t> </a:t>
            </a:r>
            <a:r>
              <a:rPr lang="en-GB" baseline="0" dirty="0" err="1" smtClean="0"/>
              <a:t>fuente</a:t>
            </a:r>
            <a:r>
              <a:rPr lang="en-GB" baseline="0" dirty="0" smtClean="0"/>
              <a:t> de </a:t>
            </a:r>
            <a:r>
              <a:rPr lang="en-GB" baseline="0" dirty="0" err="1" smtClean="0"/>
              <a:t>buenas</a:t>
            </a:r>
            <a:r>
              <a:rPr lang="en-GB" baseline="0" dirty="0" smtClean="0"/>
              <a:t> </a:t>
            </a:r>
            <a:r>
              <a:rPr lang="en-GB" baseline="0" dirty="0" err="1" smtClean="0"/>
              <a:t>noticias</a:t>
            </a:r>
            <a:r>
              <a:rPr lang="en-GB" baseline="0" dirty="0" smtClean="0"/>
              <a:t> </a:t>
            </a:r>
            <a:r>
              <a:rPr lang="en-GB" baseline="0" dirty="0" err="1" smtClean="0"/>
              <a:t>porque</a:t>
            </a:r>
            <a:r>
              <a:rPr lang="en-GB" baseline="0" dirty="0" smtClean="0"/>
              <a:t> </a:t>
            </a:r>
            <a:r>
              <a:rPr lang="en-GB" baseline="0" dirty="0" err="1" smtClean="0"/>
              <a:t>en</a:t>
            </a:r>
            <a:r>
              <a:rPr lang="en-GB" baseline="0" dirty="0" smtClean="0"/>
              <a:t> Chile </a:t>
            </a:r>
            <a:r>
              <a:rPr lang="en-GB" baseline="0" dirty="0" err="1" smtClean="0"/>
              <a:t>las</a:t>
            </a:r>
            <a:r>
              <a:rPr lang="en-GB" baseline="0" dirty="0" smtClean="0"/>
              <a:t> </a:t>
            </a:r>
            <a:r>
              <a:rPr lang="en-GB" baseline="0" dirty="0" err="1" smtClean="0"/>
              <a:t>diferencias</a:t>
            </a:r>
            <a:r>
              <a:rPr lang="en-GB" baseline="0" dirty="0" smtClean="0"/>
              <a:t> </a:t>
            </a:r>
            <a:r>
              <a:rPr lang="en-GB" baseline="0" dirty="0" err="1" smtClean="0"/>
              <a:t>por</a:t>
            </a:r>
            <a:r>
              <a:rPr lang="en-GB" baseline="0" dirty="0" smtClean="0"/>
              <a:t> </a:t>
            </a:r>
            <a:r>
              <a:rPr lang="en-GB" baseline="0" dirty="0" err="1" smtClean="0"/>
              <a:t>edad</a:t>
            </a:r>
            <a:r>
              <a:rPr lang="en-GB" baseline="0" dirty="0" smtClean="0"/>
              <a:t> son de </a:t>
            </a:r>
            <a:r>
              <a:rPr lang="en-GB" baseline="0" dirty="0" err="1" smtClean="0"/>
              <a:t>las</a:t>
            </a:r>
            <a:r>
              <a:rPr lang="en-GB" baseline="0" dirty="0" smtClean="0"/>
              <a:t> </a:t>
            </a:r>
            <a:r>
              <a:rPr lang="en-GB" baseline="0" dirty="0" err="1" smtClean="0"/>
              <a:t>más</a:t>
            </a:r>
            <a:r>
              <a:rPr lang="en-GB" baseline="0" dirty="0" smtClean="0"/>
              <a:t> </a:t>
            </a:r>
            <a:r>
              <a:rPr lang="en-GB" baseline="0" dirty="0" err="1" smtClean="0"/>
              <a:t>importantes</a:t>
            </a:r>
            <a:r>
              <a:rPr lang="en-GB" baseline="0" dirty="0" smtClean="0"/>
              <a:t> </a:t>
            </a:r>
            <a:r>
              <a:rPr lang="en-GB" baseline="0" dirty="0" err="1" smtClean="0"/>
              <a:t>si</a:t>
            </a:r>
            <a:r>
              <a:rPr lang="en-GB" baseline="0" dirty="0" smtClean="0"/>
              <a:t> los </a:t>
            </a:r>
            <a:r>
              <a:rPr lang="en-GB" baseline="0" dirty="0" err="1" smtClean="0"/>
              <a:t>jóvenes</a:t>
            </a:r>
            <a:r>
              <a:rPr lang="en-GB" baseline="0" dirty="0" smtClean="0"/>
              <a:t> </a:t>
            </a:r>
            <a:r>
              <a:rPr lang="en-GB" baseline="0" dirty="0" err="1" smtClean="0"/>
              <a:t>las</a:t>
            </a:r>
            <a:r>
              <a:rPr lang="en-GB" baseline="0" dirty="0" smtClean="0"/>
              <a:t> </a:t>
            </a:r>
            <a:r>
              <a:rPr lang="en-GB" baseline="0" dirty="0" err="1" smtClean="0"/>
              <a:t>mantienen</a:t>
            </a:r>
            <a:r>
              <a:rPr lang="en-GB" baseline="0" dirty="0" smtClean="0"/>
              <a:t> </a:t>
            </a:r>
            <a:r>
              <a:rPr lang="en-GB" baseline="0" dirty="0" err="1" smtClean="0"/>
              <a:t>en</a:t>
            </a:r>
            <a:r>
              <a:rPr lang="en-GB" baseline="0" dirty="0" smtClean="0"/>
              <a:t> el </a:t>
            </a:r>
            <a:r>
              <a:rPr lang="en-GB" baseline="0" dirty="0" err="1" smtClean="0"/>
              <a:t>futuro</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Puntaje</a:t>
            </a:r>
            <a:r>
              <a:rPr lang="en-GB" baseline="0" dirty="0" smtClean="0"/>
              <a:t> </a:t>
            </a:r>
            <a:r>
              <a:rPr lang="en-GB" baseline="0" dirty="0" err="1" smtClean="0"/>
              <a:t>promedio</a:t>
            </a:r>
            <a:r>
              <a:rPr lang="en-GB" baseline="0" dirty="0" smtClean="0"/>
              <a:t> de los 22-26 </a:t>
            </a:r>
            <a:r>
              <a:rPr lang="en-GB" baseline="0" dirty="0" err="1" smtClean="0"/>
              <a:t>años</a:t>
            </a:r>
            <a:r>
              <a:rPr lang="en-GB" baseline="0" dirty="0" smtClean="0"/>
              <a:t> </a:t>
            </a:r>
            <a:r>
              <a:rPr lang="en-GB" baseline="0" dirty="0" err="1" smtClean="0"/>
              <a:t>es</a:t>
            </a:r>
            <a:r>
              <a:rPr lang="en-GB" baseline="0" dirty="0" smtClean="0"/>
              <a:t> de 239 (similar a los 55-65 de </a:t>
            </a:r>
            <a:r>
              <a:rPr lang="en-GB" baseline="0" dirty="0" err="1" smtClean="0"/>
              <a:t>Francia</a:t>
            </a:r>
            <a:r>
              <a:rPr lang="en-GB" baseline="0" dirty="0" smtClean="0"/>
              <a:t>: sin </a:t>
            </a:r>
            <a:r>
              <a:rPr lang="en-GB" baseline="0" dirty="0" err="1" smtClean="0"/>
              <a:t>efecto</a:t>
            </a:r>
            <a:r>
              <a:rPr lang="en-GB" baseline="0" dirty="0" smtClean="0"/>
              <a:t> </a:t>
            </a:r>
            <a:r>
              <a:rPr lang="en-GB" baseline="0" dirty="0" err="1" smtClean="0"/>
              <a:t>edad</a:t>
            </a:r>
            <a:r>
              <a:rPr lang="en-GB" baseline="0" dirty="0" smtClean="0"/>
              <a:t>, </a:t>
            </a:r>
            <a:r>
              <a:rPr lang="en-GB" baseline="0" dirty="0" err="1" smtClean="0"/>
              <a:t>Francia</a:t>
            </a:r>
            <a:r>
              <a:rPr lang="en-GB" baseline="0" dirty="0" smtClean="0"/>
              <a:t> </a:t>
            </a:r>
            <a:r>
              <a:rPr lang="en-GB" baseline="0" dirty="0" err="1" smtClean="0"/>
              <a:t>hace</a:t>
            </a:r>
            <a:r>
              <a:rPr lang="en-GB" baseline="0" dirty="0" smtClean="0"/>
              <a:t> 40 </a:t>
            </a:r>
            <a:r>
              <a:rPr lang="en-GB" baseline="0" dirty="0" err="1" smtClean="0"/>
              <a:t>años</a:t>
            </a:r>
            <a:r>
              <a:rPr lang="en-GB" baseline="0" dirty="0" smtClean="0"/>
              <a:t>; un </a:t>
            </a:r>
            <a:r>
              <a:rPr lang="en-GB" baseline="0" dirty="0" err="1" smtClean="0"/>
              <a:t>poco</a:t>
            </a:r>
            <a:r>
              <a:rPr lang="en-GB" baseline="0" dirty="0" smtClean="0"/>
              <a:t> </a:t>
            </a:r>
            <a:r>
              <a:rPr lang="en-GB" baseline="0" dirty="0" err="1" smtClean="0"/>
              <a:t>mejor</a:t>
            </a:r>
            <a:r>
              <a:rPr lang="en-GB" baseline="0" dirty="0" smtClean="0"/>
              <a:t> </a:t>
            </a:r>
            <a:r>
              <a:rPr lang="en-GB" baseline="0" dirty="0" err="1" smtClean="0"/>
              <a:t>que</a:t>
            </a:r>
            <a:r>
              <a:rPr lang="en-GB" baseline="0" dirty="0" smtClean="0"/>
              <a:t> los 55-65 de </a:t>
            </a:r>
            <a:r>
              <a:rPr lang="en-GB" baseline="0" dirty="0" err="1" smtClean="0"/>
              <a:t>España</a:t>
            </a:r>
            <a:r>
              <a:rPr lang="en-GB" baseline="0" dirty="0" smtClean="0"/>
              <a:t> o Italia)</a:t>
            </a:r>
          </a:p>
          <a:p>
            <a:endParaRPr lang="en-GB" baseline="0" dirty="0" smtClean="0"/>
          </a:p>
          <a:p>
            <a:r>
              <a:rPr lang="en-GB" baseline="0" dirty="0" smtClean="0"/>
              <a:t>Las </a:t>
            </a:r>
            <a:r>
              <a:rPr lang="en-GB" baseline="0" dirty="0" err="1" smtClean="0"/>
              <a:t>d</a:t>
            </a:r>
            <a:r>
              <a:rPr lang="en-GB" dirty="0" err="1" smtClean="0"/>
              <a:t>iferencias</a:t>
            </a:r>
            <a:r>
              <a:rPr lang="en-GB" baseline="0" dirty="0" smtClean="0"/>
              <a:t> </a:t>
            </a:r>
            <a:r>
              <a:rPr lang="en-GB" baseline="0" dirty="0" err="1" smtClean="0"/>
              <a:t>por</a:t>
            </a:r>
            <a:r>
              <a:rPr lang="en-GB" baseline="0" dirty="0" smtClean="0"/>
              <a:t> </a:t>
            </a:r>
            <a:r>
              <a:rPr lang="en-GB" baseline="0" dirty="0" err="1" smtClean="0"/>
              <a:t>edad</a:t>
            </a:r>
            <a:r>
              <a:rPr lang="en-GB" baseline="0" dirty="0" smtClean="0"/>
              <a:t> </a:t>
            </a:r>
            <a:r>
              <a:rPr lang="en-GB" baseline="0" dirty="0" err="1" smtClean="0"/>
              <a:t>pueden</a:t>
            </a:r>
            <a:r>
              <a:rPr lang="en-GB" baseline="0" dirty="0" smtClean="0"/>
              <a:t> </a:t>
            </a:r>
            <a:r>
              <a:rPr lang="en-GB" baseline="0" dirty="0" err="1" smtClean="0"/>
              <a:t>ser</a:t>
            </a:r>
            <a:r>
              <a:rPr lang="en-GB" baseline="0" dirty="0" smtClean="0"/>
              <a:t> el </a:t>
            </a:r>
            <a:r>
              <a:rPr lang="en-GB" baseline="0" dirty="0" err="1" smtClean="0"/>
              <a:t>efecto</a:t>
            </a:r>
            <a:r>
              <a:rPr lang="en-GB" baseline="0" dirty="0" smtClean="0"/>
              <a:t> de dos </a:t>
            </a:r>
            <a:r>
              <a:rPr lang="en-GB" baseline="0" dirty="0" err="1" smtClean="0"/>
              <a:t>efectos</a:t>
            </a:r>
            <a:r>
              <a:rPr lang="en-GB" baseline="0" dirty="0" smtClean="0"/>
              <a:t>:</a:t>
            </a:r>
          </a:p>
          <a:p>
            <a:pPr marL="171450" indent="-171450">
              <a:buFont typeface="Arial" panose="020B0604020202020204" pitchFamily="34" charset="0"/>
              <a:buChar char="•"/>
            </a:pPr>
            <a:r>
              <a:rPr lang="en-GB" baseline="0" dirty="0" smtClean="0"/>
              <a:t>Los </a:t>
            </a:r>
            <a:r>
              <a:rPr lang="en-GB" baseline="0" dirty="0" err="1" smtClean="0"/>
              <a:t>jóvenes</a:t>
            </a:r>
            <a:r>
              <a:rPr lang="en-GB" baseline="0" dirty="0" smtClean="0"/>
              <a:t> hoy </a:t>
            </a:r>
            <a:r>
              <a:rPr lang="en-GB" baseline="0" dirty="0" err="1" smtClean="0"/>
              <a:t>tienen</a:t>
            </a:r>
            <a:r>
              <a:rPr lang="en-GB" baseline="0" dirty="0" smtClean="0"/>
              <a:t> </a:t>
            </a:r>
            <a:r>
              <a:rPr lang="en-GB" baseline="0" dirty="0" err="1" smtClean="0"/>
              <a:t>más</a:t>
            </a:r>
            <a:r>
              <a:rPr lang="en-GB" baseline="0" dirty="0" smtClean="0"/>
              <a:t> </a:t>
            </a:r>
            <a:r>
              <a:rPr lang="en-GB" baseline="0" dirty="0" err="1" smtClean="0"/>
              <a:t>competencias</a:t>
            </a:r>
            <a:r>
              <a:rPr lang="en-GB" baseline="0" dirty="0" smtClean="0"/>
              <a:t> </a:t>
            </a:r>
            <a:r>
              <a:rPr lang="en-GB" baseline="0" dirty="0" err="1" smtClean="0"/>
              <a:t>que</a:t>
            </a:r>
            <a:r>
              <a:rPr lang="en-GB" baseline="0" dirty="0" smtClean="0"/>
              <a:t> los </a:t>
            </a:r>
            <a:r>
              <a:rPr lang="en-GB" baseline="0" dirty="0" err="1" smtClean="0"/>
              <a:t>jovenes</a:t>
            </a:r>
            <a:r>
              <a:rPr lang="en-GB" baseline="0" dirty="0" smtClean="0"/>
              <a:t> de </a:t>
            </a:r>
            <a:r>
              <a:rPr lang="en-GB" baseline="0" dirty="0" err="1" smtClean="0"/>
              <a:t>ayer</a:t>
            </a:r>
            <a:r>
              <a:rPr lang="en-GB" baseline="0" dirty="0" smtClean="0"/>
              <a:t> y </a:t>
            </a:r>
            <a:r>
              <a:rPr lang="en-GB" baseline="0" dirty="0" err="1" smtClean="0"/>
              <a:t>las</a:t>
            </a:r>
            <a:r>
              <a:rPr lang="en-GB" baseline="0" dirty="0" smtClean="0"/>
              <a:t> </a:t>
            </a:r>
            <a:r>
              <a:rPr lang="en-GB" baseline="0" dirty="0" err="1" smtClean="0"/>
              <a:t>mantendrán</a:t>
            </a:r>
            <a:r>
              <a:rPr lang="en-GB" baseline="0" dirty="0" smtClean="0"/>
              <a:t> (</a:t>
            </a:r>
            <a:r>
              <a:rPr lang="en-GB" baseline="0" dirty="0" err="1" smtClean="0"/>
              <a:t>efecto</a:t>
            </a:r>
            <a:r>
              <a:rPr lang="en-GB" baseline="0" dirty="0" smtClean="0"/>
              <a:t> </a:t>
            </a:r>
            <a:r>
              <a:rPr lang="en-GB" baseline="0" dirty="0" err="1" smtClean="0"/>
              <a:t>cohorte</a:t>
            </a:r>
            <a:r>
              <a:rPr lang="en-GB" baseline="0" dirty="0" smtClean="0"/>
              <a:t>)</a:t>
            </a:r>
          </a:p>
          <a:p>
            <a:pPr marL="171450" indent="-171450">
              <a:buFont typeface="Arial" panose="020B0604020202020204" pitchFamily="34" charset="0"/>
              <a:buChar char="•"/>
            </a:pPr>
            <a:r>
              <a:rPr lang="en-GB" baseline="0" dirty="0" smtClean="0"/>
              <a:t>Los </a:t>
            </a:r>
            <a:r>
              <a:rPr lang="en-GB" baseline="0" dirty="0" err="1" smtClean="0"/>
              <a:t>jóvenes</a:t>
            </a:r>
            <a:r>
              <a:rPr lang="en-GB" baseline="0" dirty="0" smtClean="0"/>
              <a:t> de </a:t>
            </a:r>
            <a:r>
              <a:rPr lang="en-GB" baseline="0" dirty="0" err="1" smtClean="0"/>
              <a:t>ayer</a:t>
            </a:r>
            <a:r>
              <a:rPr lang="en-GB" baseline="0" dirty="0" smtClean="0"/>
              <a:t> </a:t>
            </a:r>
            <a:r>
              <a:rPr lang="en-GB" baseline="0" dirty="0" err="1" smtClean="0"/>
              <a:t>tenían</a:t>
            </a:r>
            <a:r>
              <a:rPr lang="en-GB" baseline="0" dirty="0" smtClean="0"/>
              <a:t>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pero</a:t>
            </a:r>
            <a:r>
              <a:rPr lang="en-GB" baseline="0" dirty="0" smtClean="0"/>
              <a:t> </a:t>
            </a:r>
            <a:r>
              <a:rPr lang="en-GB" baseline="0" dirty="0" err="1" smtClean="0"/>
              <a:t>las</a:t>
            </a:r>
            <a:r>
              <a:rPr lang="en-GB" baseline="0" dirty="0" smtClean="0"/>
              <a:t> </a:t>
            </a:r>
            <a:r>
              <a:rPr lang="en-GB" baseline="0" dirty="0" err="1" smtClean="0"/>
              <a:t>pierden</a:t>
            </a:r>
            <a:r>
              <a:rPr lang="en-GB" baseline="0" dirty="0" smtClean="0"/>
              <a:t> a </a:t>
            </a:r>
            <a:r>
              <a:rPr lang="en-GB" baseline="0" dirty="0" err="1" smtClean="0"/>
              <a:t>medida</a:t>
            </a:r>
            <a:r>
              <a:rPr lang="en-GB" baseline="0" dirty="0" smtClean="0"/>
              <a:t> </a:t>
            </a:r>
            <a:r>
              <a:rPr lang="en-GB" baseline="0" dirty="0" err="1" smtClean="0"/>
              <a:t>que</a:t>
            </a:r>
            <a:r>
              <a:rPr lang="en-GB" baseline="0" dirty="0" smtClean="0"/>
              <a:t> </a:t>
            </a:r>
            <a:r>
              <a:rPr lang="en-GB" baseline="0" dirty="0" err="1" smtClean="0"/>
              <a:t>envejencen</a:t>
            </a:r>
            <a:r>
              <a:rPr lang="en-GB" baseline="0" dirty="0" smtClean="0"/>
              <a:t> (</a:t>
            </a:r>
            <a:r>
              <a:rPr lang="en-GB" baseline="0" dirty="0" err="1" smtClean="0"/>
              <a:t>efecto</a:t>
            </a:r>
            <a:r>
              <a:rPr lang="en-GB" baseline="0" dirty="0" smtClean="0"/>
              <a:t> </a:t>
            </a:r>
            <a:r>
              <a:rPr lang="en-GB" baseline="0" dirty="0" err="1" smtClean="0"/>
              <a:t>edad</a:t>
            </a:r>
            <a:r>
              <a:rPr lang="en-GB" baseline="0" dirty="0" smtClean="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Solo con PIAAC no </a:t>
            </a:r>
            <a:r>
              <a:rPr lang="en-GB" baseline="0" dirty="0" err="1" smtClean="0"/>
              <a:t>podemos</a:t>
            </a:r>
            <a:r>
              <a:rPr lang="en-GB" baseline="0" dirty="0" smtClean="0"/>
              <a:t> </a:t>
            </a:r>
            <a:r>
              <a:rPr lang="en-GB" baseline="0" dirty="0" err="1" smtClean="0"/>
              <a:t>distinguir</a:t>
            </a:r>
            <a:r>
              <a:rPr lang="en-GB" baseline="0" dirty="0" smtClean="0"/>
              <a:t> </a:t>
            </a:r>
            <a:r>
              <a:rPr lang="en-GB" baseline="0" dirty="0" err="1" smtClean="0"/>
              <a:t>estos</a:t>
            </a:r>
            <a:r>
              <a:rPr lang="en-GB" baseline="0" dirty="0" smtClean="0"/>
              <a:t> dos </a:t>
            </a:r>
            <a:r>
              <a:rPr lang="en-GB" baseline="0" dirty="0" err="1" smtClean="0"/>
              <a:t>factores</a:t>
            </a:r>
            <a:r>
              <a:rPr lang="en-GB" baseline="0" dirty="0" smtClean="0"/>
              <a:t>. </a:t>
            </a:r>
            <a:r>
              <a:rPr lang="en-GB" baseline="0" dirty="0" err="1" smtClean="0"/>
              <a:t>En</a:t>
            </a:r>
            <a:r>
              <a:rPr lang="en-GB" baseline="0" dirty="0" smtClean="0"/>
              <a:t> 1996 Chile </a:t>
            </a:r>
            <a:r>
              <a:rPr lang="en-GB" baseline="0" dirty="0" err="1" smtClean="0"/>
              <a:t>rindió</a:t>
            </a:r>
            <a:r>
              <a:rPr lang="en-GB" baseline="0" dirty="0" smtClean="0"/>
              <a:t> IALS </a:t>
            </a:r>
            <a:r>
              <a:rPr lang="en-GB" baseline="0" dirty="0" err="1" smtClean="0"/>
              <a:t>que</a:t>
            </a:r>
            <a:r>
              <a:rPr lang="en-GB" baseline="0" dirty="0" smtClean="0"/>
              <a:t> </a:t>
            </a:r>
            <a:r>
              <a:rPr lang="en-GB" baseline="0" dirty="0" err="1" smtClean="0"/>
              <a:t>es</a:t>
            </a:r>
            <a:r>
              <a:rPr lang="en-GB" baseline="0" dirty="0" smtClean="0"/>
              <a:t> comparable con PIAAC: el </a:t>
            </a:r>
            <a:r>
              <a:rPr lang="en-GB" baseline="0" dirty="0" err="1" smtClean="0"/>
              <a:t>puntaje</a:t>
            </a:r>
            <a:r>
              <a:rPr lang="en-GB" baseline="0" dirty="0" smtClean="0"/>
              <a:t> </a:t>
            </a:r>
            <a:r>
              <a:rPr lang="en-GB" baseline="0" dirty="0" err="1" smtClean="0"/>
              <a:t>promedio</a:t>
            </a:r>
            <a:r>
              <a:rPr lang="en-GB" baseline="0" dirty="0" smtClean="0"/>
              <a:t> </a:t>
            </a:r>
            <a:r>
              <a:rPr lang="en-GB" baseline="0" dirty="0" err="1" smtClean="0"/>
              <a:t>fue</a:t>
            </a:r>
            <a:r>
              <a:rPr lang="en-GB" baseline="0" dirty="0" smtClean="0"/>
              <a:t> de 223, lo </a:t>
            </a:r>
            <a:r>
              <a:rPr lang="en-GB" baseline="0" dirty="0" err="1" smtClean="0"/>
              <a:t>mismo</a:t>
            </a:r>
            <a:r>
              <a:rPr lang="en-GB" baseline="0" dirty="0" smtClean="0"/>
              <a:t> </a:t>
            </a:r>
            <a:r>
              <a:rPr lang="en-GB" baseline="0" dirty="0" err="1" smtClean="0"/>
              <a:t>que</a:t>
            </a:r>
            <a:r>
              <a:rPr lang="en-GB" baseline="0" dirty="0" smtClean="0"/>
              <a:t> </a:t>
            </a:r>
            <a:r>
              <a:rPr lang="en-GB" baseline="0" dirty="0" err="1" smtClean="0"/>
              <a:t>en</a:t>
            </a:r>
            <a:r>
              <a:rPr lang="en-GB" baseline="0" dirty="0" smtClean="0"/>
              <a:t> PIAAC (220), </a:t>
            </a:r>
            <a:r>
              <a:rPr lang="en-GB" baseline="0" dirty="0" err="1" smtClean="0"/>
              <a:t>pero</a:t>
            </a:r>
            <a:r>
              <a:rPr lang="en-GB" baseline="0" dirty="0" smtClean="0"/>
              <a:t> para </a:t>
            </a:r>
            <a:r>
              <a:rPr lang="en-GB" baseline="0" dirty="0" err="1" smtClean="0"/>
              <a:t>entender</a:t>
            </a:r>
            <a:r>
              <a:rPr lang="en-GB" baseline="0" dirty="0" smtClean="0"/>
              <a:t> </a:t>
            </a:r>
            <a:r>
              <a:rPr lang="en-GB" baseline="0" dirty="0" err="1" smtClean="0"/>
              <a:t>bien</a:t>
            </a:r>
            <a:r>
              <a:rPr lang="en-GB" baseline="0" dirty="0" smtClean="0"/>
              <a:t> los </a:t>
            </a:r>
            <a:r>
              <a:rPr lang="en-GB" baseline="0" dirty="0" err="1" smtClean="0"/>
              <a:t>resultados</a:t>
            </a:r>
            <a:r>
              <a:rPr lang="en-GB" baseline="0" dirty="0" smtClean="0"/>
              <a:t> y lo </a:t>
            </a:r>
            <a:r>
              <a:rPr lang="en-GB" baseline="0" dirty="0" err="1" smtClean="0"/>
              <a:t>que</a:t>
            </a:r>
            <a:r>
              <a:rPr lang="en-GB" baseline="0" dirty="0" smtClean="0"/>
              <a:t> </a:t>
            </a:r>
            <a:r>
              <a:rPr lang="en-GB" baseline="0" dirty="0" err="1" smtClean="0"/>
              <a:t>significa</a:t>
            </a:r>
            <a:r>
              <a:rPr lang="en-GB" baseline="0" dirty="0" smtClean="0"/>
              <a:t> para el </a:t>
            </a:r>
            <a:r>
              <a:rPr lang="en-GB" baseline="0" dirty="0" err="1" smtClean="0"/>
              <a:t>futuro</a:t>
            </a:r>
            <a:r>
              <a:rPr lang="en-GB" baseline="0" dirty="0" smtClean="0"/>
              <a:t> (y lo </a:t>
            </a:r>
            <a:r>
              <a:rPr lang="en-GB" baseline="0" dirty="0" err="1" smtClean="0"/>
              <a:t>que</a:t>
            </a:r>
            <a:r>
              <a:rPr lang="en-GB" baseline="0" dirty="0" smtClean="0"/>
              <a:t> </a:t>
            </a:r>
            <a:r>
              <a:rPr lang="en-GB" baseline="0" dirty="0" err="1" smtClean="0"/>
              <a:t>nos</a:t>
            </a:r>
            <a:r>
              <a:rPr lang="en-GB" baseline="0" dirty="0" smtClean="0"/>
              <a:t> dice de </a:t>
            </a:r>
            <a:r>
              <a:rPr lang="en-GB" baseline="0" dirty="0" err="1" smtClean="0"/>
              <a:t>nuestro</a:t>
            </a:r>
            <a:r>
              <a:rPr lang="en-GB" baseline="0" dirty="0" smtClean="0"/>
              <a:t> </a:t>
            </a:r>
            <a:r>
              <a:rPr lang="en-GB" baseline="0" dirty="0" err="1" smtClean="0"/>
              <a:t>avance</a:t>
            </a:r>
            <a:r>
              <a:rPr lang="en-GB" baseline="0" dirty="0" smtClean="0"/>
              <a:t> – </a:t>
            </a:r>
            <a:r>
              <a:rPr lang="en-GB" baseline="0" dirty="0" err="1" smtClean="0"/>
              <a:t>si</a:t>
            </a:r>
            <a:r>
              <a:rPr lang="en-GB" baseline="0" dirty="0" smtClean="0"/>
              <a:t> </a:t>
            </a:r>
            <a:r>
              <a:rPr lang="en-GB" baseline="0" dirty="0" err="1" smtClean="0"/>
              <a:t>es</a:t>
            </a:r>
            <a:r>
              <a:rPr lang="en-GB" baseline="0" dirty="0" smtClean="0"/>
              <a:t> </a:t>
            </a:r>
            <a:r>
              <a:rPr lang="en-GB" baseline="0" dirty="0" err="1" smtClean="0"/>
              <a:t>que</a:t>
            </a:r>
            <a:r>
              <a:rPr lang="en-GB" baseline="0" dirty="0" smtClean="0"/>
              <a:t> lo hay) hay </a:t>
            </a:r>
            <a:r>
              <a:rPr lang="en-GB" baseline="0" dirty="0" err="1" smtClean="0"/>
              <a:t>que</a:t>
            </a:r>
            <a:r>
              <a:rPr lang="en-GB" baseline="0" dirty="0" smtClean="0"/>
              <a:t> </a:t>
            </a:r>
            <a:r>
              <a:rPr lang="en-GB" baseline="0" dirty="0" err="1" smtClean="0"/>
              <a:t>ver</a:t>
            </a:r>
            <a:r>
              <a:rPr lang="en-GB" baseline="0" dirty="0" smtClean="0"/>
              <a:t> los </a:t>
            </a:r>
            <a:r>
              <a:rPr lang="en-GB" baseline="0" dirty="0" err="1" smtClean="0"/>
              <a:t>resultados</a:t>
            </a:r>
            <a:r>
              <a:rPr lang="en-GB" baseline="0" dirty="0" smtClean="0"/>
              <a:t> </a:t>
            </a:r>
            <a:r>
              <a:rPr lang="en-GB" baseline="0" dirty="0" err="1" smtClean="0"/>
              <a:t>por</a:t>
            </a:r>
            <a:r>
              <a:rPr lang="en-GB" baseline="0" dirty="0" smtClean="0"/>
              <a:t> </a:t>
            </a:r>
            <a:r>
              <a:rPr lang="en-GB" baseline="0" dirty="0" err="1" smtClean="0"/>
              <a:t>grupos</a:t>
            </a:r>
            <a:r>
              <a:rPr lang="en-GB" baseline="0" dirty="0" smtClean="0"/>
              <a:t> de </a:t>
            </a:r>
            <a:r>
              <a:rPr lang="en-GB" baseline="0" dirty="0" err="1" smtClean="0"/>
              <a:t>edad</a:t>
            </a:r>
            <a:r>
              <a:rPr lang="en-GB" baseline="0" dirty="0" smtClean="0"/>
              <a:t> y </a:t>
            </a:r>
            <a:r>
              <a:rPr lang="en-GB" baseline="0" dirty="0" err="1" smtClean="0"/>
              <a:t>por</a:t>
            </a:r>
            <a:r>
              <a:rPr lang="en-GB" baseline="0" dirty="0" smtClean="0"/>
              <a:t> </a:t>
            </a:r>
            <a:r>
              <a:rPr lang="en-GB" baseline="0" dirty="0" err="1" smtClean="0"/>
              <a:t>año</a:t>
            </a:r>
            <a:r>
              <a:rPr lang="en-GB" baseline="0" dirty="0" smtClean="0"/>
              <a:t> de </a:t>
            </a:r>
            <a:r>
              <a:rPr lang="en-GB" baseline="0" dirty="0" err="1" smtClean="0"/>
              <a:t>nacimiento</a:t>
            </a:r>
            <a:r>
              <a:rPr lang="en-GB" baseline="0" dirty="0" smtClean="0"/>
              <a:t>.</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7</a:t>
            </a:fld>
            <a:endParaRPr lang="en-GB"/>
          </a:p>
        </p:txBody>
      </p:sp>
    </p:spTree>
    <p:extLst>
      <p:ext uri="{BB962C8B-B14F-4D97-AF65-F5344CB8AC3E}">
        <p14:creationId xmlns:p14="http://schemas.microsoft.com/office/powerpoint/2010/main" val="153959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err="1" smtClean="0"/>
              <a:t>Efecto</a:t>
            </a:r>
            <a:r>
              <a:rPr lang="en-GB" dirty="0" smtClean="0"/>
              <a:t> </a:t>
            </a:r>
            <a:r>
              <a:rPr lang="en-GB" dirty="0" err="1" smtClean="0"/>
              <a:t>cohorte</a:t>
            </a:r>
            <a:r>
              <a:rPr lang="en-GB" dirty="0" smtClean="0"/>
              <a:t>:</a:t>
            </a:r>
          </a:p>
          <a:p>
            <a:pPr marL="0" indent="0">
              <a:buNone/>
            </a:pPr>
            <a:r>
              <a:rPr lang="en-GB" dirty="0" smtClean="0"/>
              <a:t>El</a:t>
            </a:r>
            <a:r>
              <a:rPr lang="en-GB" baseline="0" dirty="0" smtClean="0"/>
              <a:t> </a:t>
            </a:r>
            <a:r>
              <a:rPr lang="en-GB" baseline="0" dirty="0" err="1" smtClean="0"/>
              <a:t>efecto</a:t>
            </a:r>
            <a:r>
              <a:rPr lang="en-GB" baseline="0" dirty="0" smtClean="0"/>
              <a:t> </a:t>
            </a:r>
            <a:r>
              <a:rPr lang="en-GB" baseline="0" dirty="0" err="1" smtClean="0"/>
              <a:t>cohorte</a:t>
            </a:r>
            <a:r>
              <a:rPr lang="en-GB" baseline="0" dirty="0" smtClean="0"/>
              <a:t> </a:t>
            </a:r>
            <a:r>
              <a:rPr lang="en-GB" baseline="0" dirty="0" err="1" smtClean="0"/>
              <a:t>nos</a:t>
            </a:r>
            <a:r>
              <a:rPr lang="en-GB" baseline="0" dirty="0" smtClean="0"/>
              <a:t> dice </a:t>
            </a:r>
            <a:r>
              <a:rPr lang="en-GB" baseline="0" dirty="0" err="1" smtClean="0"/>
              <a:t>que</a:t>
            </a:r>
            <a:r>
              <a:rPr lang="en-GB" baseline="0" dirty="0" smtClean="0"/>
              <a:t> los </a:t>
            </a:r>
            <a:r>
              <a:rPr lang="en-GB" baseline="0" dirty="0" err="1" smtClean="0"/>
              <a:t>jóvenes</a:t>
            </a:r>
            <a:r>
              <a:rPr lang="en-GB" baseline="0" dirty="0" smtClean="0"/>
              <a:t> hoy </a:t>
            </a:r>
            <a:r>
              <a:rPr lang="en-GB" baseline="0" dirty="0" err="1" smtClean="0"/>
              <a:t>tienen</a:t>
            </a:r>
            <a:r>
              <a:rPr lang="en-GB" baseline="0" dirty="0" smtClean="0"/>
              <a:t> </a:t>
            </a:r>
            <a:r>
              <a:rPr lang="en-GB" baseline="0" dirty="0" err="1" smtClean="0"/>
              <a:t>más</a:t>
            </a:r>
            <a:r>
              <a:rPr lang="en-GB" baseline="0" dirty="0" smtClean="0"/>
              <a:t> </a:t>
            </a:r>
            <a:r>
              <a:rPr lang="en-GB" baseline="0" dirty="0" err="1" smtClean="0"/>
              <a:t>competencias</a:t>
            </a:r>
            <a:r>
              <a:rPr lang="en-GB" baseline="0" dirty="0" smtClean="0"/>
              <a:t> </a:t>
            </a:r>
            <a:r>
              <a:rPr lang="en-GB" baseline="0" dirty="0" err="1" smtClean="0"/>
              <a:t>que</a:t>
            </a:r>
            <a:r>
              <a:rPr lang="en-GB" baseline="0" dirty="0" smtClean="0"/>
              <a:t> los </a:t>
            </a:r>
            <a:r>
              <a:rPr lang="en-GB" baseline="0" dirty="0" err="1" smtClean="0"/>
              <a:t>jóvenes</a:t>
            </a:r>
            <a:r>
              <a:rPr lang="en-GB" baseline="0" dirty="0" smtClean="0"/>
              <a:t> de </a:t>
            </a:r>
            <a:r>
              <a:rPr lang="en-GB" baseline="0" dirty="0" err="1" smtClean="0"/>
              <a:t>ayer</a:t>
            </a:r>
            <a:r>
              <a:rPr lang="en-GB" baseline="0" dirty="0" smtClean="0"/>
              <a:t>. Al </a:t>
            </a:r>
            <a:r>
              <a:rPr lang="en-GB" baseline="0" dirty="0" err="1" smtClean="0"/>
              <a:t>comparar</a:t>
            </a:r>
            <a:r>
              <a:rPr lang="en-GB" baseline="0" dirty="0" smtClean="0"/>
              <a:t> los </a:t>
            </a:r>
            <a:r>
              <a:rPr lang="en-GB" baseline="0" dirty="0" err="1" smtClean="0"/>
              <a:t>resultados</a:t>
            </a:r>
            <a:r>
              <a:rPr lang="en-GB" baseline="0" dirty="0" smtClean="0"/>
              <a:t> de PIAAC e IALS </a:t>
            </a:r>
            <a:r>
              <a:rPr lang="en-GB" baseline="0" dirty="0" err="1" smtClean="0"/>
              <a:t>vemos</a:t>
            </a:r>
            <a:r>
              <a:rPr lang="en-GB" baseline="0" dirty="0" smtClean="0"/>
              <a:t> </a:t>
            </a:r>
            <a:r>
              <a:rPr lang="en-GB" baseline="0" dirty="0" err="1" smtClean="0"/>
              <a:t>que</a:t>
            </a:r>
            <a:r>
              <a:rPr lang="en-GB" baseline="0" dirty="0" smtClean="0"/>
              <a:t> </a:t>
            </a:r>
            <a:r>
              <a:rPr lang="en-GB" baseline="0" dirty="0" err="1" smtClean="0"/>
              <a:t>esto</a:t>
            </a:r>
            <a:r>
              <a:rPr lang="en-GB" baseline="0" dirty="0" smtClean="0"/>
              <a:t> </a:t>
            </a:r>
            <a:r>
              <a:rPr lang="en-GB" baseline="0" dirty="0" err="1" smtClean="0"/>
              <a:t>sí</a:t>
            </a:r>
            <a:r>
              <a:rPr lang="en-GB" baseline="0" dirty="0" smtClean="0"/>
              <a:t> </a:t>
            </a:r>
            <a:r>
              <a:rPr lang="en-GB" baseline="0" dirty="0" err="1" smtClean="0"/>
              <a:t>es</a:t>
            </a:r>
            <a:r>
              <a:rPr lang="en-GB" baseline="0" dirty="0" smtClean="0"/>
              <a:t> el </a:t>
            </a:r>
            <a:r>
              <a:rPr lang="en-GB" baseline="0" dirty="0" err="1" smtClean="0"/>
              <a:t>caso</a:t>
            </a:r>
            <a:r>
              <a:rPr lang="en-GB" baseline="0" dirty="0" smtClean="0"/>
              <a:t>. Los </a:t>
            </a:r>
            <a:r>
              <a:rPr lang="en-GB" baseline="0" dirty="0" err="1" smtClean="0"/>
              <a:t>adultos</a:t>
            </a:r>
            <a:r>
              <a:rPr lang="en-GB" baseline="0" dirty="0" smtClean="0"/>
              <a:t> de 25-35 de hoy son </a:t>
            </a:r>
            <a:r>
              <a:rPr lang="en-GB" baseline="0" dirty="0" err="1" smtClean="0"/>
              <a:t>más</a:t>
            </a:r>
            <a:r>
              <a:rPr lang="en-GB" baseline="0" dirty="0" smtClean="0"/>
              <a:t> </a:t>
            </a:r>
            <a:r>
              <a:rPr lang="en-GB" baseline="0" dirty="0" err="1" smtClean="0"/>
              <a:t>competentes</a:t>
            </a:r>
            <a:r>
              <a:rPr lang="en-GB" baseline="0" dirty="0" smtClean="0"/>
              <a:t> </a:t>
            </a:r>
            <a:r>
              <a:rPr lang="en-GB" baseline="0" dirty="0" err="1" smtClean="0"/>
              <a:t>que</a:t>
            </a:r>
            <a:r>
              <a:rPr lang="en-GB" baseline="0" dirty="0" smtClean="0"/>
              <a:t> los del 1996. Lo </a:t>
            </a:r>
            <a:r>
              <a:rPr lang="en-GB" baseline="0" dirty="0" err="1" smtClean="0"/>
              <a:t>mismo</a:t>
            </a:r>
            <a:r>
              <a:rPr lang="en-GB" baseline="0" dirty="0" smtClean="0"/>
              <a:t> para los </a:t>
            </a:r>
            <a:r>
              <a:rPr lang="en-GB" baseline="0" dirty="0" err="1" smtClean="0"/>
              <a:t>adultos</a:t>
            </a:r>
            <a:r>
              <a:rPr lang="en-GB" baseline="0" dirty="0" smtClean="0"/>
              <a:t> de 35-45 y 55-65, </a:t>
            </a:r>
            <a:r>
              <a:rPr lang="en-GB" baseline="0" dirty="0" err="1" smtClean="0"/>
              <a:t>pero</a:t>
            </a:r>
            <a:r>
              <a:rPr lang="en-GB" baseline="0" dirty="0" smtClean="0"/>
              <a:t> no </a:t>
            </a:r>
            <a:r>
              <a:rPr lang="en-GB" baseline="0" dirty="0" err="1" smtClean="0"/>
              <a:t>así</a:t>
            </a:r>
            <a:r>
              <a:rPr lang="en-GB" baseline="0" dirty="0" smtClean="0"/>
              <a:t> para los de 15-25.</a:t>
            </a:r>
            <a:endParaRPr lang="en-GB"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Los 25-35 de hoy </a:t>
            </a:r>
            <a:r>
              <a:rPr lang="en-GB" baseline="0" dirty="0" err="1" smtClean="0"/>
              <a:t>tienen</a:t>
            </a:r>
            <a:r>
              <a:rPr lang="en-GB" baseline="0" dirty="0" smtClean="0"/>
              <a:t> 12 </a:t>
            </a:r>
            <a:r>
              <a:rPr lang="en-GB" baseline="0" dirty="0" err="1" smtClean="0"/>
              <a:t>puntos</a:t>
            </a:r>
            <a:r>
              <a:rPr lang="en-GB" baseline="0" dirty="0" smtClean="0"/>
              <a:t> </a:t>
            </a:r>
            <a:r>
              <a:rPr lang="en-GB" baseline="0" dirty="0" err="1" smtClean="0"/>
              <a:t>más</a:t>
            </a:r>
            <a:r>
              <a:rPr lang="en-GB" baseline="0" dirty="0" smtClean="0"/>
              <a:t> </a:t>
            </a:r>
            <a:r>
              <a:rPr lang="en-GB" baseline="0" dirty="0" err="1" smtClean="0"/>
              <a:t>que</a:t>
            </a:r>
            <a:r>
              <a:rPr lang="en-GB" baseline="0" dirty="0" smtClean="0"/>
              <a:t> los 25-35 de los </a:t>
            </a:r>
            <a:r>
              <a:rPr lang="en-GB" baseline="0" dirty="0" err="1" smtClean="0"/>
              <a:t>años</a:t>
            </a:r>
            <a:r>
              <a:rPr lang="en-GB" baseline="0" dirty="0" smtClean="0"/>
              <a:t> 90: </a:t>
            </a:r>
            <a:r>
              <a:rPr lang="en-GB" baseline="0" dirty="0" err="1" smtClean="0"/>
              <a:t>efecto</a:t>
            </a:r>
            <a:r>
              <a:rPr lang="en-GB" baseline="0" dirty="0" smtClean="0"/>
              <a:t> </a:t>
            </a:r>
            <a:r>
              <a:rPr lang="en-GB" baseline="0" dirty="0" err="1" smtClean="0"/>
              <a:t>cohorte</a:t>
            </a:r>
            <a:endParaRPr lang="en-GB" baseline="0" dirty="0" smtClean="0"/>
          </a:p>
          <a:p>
            <a:pPr marL="628650" lvl="1" indent="-171450">
              <a:buFont typeface="Arial" panose="020B0604020202020204" pitchFamily="34" charset="0"/>
              <a:buChar char="•"/>
            </a:pPr>
            <a:r>
              <a:rPr lang="en-GB" baseline="0" dirty="0" smtClean="0"/>
              <a:t>Los 25-35 de hoy:</a:t>
            </a:r>
          </a:p>
          <a:p>
            <a:pPr marL="1085850" lvl="2" indent="-171450">
              <a:buFont typeface="Arial" panose="020B0604020202020204" pitchFamily="34" charset="0"/>
              <a:buChar char="•"/>
            </a:pPr>
            <a:r>
              <a:rPr lang="en-GB" baseline="0" dirty="0" err="1" smtClean="0"/>
              <a:t>Nacidos</a:t>
            </a:r>
            <a:r>
              <a:rPr lang="en-GB" baseline="0" dirty="0" smtClean="0"/>
              <a:t> </a:t>
            </a:r>
            <a:r>
              <a:rPr lang="en-GB" baseline="0" dirty="0" err="1" smtClean="0"/>
              <a:t>en</a:t>
            </a:r>
            <a:r>
              <a:rPr lang="en-GB" baseline="0" dirty="0" smtClean="0"/>
              <a:t> 1985</a:t>
            </a:r>
          </a:p>
          <a:p>
            <a:pPr marL="1085850" lvl="2" indent="-171450">
              <a:buFont typeface="Arial" panose="020B0604020202020204" pitchFamily="34" charset="0"/>
              <a:buChar char="•"/>
            </a:pPr>
            <a:r>
              <a:rPr lang="en-GB" baseline="0" dirty="0" err="1" smtClean="0"/>
              <a:t>Entran</a:t>
            </a:r>
            <a:r>
              <a:rPr lang="en-GB" baseline="0" dirty="0" smtClean="0"/>
              <a:t> a </a:t>
            </a:r>
            <a:r>
              <a:rPr lang="en-GB" baseline="0" dirty="0" err="1" smtClean="0"/>
              <a:t>educación</a:t>
            </a:r>
            <a:r>
              <a:rPr lang="en-GB" baseline="0" dirty="0" smtClean="0"/>
              <a:t> </a:t>
            </a:r>
            <a:r>
              <a:rPr lang="en-GB" baseline="0" dirty="0" err="1" smtClean="0"/>
              <a:t>básica</a:t>
            </a:r>
            <a:r>
              <a:rPr lang="en-GB" baseline="0" dirty="0" smtClean="0"/>
              <a:t> </a:t>
            </a:r>
            <a:r>
              <a:rPr lang="en-GB" baseline="0" dirty="0" err="1" smtClean="0"/>
              <a:t>en</a:t>
            </a:r>
            <a:r>
              <a:rPr lang="en-GB" baseline="0" dirty="0" smtClean="0"/>
              <a:t> 1991 (</a:t>
            </a:r>
            <a:r>
              <a:rPr lang="en-GB" baseline="0" dirty="0" err="1" smtClean="0"/>
              <a:t>mejor</a:t>
            </a:r>
            <a:r>
              <a:rPr lang="en-GB" baseline="0" dirty="0" smtClean="0"/>
              <a:t> </a:t>
            </a:r>
            <a:r>
              <a:rPr lang="en-GB" baseline="0" dirty="0" err="1" smtClean="0"/>
              <a:t>educación</a:t>
            </a:r>
            <a:r>
              <a:rPr lang="en-GB" baseline="0" dirty="0" smtClean="0"/>
              <a:t> </a:t>
            </a:r>
            <a:r>
              <a:rPr lang="en-GB" baseline="0" dirty="0" err="1" smtClean="0"/>
              <a:t>básica</a:t>
            </a:r>
            <a:r>
              <a:rPr lang="en-GB" baseline="0" dirty="0" smtClean="0"/>
              <a:t> y pre-escolar?)</a:t>
            </a:r>
          </a:p>
          <a:p>
            <a:pPr marL="1085850" lvl="2" indent="-171450">
              <a:buFont typeface="Arial" panose="020B0604020202020204" pitchFamily="34" charset="0"/>
              <a:buChar char="•"/>
            </a:pPr>
            <a:r>
              <a:rPr lang="en-GB" baseline="0" dirty="0" err="1" smtClean="0"/>
              <a:t>Entran</a:t>
            </a:r>
            <a:r>
              <a:rPr lang="en-GB" baseline="0" dirty="0" smtClean="0"/>
              <a:t> a la media </a:t>
            </a:r>
            <a:r>
              <a:rPr lang="en-GB" baseline="0" dirty="0" err="1" smtClean="0"/>
              <a:t>en</a:t>
            </a:r>
            <a:r>
              <a:rPr lang="en-GB" baseline="0" dirty="0" smtClean="0"/>
              <a:t> 1999 (</a:t>
            </a:r>
            <a:r>
              <a:rPr lang="en-GB" baseline="0" dirty="0" err="1" smtClean="0"/>
              <a:t>mejor</a:t>
            </a:r>
            <a:r>
              <a:rPr lang="en-GB" baseline="0" dirty="0" smtClean="0"/>
              <a:t> </a:t>
            </a:r>
            <a:r>
              <a:rPr lang="en-GB" baseline="0" dirty="0" err="1" smtClean="0"/>
              <a:t>educación</a:t>
            </a:r>
            <a:r>
              <a:rPr lang="en-GB" baseline="0" dirty="0" smtClean="0"/>
              <a:t> media?)</a:t>
            </a:r>
          </a:p>
          <a:p>
            <a:pPr marL="1085850" lvl="2" indent="-171450">
              <a:buFont typeface="Arial" panose="020B0604020202020204" pitchFamily="34" charset="0"/>
              <a:buChar char="•"/>
            </a:pPr>
            <a:r>
              <a:rPr lang="en-GB" baseline="0" dirty="0" err="1" smtClean="0"/>
              <a:t>Entran</a:t>
            </a:r>
            <a:r>
              <a:rPr lang="en-GB" baseline="0" dirty="0" smtClean="0"/>
              <a:t> a la </a:t>
            </a:r>
            <a:r>
              <a:rPr lang="en-GB" baseline="0" dirty="0" err="1" smtClean="0"/>
              <a:t>universidad</a:t>
            </a:r>
            <a:r>
              <a:rPr lang="en-GB" baseline="0" dirty="0" smtClean="0"/>
              <a:t> </a:t>
            </a:r>
            <a:r>
              <a:rPr lang="en-GB" baseline="0" dirty="0" err="1" smtClean="0"/>
              <a:t>en</a:t>
            </a:r>
            <a:r>
              <a:rPr lang="en-GB" baseline="0" dirty="0" smtClean="0"/>
              <a:t> 2003 (</a:t>
            </a:r>
            <a:r>
              <a:rPr lang="en-GB" baseline="0" dirty="0" err="1" smtClean="0"/>
              <a:t>mejor</a:t>
            </a:r>
            <a:r>
              <a:rPr lang="en-GB" baseline="0" dirty="0" smtClean="0"/>
              <a:t> </a:t>
            </a:r>
            <a:r>
              <a:rPr lang="en-GB" baseline="0" dirty="0" err="1" smtClean="0"/>
              <a:t>universidad</a:t>
            </a:r>
            <a:r>
              <a:rPr lang="en-GB" baseline="0" dirty="0" smtClean="0"/>
              <a:t>?)</a:t>
            </a:r>
          </a:p>
          <a:p>
            <a:pPr marL="1085850" lvl="2" indent="-171450">
              <a:buFont typeface="Arial" panose="020B0604020202020204" pitchFamily="34" charset="0"/>
              <a:buChar char="•"/>
            </a:pPr>
            <a:r>
              <a:rPr lang="en-GB" baseline="0" dirty="0" err="1" smtClean="0"/>
              <a:t>Entran</a:t>
            </a:r>
            <a:r>
              <a:rPr lang="en-GB" baseline="0" dirty="0" smtClean="0"/>
              <a:t> </a:t>
            </a:r>
            <a:r>
              <a:rPr lang="en-GB" baseline="0" dirty="0" err="1" smtClean="0"/>
              <a:t>más</a:t>
            </a:r>
            <a:r>
              <a:rPr lang="en-GB" baseline="0" dirty="0" smtClean="0"/>
              <a:t> a la </a:t>
            </a:r>
            <a:r>
              <a:rPr lang="en-GB" baseline="0" dirty="0" err="1" smtClean="0"/>
              <a:t>universidad</a:t>
            </a:r>
            <a:endParaRPr lang="en-GB" baseline="0" dirty="0" smtClean="0"/>
          </a:p>
          <a:p>
            <a:endParaRPr lang="en-GB" dirty="0" smtClean="0"/>
          </a:p>
          <a:p>
            <a:r>
              <a:rPr lang="en-GB" dirty="0" smtClean="0"/>
              <a:t>2. </a:t>
            </a:r>
            <a:r>
              <a:rPr lang="en-GB" dirty="0" err="1" smtClean="0"/>
              <a:t>Efecto</a:t>
            </a:r>
            <a:r>
              <a:rPr lang="en-GB" dirty="0" smtClean="0"/>
              <a:t> </a:t>
            </a:r>
            <a:r>
              <a:rPr lang="en-GB" dirty="0" err="1" smtClean="0"/>
              <a:t>edad</a:t>
            </a:r>
            <a:r>
              <a:rPr lang="en-GB" dirty="0" smtClean="0"/>
              <a:t>: </a:t>
            </a:r>
          </a:p>
          <a:p>
            <a:r>
              <a:rPr lang="en-GB" dirty="0" smtClean="0"/>
              <a:t>El</a:t>
            </a:r>
            <a:r>
              <a:rPr lang="en-GB" baseline="0" dirty="0" smtClean="0"/>
              <a:t> </a:t>
            </a:r>
            <a:r>
              <a:rPr lang="en-GB" baseline="0" dirty="0" err="1" smtClean="0"/>
              <a:t>efecto</a:t>
            </a:r>
            <a:r>
              <a:rPr lang="en-GB" baseline="0" dirty="0" smtClean="0"/>
              <a:t> </a:t>
            </a:r>
            <a:r>
              <a:rPr lang="en-GB" baseline="0" dirty="0" err="1" smtClean="0"/>
              <a:t>edad</a:t>
            </a:r>
            <a:r>
              <a:rPr lang="en-GB" baseline="0" dirty="0" smtClean="0"/>
              <a:t> </a:t>
            </a:r>
            <a:r>
              <a:rPr lang="en-GB" baseline="0" dirty="0" err="1" smtClean="0"/>
              <a:t>nos</a:t>
            </a:r>
            <a:r>
              <a:rPr lang="en-GB" baseline="0" dirty="0" smtClean="0"/>
              <a:t> dice </a:t>
            </a:r>
            <a:r>
              <a:rPr lang="en-GB" baseline="0" dirty="0" err="1" smtClean="0"/>
              <a:t>que</a:t>
            </a:r>
            <a:r>
              <a:rPr lang="en-GB" baseline="0" dirty="0" smtClean="0"/>
              <a:t> los </a:t>
            </a:r>
            <a:r>
              <a:rPr lang="en-GB" baseline="0" dirty="0" err="1" smtClean="0"/>
              <a:t>jóvenes</a:t>
            </a:r>
            <a:r>
              <a:rPr lang="en-GB" baseline="0" dirty="0" smtClean="0"/>
              <a:t> de </a:t>
            </a:r>
            <a:r>
              <a:rPr lang="en-GB" baseline="0" dirty="0" err="1" smtClean="0"/>
              <a:t>ayer</a:t>
            </a:r>
            <a:r>
              <a:rPr lang="en-GB" baseline="0" dirty="0" smtClean="0"/>
              <a:t> </a:t>
            </a:r>
            <a:r>
              <a:rPr lang="en-GB" baseline="0" dirty="0" err="1" smtClean="0"/>
              <a:t>tenían</a:t>
            </a:r>
            <a:r>
              <a:rPr lang="en-GB" baseline="0" dirty="0" smtClean="0"/>
              <a:t> </a:t>
            </a:r>
            <a:r>
              <a:rPr lang="en-GB" baseline="0" dirty="0" err="1" smtClean="0"/>
              <a:t>las</a:t>
            </a:r>
            <a:r>
              <a:rPr lang="en-GB" baseline="0" dirty="0" smtClean="0"/>
              <a:t> </a:t>
            </a:r>
            <a:r>
              <a:rPr lang="en-GB" baseline="0" dirty="0" err="1" smtClean="0"/>
              <a:t>mismas</a:t>
            </a:r>
            <a:r>
              <a:rPr lang="en-GB" baseline="0" dirty="0" smtClean="0"/>
              <a:t> </a:t>
            </a:r>
            <a:r>
              <a:rPr lang="en-GB" baseline="0" dirty="0" err="1" smtClean="0"/>
              <a:t>competencias</a:t>
            </a:r>
            <a:r>
              <a:rPr lang="en-GB" baseline="0" dirty="0" smtClean="0"/>
              <a:t> </a:t>
            </a:r>
            <a:r>
              <a:rPr lang="en-GB" baseline="0" dirty="0" err="1" smtClean="0"/>
              <a:t>que</a:t>
            </a:r>
            <a:r>
              <a:rPr lang="en-GB" baseline="0" dirty="0" smtClean="0"/>
              <a:t> los </a:t>
            </a:r>
            <a:r>
              <a:rPr lang="en-GB" baseline="0" dirty="0" err="1" smtClean="0"/>
              <a:t>jóvenes</a:t>
            </a:r>
            <a:r>
              <a:rPr lang="en-GB" baseline="0" dirty="0" smtClean="0"/>
              <a:t> de hoy, </a:t>
            </a:r>
            <a:r>
              <a:rPr lang="en-GB" baseline="0" dirty="0" err="1" smtClean="0"/>
              <a:t>pero</a:t>
            </a:r>
            <a:r>
              <a:rPr lang="en-GB" baseline="0" dirty="0" smtClean="0"/>
              <a:t> </a:t>
            </a:r>
            <a:r>
              <a:rPr lang="en-GB" baseline="0" dirty="0" err="1" smtClean="0"/>
              <a:t>como</a:t>
            </a:r>
            <a:r>
              <a:rPr lang="en-GB" baseline="0" dirty="0" smtClean="0"/>
              <a:t> </a:t>
            </a:r>
            <a:r>
              <a:rPr lang="en-GB" baseline="0" dirty="0" err="1" smtClean="0"/>
              <a:t>resultado</a:t>
            </a:r>
            <a:r>
              <a:rPr lang="en-GB" baseline="0" dirty="0" smtClean="0"/>
              <a:t> del </a:t>
            </a:r>
            <a:r>
              <a:rPr lang="en-GB" baseline="0" dirty="0" err="1" smtClean="0"/>
              <a:t>envejecimiento</a:t>
            </a:r>
            <a:r>
              <a:rPr lang="en-GB" baseline="0" dirty="0" smtClean="0"/>
              <a:t>, </a:t>
            </a:r>
            <a:r>
              <a:rPr lang="en-GB" baseline="0" dirty="0" err="1" smtClean="0"/>
              <a:t>pierden</a:t>
            </a:r>
            <a:r>
              <a:rPr lang="en-GB" baseline="0" dirty="0" smtClean="0"/>
              <a:t> </a:t>
            </a:r>
            <a:r>
              <a:rPr lang="en-GB" baseline="0" dirty="0" err="1" smtClean="0"/>
              <a:t>estas</a:t>
            </a:r>
            <a:r>
              <a:rPr lang="en-GB" baseline="0" dirty="0" smtClean="0"/>
              <a:t> </a:t>
            </a:r>
            <a:r>
              <a:rPr lang="en-GB" baseline="0" dirty="0" err="1" smtClean="0"/>
              <a:t>competencias</a:t>
            </a:r>
            <a:r>
              <a:rPr lang="en-GB" baseline="0" dirty="0" smtClean="0"/>
              <a:t>. </a:t>
            </a:r>
            <a:r>
              <a:rPr lang="en-GB" baseline="0" dirty="0" err="1" smtClean="0"/>
              <a:t>Puede</a:t>
            </a:r>
            <a:r>
              <a:rPr lang="en-GB" baseline="0" dirty="0" smtClean="0"/>
              <a:t> </a:t>
            </a:r>
            <a:r>
              <a:rPr lang="en-GB" baseline="0" dirty="0" err="1" smtClean="0"/>
              <a:t>ser</a:t>
            </a:r>
            <a:r>
              <a:rPr lang="en-GB" baseline="0" dirty="0" smtClean="0"/>
              <a:t> el </a:t>
            </a:r>
            <a:r>
              <a:rPr lang="en-GB" baseline="0" dirty="0" err="1" smtClean="0"/>
              <a:t>resultado</a:t>
            </a:r>
            <a:r>
              <a:rPr lang="en-GB" baseline="0" dirty="0" smtClean="0"/>
              <a:t> de </a:t>
            </a:r>
            <a:r>
              <a:rPr lang="en-GB" baseline="0" dirty="0" err="1" smtClean="0"/>
              <a:t>procesos</a:t>
            </a:r>
            <a:r>
              <a:rPr lang="en-GB" baseline="0" dirty="0" smtClean="0"/>
              <a:t> </a:t>
            </a:r>
            <a:r>
              <a:rPr lang="en-GB" baseline="0" dirty="0" err="1" smtClean="0"/>
              <a:t>biológicos</a:t>
            </a:r>
            <a:r>
              <a:rPr lang="en-GB" baseline="0" dirty="0" smtClean="0"/>
              <a:t> o de </a:t>
            </a:r>
            <a:r>
              <a:rPr lang="en-GB" baseline="0" dirty="0" err="1" smtClean="0"/>
              <a:t>las</a:t>
            </a:r>
            <a:r>
              <a:rPr lang="en-GB" baseline="0" dirty="0" smtClean="0"/>
              <a:t> </a:t>
            </a:r>
            <a:r>
              <a:rPr lang="en-GB" baseline="0" dirty="0" err="1" smtClean="0"/>
              <a:t>oportunidades</a:t>
            </a:r>
            <a:r>
              <a:rPr lang="en-GB" baseline="0" dirty="0" smtClean="0"/>
              <a:t> </a:t>
            </a:r>
            <a:r>
              <a:rPr lang="en-GB" baseline="0" dirty="0" err="1" smtClean="0"/>
              <a:t>que</a:t>
            </a:r>
            <a:r>
              <a:rPr lang="en-GB" baseline="0" dirty="0" smtClean="0"/>
              <a:t> </a:t>
            </a:r>
            <a:r>
              <a:rPr lang="en-GB" baseline="0" dirty="0" err="1" smtClean="0"/>
              <a:t>tienen</a:t>
            </a:r>
            <a:r>
              <a:rPr lang="en-GB" baseline="0" dirty="0" smtClean="0"/>
              <a:t> </a:t>
            </a:r>
            <a:r>
              <a:rPr lang="en-GB" baseline="0" dirty="0" err="1" smtClean="0"/>
              <a:t>las</a:t>
            </a:r>
            <a:r>
              <a:rPr lang="en-GB" baseline="0" dirty="0" smtClean="0"/>
              <a:t> personas de </a:t>
            </a:r>
            <a:r>
              <a:rPr lang="en-GB" baseline="0" dirty="0" err="1" smtClean="0"/>
              <a:t>usar</a:t>
            </a:r>
            <a:r>
              <a:rPr lang="en-GB" baseline="0" dirty="0" smtClean="0"/>
              <a:t> y </a:t>
            </a:r>
            <a:r>
              <a:rPr lang="en-GB" baseline="0" dirty="0" err="1" smtClean="0"/>
              <a:t>mantener</a:t>
            </a:r>
            <a:r>
              <a:rPr lang="en-GB" baseline="0" dirty="0" smtClean="0"/>
              <a:t> sus </a:t>
            </a:r>
            <a:r>
              <a:rPr lang="en-GB" baseline="0" dirty="0" err="1" smtClean="0"/>
              <a:t>competencias</a:t>
            </a:r>
            <a:r>
              <a:rPr lang="en-GB" baseline="0" dirty="0" smtClean="0"/>
              <a:t>.</a:t>
            </a:r>
            <a:endParaRPr lang="en-GB" dirty="0" smtClean="0"/>
          </a:p>
          <a:p>
            <a:pPr marL="171450" indent="-171450">
              <a:buFont typeface="Arial" panose="020B0604020202020204" pitchFamily="34" charset="0"/>
              <a:buChar char="•"/>
            </a:pPr>
            <a:r>
              <a:rPr lang="en-GB" dirty="0" err="1" smtClean="0"/>
              <a:t>En</a:t>
            </a:r>
            <a:r>
              <a:rPr lang="en-GB" dirty="0" smtClean="0"/>
              <a:t> 18</a:t>
            </a:r>
            <a:r>
              <a:rPr lang="en-GB" baseline="0" dirty="0" smtClean="0"/>
              <a:t> </a:t>
            </a:r>
            <a:r>
              <a:rPr lang="en-GB" baseline="0" dirty="0" err="1" smtClean="0"/>
              <a:t>años</a:t>
            </a:r>
            <a:r>
              <a:rPr lang="en-GB" baseline="0" dirty="0" smtClean="0"/>
              <a:t> los </a:t>
            </a:r>
            <a:r>
              <a:rPr lang="en-GB" baseline="0" dirty="0" err="1" smtClean="0"/>
              <a:t>nacidos</a:t>
            </a:r>
            <a:r>
              <a:rPr lang="en-GB" baseline="0" dirty="0" smtClean="0"/>
              <a:t> </a:t>
            </a:r>
            <a:r>
              <a:rPr lang="en-GB" baseline="0" dirty="0" err="1" smtClean="0"/>
              <a:t>en</a:t>
            </a:r>
            <a:r>
              <a:rPr lang="en-GB" baseline="0" dirty="0" smtClean="0"/>
              <a:t> los </a:t>
            </a:r>
            <a:r>
              <a:rPr lang="en-GB" baseline="0" dirty="0" err="1" smtClean="0"/>
              <a:t>años</a:t>
            </a:r>
            <a:r>
              <a:rPr lang="en-GB" baseline="0" dirty="0" smtClean="0"/>
              <a:t> 50 y 40 </a:t>
            </a:r>
            <a:r>
              <a:rPr lang="en-GB" baseline="0" dirty="0" err="1" smtClean="0"/>
              <a:t>perdieron</a:t>
            </a:r>
            <a:r>
              <a:rPr lang="en-GB" baseline="0" dirty="0" smtClean="0"/>
              <a:t> 6 </a:t>
            </a:r>
            <a:r>
              <a:rPr lang="en-GB" baseline="0" dirty="0" err="1" smtClean="0"/>
              <a:t>puntos</a:t>
            </a:r>
            <a:r>
              <a:rPr lang="en-GB" baseline="0" dirty="0" smtClean="0"/>
              <a:t>. </a:t>
            </a:r>
          </a:p>
          <a:p>
            <a:pPr marL="171450" lvl="0" indent="-171450">
              <a:buFont typeface="Arial" panose="020B0604020202020204" pitchFamily="34" charset="0"/>
              <a:buChar char="•"/>
            </a:pPr>
            <a:r>
              <a:rPr lang="en-GB" baseline="0" dirty="0" err="1" smtClean="0"/>
              <a:t>Algo</a:t>
            </a:r>
            <a:r>
              <a:rPr lang="en-GB" baseline="0" dirty="0" smtClean="0"/>
              <a:t> de </a:t>
            </a:r>
            <a:r>
              <a:rPr lang="en-GB" baseline="0" dirty="0" err="1" smtClean="0"/>
              <a:t>efecto</a:t>
            </a:r>
            <a:r>
              <a:rPr lang="en-GB" baseline="0" dirty="0" smtClean="0"/>
              <a:t> </a:t>
            </a:r>
            <a:r>
              <a:rPr lang="en-GB" baseline="0" dirty="0" err="1" smtClean="0"/>
              <a:t>edad</a:t>
            </a:r>
            <a:r>
              <a:rPr lang="en-GB" baseline="0" dirty="0" smtClean="0"/>
              <a:t> hay, </a:t>
            </a:r>
            <a:r>
              <a:rPr lang="en-GB" baseline="0" dirty="0" err="1" smtClean="0"/>
              <a:t>pero</a:t>
            </a:r>
            <a:r>
              <a:rPr lang="en-GB" baseline="0" dirty="0" smtClean="0"/>
              <a:t> no </a:t>
            </a:r>
            <a:r>
              <a:rPr lang="en-GB" baseline="0" dirty="0" err="1" smtClean="0"/>
              <a:t>tanto</a:t>
            </a:r>
            <a:endParaRPr lang="en-GB" baseline="0" dirty="0" smtClean="0"/>
          </a:p>
          <a:p>
            <a:pPr marL="171450" lvl="0" indent="-171450">
              <a:buFont typeface="Arial" panose="020B0604020202020204" pitchFamily="34" charset="0"/>
              <a:buChar char="•"/>
            </a:pPr>
            <a:endParaRPr lang="en-GB" baseline="0" dirty="0" smtClean="0"/>
          </a:p>
          <a:p>
            <a:pPr marL="0" lvl="0" indent="0">
              <a:buFont typeface="Arial" panose="020B0604020202020204" pitchFamily="34" charset="0"/>
              <a:buNone/>
            </a:pPr>
            <a:r>
              <a:rPr lang="en-GB" baseline="0" dirty="0" smtClean="0"/>
              <a:t>3. ¿</a:t>
            </a:r>
            <a:r>
              <a:rPr lang="en-GB" baseline="0" dirty="0" err="1" smtClean="0"/>
              <a:t>Cómo</a:t>
            </a:r>
            <a:r>
              <a:rPr lang="en-GB" baseline="0" dirty="0" smtClean="0"/>
              <a:t> </a:t>
            </a:r>
            <a:r>
              <a:rPr lang="en-GB" baseline="0" dirty="0" err="1" smtClean="0"/>
              <a:t>explicamos</a:t>
            </a:r>
            <a:r>
              <a:rPr lang="en-GB" baseline="0" dirty="0" smtClean="0"/>
              <a:t> </a:t>
            </a:r>
            <a:r>
              <a:rPr lang="en-GB" baseline="0" dirty="0" err="1" smtClean="0"/>
              <a:t>que</a:t>
            </a:r>
            <a:r>
              <a:rPr lang="en-GB" baseline="0" dirty="0" smtClean="0"/>
              <a:t> hay un </a:t>
            </a:r>
            <a:r>
              <a:rPr lang="en-GB" baseline="0" dirty="0" err="1" smtClean="0"/>
              <a:t>efecto</a:t>
            </a:r>
            <a:r>
              <a:rPr lang="en-GB" baseline="0" dirty="0" smtClean="0"/>
              <a:t> </a:t>
            </a:r>
            <a:r>
              <a:rPr lang="en-GB" baseline="0" dirty="0" err="1" smtClean="0"/>
              <a:t>positivo</a:t>
            </a:r>
            <a:r>
              <a:rPr lang="en-GB" baseline="0" dirty="0" smtClean="0"/>
              <a:t> de </a:t>
            </a:r>
            <a:r>
              <a:rPr lang="en-GB" baseline="0" dirty="0" err="1" smtClean="0"/>
              <a:t>cohorte</a:t>
            </a:r>
            <a:r>
              <a:rPr lang="en-GB" baseline="0" dirty="0" smtClean="0"/>
              <a:t>, </a:t>
            </a:r>
            <a:r>
              <a:rPr lang="en-GB" baseline="0" dirty="0" err="1" smtClean="0"/>
              <a:t>pero</a:t>
            </a:r>
            <a:r>
              <a:rPr lang="en-GB" baseline="0" dirty="0" smtClean="0"/>
              <a:t> </a:t>
            </a:r>
            <a:r>
              <a:rPr lang="en-GB" baseline="0" dirty="0" err="1" smtClean="0"/>
              <a:t>que</a:t>
            </a:r>
            <a:r>
              <a:rPr lang="en-GB" baseline="0" dirty="0" smtClean="0"/>
              <a:t> el </a:t>
            </a:r>
            <a:r>
              <a:rPr lang="en-GB" baseline="0" dirty="0" err="1" smtClean="0"/>
              <a:t>promedio</a:t>
            </a:r>
            <a:r>
              <a:rPr lang="en-GB" baseline="0" dirty="0" smtClean="0"/>
              <a:t> entre PIAAC e IALS no </a:t>
            </a:r>
            <a:r>
              <a:rPr lang="en-GB" baseline="0" dirty="0" err="1" smtClean="0"/>
              <a:t>haya</a:t>
            </a:r>
            <a:r>
              <a:rPr lang="en-GB" baseline="0" dirty="0" smtClean="0"/>
              <a:t> </a:t>
            </a:r>
            <a:r>
              <a:rPr lang="en-GB" baseline="0" dirty="0" err="1" smtClean="0"/>
              <a:t>cambiado</a:t>
            </a:r>
            <a:r>
              <a:rPr lang="en-GB" baseline="0" dirty="0" smtClean="0"/>
              <a:t>?</a:t>
            </a:r>
          </a:p>
          <a:p>
            <a:pPr marL="171450" lvl="0" indent="-171450">
              <a:buFont typeface="Arial" panose="020B0604020202020204" pitchFamily="34" charset="0"/>
              <a:buChar char="•"/>
            </a:pPr>
            <a:r>
              <a:rPr lang="en-GB" baseline="0" dirty="0" err="1" smtClean="0"/>
              <a:t>Cambio</a:t>
            </a:r>
            <a:r>
              <a:rPr lang="en-GB" baseline="0" dirty="0" smtClean="0"/>
              <a:t> </a:t>
            </a:r>
            <a:r>
              <a:rPr lang="en-GB" baseline="0" dirty="0" err="1" smtClean="0"/>
              <a:t>demográfico</a:t>
            </a:r>
            <a:r>
              <a:rPr lang="en-GB" baseline="0" dirty="0" smtClean="0"/>
              <a:t> </a:t>
            </a:r>
            <a:r>
              <a:rPr lang="en-GB" baseline="0" dirty="0" err="1" smtClean="0"/>
              <a:t>compensa</a:t>
            </a:r>
            <a:r>
              <a:rPr lang="en-GB" baseline="0" dirty="0" smtClean="0"/>
              <a:t> el </a:t>
            </a:r>
            <a:r>
              <a:rPr lang="en-GB" baseline="0" dirty="0" err="1" smtClean="0"/>
              <a:t>efecto</a:t>
            </a:r>
            <a:r>
              <a:rPr lang="en-GB" baseline="0" dirty="0" smtClean="0"/>
              <a:t> </a:t>
            </a:r>
            <a:r>
              <a:rPr lang="en-GB" baseline="0" dirty="0" err="1" smtClean="0"/>
              <a:t>cohorte</a:t>
            </a:r>
            <a:r>
              <a:rPr lang="en-GB" baseline="0" dirty="0" smtClean="0"/>
              <a:t> (</a:t>
            </a:r>
            <a:r>
              <a:rPr lang="en-GB" baseline="0" dirty="0" err="1" smtClean="0"/>
              <a:t>positivo</a:t>
            </a:r>
            <a:r>
              <a:rPr lang="en-GB" baseline="0" dirty="0" smtClean="0"/>
              <a:t>): hay </a:t>
            </a:r>
            <a:r>
              <a:rPr lang="en-GB" baseline="0" dirty="0" err="1" smtClean="0"/>
              <a:t>una</a:t>
            </a:r>
            <a:r>
              <a:rPr lang="en-GB" baseline="0" dirty="0" smtClean="0"/>
              <a:t> </a:t>
            </a:r>
            <a:r>
              <a:rPr lang="en-GB" baseline="0" dirty="0" err="1" smtClean="0"/>
              <a:t>menor</a:t>
            </a:r>
            <a:r>
              <a:rPr lang="en-GB" baseline="0" dirty="0" smtClean="0"/>
              <a:t> </a:t>
            </a:r>
            <a:r>
              <a:rPr lang="en-GB" baseline="0" dirty="0" err="1" smtClean="0"/>
              <a:t>proporción</a:t>
            </a:r>
            <a:r>
              <a:rPr lang="en-GB" baseline="0" dirty="0" smtClean="0"/>
              <a:t> de </a:t>
            </a:r>
            <a:r>
              <a:rPr lang="en-GB" baseline="0" dirty="0" err="1" smtClean="0"/>
              <a:t>jóvenes</a:t>
            </a:r>
            <a:r>
              <a:rPr lang="en-GB" baseline="0" dirty="0" smtClean="0"/>
              <a:t>.</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8</a:t>
            </a:fld>
            <a:endParaRPr lang="en-GB"/>
          </a:p>
        </p:txBody>
      </p:sp>
    </p:spTree>
    <p:extLst>
      <p:ext uri="{BB962C8B-B14F-4D97-AF65-F5344CB8AC3E}">
        <p14:creationId xmlns:p14="http://schemas.microsoft.com/office/powerpoint/2010/main" val="153959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Podemos</a:t>
            </a:r>
            <a:r>
              <a:rPr lang="en-GB" baseline="0" dirty="0" smtClean="0"/>
              <a:t> </a:t>
            </a:r>
            <a:r>
              <a:rPr lang="en-GB" baseline="0" dirty="0" err="1" smtClean="0"/>
              <a:t>también</a:t>
            </a:r>
            <a:r>
              <a:rPr lang="en-GB" baseline="0" dirty="0" smtClean="0"/>
              <a:t> </a:t>
            </a:r>
            <a:r>
              <a:rPr lang="en-GB" baseline="0" dirty="0" err="1" smtClean="0"/>
              <a:t>comparar</a:t>
            </a:r>
            <a:r>
              <a:rPr lang="en-GB" baseline="0" dirty="0" smtClean="0"/>
              <a:t> los </a:t>
            </a:r>
            <a:r>
              <a:rPr lang="en-GB" baseline="0" dirty="0" err="1" smtClean="0"/>
              <a:t>resultados</a:t>
            </a:r>
            <a:r>
              <a:rPr lang="en-GB" baseline="0" dirty="0" smtClean="0"/>
              <a:t> de PISA 2000 con PIAAC para </a:t>
            </a:r>
            <a:r>
              <a:rPr lang="en-GB" baseline="0" dirty="0" err="1" smtClean="0"/>
              <a:t>ver</a:t>
            </a:r>
            <a:r>
              <a:rPr lang="en-GB" baseline="0" dirty="0" smtClean="0"/>
              <a:t> la </a:t>
            </a:r>
            <a:r>
              <a:rPr lang="en-GB" baseline="0" dirty="0" err="1" smtClean="0"/>
              <a:t>relación</a:t>
            </a:r>
            <a:r>
              <a:rPr lang="en-GB" baseline="0" dirty="0" smtClean="0"/>
              <a:t> entre la </a:t>
            </a:r>
            <a:r>
              <a:rPr lang="en-GB" baseline="0" dirty="0" err="1" smtClean="0"/>
              <a:t>educación</a:t>
            </a:r>
            <a:r>
              <a:rPr lang="en-GB" baseline="0" dirty="0" smtClean="0"/>
              <a:t> </a:t>
            </a:r>
            <a:r>
              <a:rPr lang="en-GB" baseline="0" dirty="0" err="1" smtClean="0"/>
              <a:t>inicial</a:t>
            </a:r>
            <a:r>
              <a:rPr lang="en-GB" baseline="0" dirty="0" smtClean="0"/>
              <a:t> y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adultas</a:t>
            </a:r>
            <a:r>
              <a:rPr lang="en-GB" baseline="0" dirty="0" smtClean="0"/>
              <a:t>. Los </a:t>
            </a:r>
            <a:r>
              <a:rPr lang="en-GB" baseline="0" dirty="0" err="1" smtClean="0"/>
              <a:t>nacidos</a:t>
            </a:r>
            <a:r>
              <a:rPr lang="en-GB" baseline="0" dirty="0" smtClean="0"/>
              <a:t> </a:t>
            </a:r>
            <a:r>
              <a:rPr lang="en-GB" baseline="0" dirty="0" err="1" smtClean="0"/>
              <a:t>en</a:t>
            </a:r>
            <a:r>
              <a:rPr lang="en-GB" baseline="0" dirty="0" smtClean="0"/>
              <a:t> 1985 </a:t>
            </a:r>
            <a:r>
              <a:rPr lang="en-GB" baseline="0" dirty="0" err="1" smtClean="0"/>
              <a:t>rindieron</a:t>
            </a:r>
            <a:r>
              <a:rPr lang="en-GB" baseline="0" dirty="0" smtClean="0"/>
              <a:t> PISA </a:t>
            </a:r>
            <a:r>
              <a:rPr lang="en-GB" baseline="0" dirty="0" err="1" smtClean="0"/>
              <a:t>en</a:t>
            </a:r>
            <a:r>
              <a:rPr lang="en-GB" baseline="0" dirty="0" smtClean="0"/>
              <a:t> el 2000 y </a:t>
            </a:r>
            <a:r>
              <a:rPr lang="en-GB" baseline="0" dirty="0" err="1" smtClean="0"/>
              <a:t>tenían</a:t>
            </a:r>
            <a:r>
              <a:rPr lang="en-GB" baseline="0" dirty="0" smtClean="0"/>
              <a:t> 30 </a:t>
            </a:r>
            <a:r>
              <a:rPr lang="en-GB" baseline="0" dirty="0" err="1" smtClean="0"/>
              <a:t>años</a:t>
            </a:r>
            <a:r>
              <a:rPr lang="en-GB" baseline="0" dirty="0" smtClean="0"/>
              <a:t> para PIAAC. Hay </a:t>
            </a:r>
            <a:r>
              <a:rPr lang="en-GB" baseline="0" dirty="0" err="1" smtClean="0"/>
              <a:t>una</a:t>
            </a:r>
            <a:r>
              <a:rPr lang="en-GB" baseline="0" dirty="0" smtClean="0"/>
              <a:t> </a:t>
            </a:r>
            <a:r>
              <a:rPr lang="en-GB" baseline="0" dirty="0" err="1" smtClean="0"/>
              <a:t>relación</a:t>
            </a:r>
            <a:r>
              <a:rPr lang="en-GB" baseline="0" dirty="0" smtClean="0"/>
              <a:t> </a:t>
            </a:r>
            <a:r>
              <a:rPr lang="en-GB" baseline="0" dirty="0" err="1" smtClean="0"/>
              <a:t>importante</a:t>
            </a:r>
            <a:r>
              <a:rPr lang="en-GB" baseline="0" dirty="0" smtClean="0"/>
              <a:t> a </a:t>
            </a:r>
            <a:r>
              <a:rPr lang="en-GB" baseline="0" dirty="0" err="1" smtClean="0"/>
              <a:t>nivel</a:t>
            </a:r>
            <a:r>
              <a:rPr lang="en-GB" baseline="0" dirty="0" smtClean="0"/>
              <a:t> de </a:t>
            </a:r>
            <a:r>
              <a:rPr lang="en-GB" baseline="0" dirty="0" err="1" smtClean="0"/>
              <a:t>países</a:t>
            </a:r>
            <a:r>
              <a:rPr lang="en-GB" baseline="0" dirty="0" smtClean="0"/>
              <a:t> </a:t>
            </a:r>
            <a:r>
              <a:rPr lang="en-GB" baseline="0" dirty="0" err="1" smtClean="0"/>
              <a:t>señalando</a:t>
            </a:r>
            <a:r>
              <a:rPr lang="en-GB" baseline="0" dirty="0" smtClean="0"/>
              <a:t> la </a:t>
            </a:r>
            <a:r>
              <a:rPr lang="en-GB" baseline="0" dirty="0" err="1" smtClean="0"/>
              <a:t>importancia</a:t>
            </a:r>
            <a:r>
              <a:rPr lang="en-GB" baseline="0" dirty="0" smtClean="0"/>
              <a:t> de la </a:t>
            </a:r>
            <a:r>
              <a:rPr lang="en-GB" baseline="0" dirty="0" err="1" smtClean="0"/>
              <a:t>educación</a:t>
            </a:r>
            <a:r>
              <a:rPr lang="en-GB" baseline="0" dirty="0" smtClean="0"/>
              <a:t> </a:t>
            </a:r>
            <a:r>
              <a:rPr lang="en-GB" baseline="0" dirty="0" err="1" smtClean="0"/>
              <a:t>inicial</a:t>
            </a:r>
            <a:r>
              <a:rPr lang="en-GB" baseline="0" dirty="0" smtClean="0"/>
              <a:t> para </a:t>
            </a:r>
            <a:r>
              <a:rPr lang="en-GB" baseline="0" dirty="0" err="1" smtClean="0"/>
              <a:t>las</a:t>
            </a:r>
            <a:r>
              <a:rPr lang="en-GB" baseline="0" dirty="0" smtClean="0"/>
              <a:t> </a:t>
            </a:r>
            <a:r>
              <a:rPr lang="en-GB" baseline="0" dirty="0" err="1" smtClean="0"/>
              <a:t>competencias</a:t>
            </a:r>
            <a:r>
              <a:rPr lang="en-GB" baseline="0" dirty="0" smtClean="0"/>
              <a:t> </a:t>
            </a:r>
            <a:r>
              <a:rPr lang="en-GB" baseline="0" dirty="0" err="1" smtClean="0"/>
              <a:t>adultas</a:t>
            </a:r>
            <a:r>
              <a:rPr lang="en-GB" baseline="0" dirty="0" smtClean="0"/>
              <a:t>. Para </a:t>
            </a:r>
            <a:r>
              <a:rPr lang="en-GB" baseline="0" dirty="0" err="1" smtClean="0"/>
              <a:t>efectos</a:t>
            </a:r>
            <a:r>
              <a:rPr lang="en-GB" baseline="0" dirty="0" smtClean="0"/>
              <a:t> de </a:t>
            </a:r>
            <a:r>
              <a:rPr lang="en-GB" baseline="0" dirty="0" err="1" smtClean="0"/>
              <a:t>productividad</a:t>
            </a:r>
            <a:r>
              <a:rPr lang="en-GB" baseline="0" dirty="0" smtClean="0"/>
              <a:t> </a:t>
            </a:r>
            <a:r>
              <a:rPr lang="en-GB" baseline="0" dirty="0" err="1" smtClean="0"/>
              <a:t>esto</a:t>
            </a:r>
            <a:r>
              <a:rPr lang="en-GB" baseline="0" dirty="0" smtClean="0"/>
              <a:t> </a:t>
            </a:r>
            <a:r>
              <a:rPr lang="en-GB" baseline="0" dirty="0" err="1" smtClean="0"/>
              <a:t>nos</a:t>
            </a:r>
            <a:r>
              <a:rPr lang="en-GB" baseline="0" dirty="0" smtClean="0"/>
              <a:t> dice </a:t>
            </a:r>
            <a:r>
              <a:rPr lang="en-GB" baseline="0" dirty="0" err="1" smtClean="0"/>
              <a:t>que</a:t>
            </a:r>
            <a:r>
              <a:rPr lang="en-GB" baseline="0" dirty="0" smtClean="0"/>
              <a:t> </a:t>
            </a:r>
            <a:r>
              <a:rPr lang="en-GB" baseline="0" dirty="0" err="1" smtClean="0"/>
              <a:t>requiere</a:t>
            </a:r>
            <a:r>
              <a:rPr lang="en-GB" baseline="0" dirty="0" smtClean="0"/>
              <a:t> </a:t>
            </a:r>
            <a:r>
              <a:rPr lang="en-GB" baseline="0" dirty="0" err="1" smtClean="0"/>
              <a:t>políticas</a:t>
            </a:r>
            <a:r>
              <a:rPr lang="en-GB" baseline="0" dirty="0" smtClean="0"/>
              <a:t> y </a:t>
            </a:r>
            <a:r>
              <a:rPr lang="en-GB" baseline="0" dirty="0" err="1" smtClean="0"/>
              <a:t>visión</a:t>
            </a:r>
            <a:r>
              <a:rPr lang="en-GB" baseline="0" dirty="0" smtClean="0"/>
              <a:t> de largo </a:t>
            </a:r>
            <a:r>
              <a:rPr lang="en-GB" baseline="0" dirty="0" err="1" smtClean="0"/>
              <a:t>plazo</a:t>
            </a:r>
            <a:r>
              <a:rPr lang="en-GB" baseline="0" dirty="0" smtClean="0"/>
              <a:t> </a:t>
            </a:r>
            <a:r>
              <a:rPr lang="en-GB" baseline="0" dirty="0" err="1" smtClean="0"/>
              <a:t>que</a:t>
            </a:r>
            <a:r>
              <a:rPr lang="en-GB" baseline="0" dirty="0" smtClean="0"/>
              <a:t> </a:t>
            </a:r>
            <a:r>
              <a:rPr lang="en-GB" baseline="0" dirty="0" err="1" smtClean="0"/>
              <a:t>empiecen</a:t>
            </a:r>
            <a:r>
              <a:rPr lang="en-GB" baseline="0" dirty="0" smtClean="0"/>
              <a:t> </a:t>
            </a:r>
            <a:r>
              <a:rPr lang="en-GB" baseline="0" dirty="0" err="1" smtClean="0"/>
              <a:t>en</a:t>
            </a:r>
            <a:r>
              <a:rPr lang="en-GB" baseline="0" dirty="0" smtClean="0"/>
              <a:t> la </a:t>
            </a:r>
            <a:r>
              <a:rPr lang="en-GB" baseline="0" dirty="0" err="1" smtClean="0"/>
              <a:t>educación</a:t>
            </a:r>
            <a:r>
              <a:rPr lang="en-GB" baseline="0" dirty="0" smtClean="0"/>
              <a:t> </a:t>
            </a:r>
            <a:r>
              <a:rPr lang="en-GB" baseline="0" dirty="0" err="1" smtClean="0"/>
              <a:t>inicial</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9</a:t>
            </a:fld>
            <a:endParaRPr lang="en-GB"/>
          </a:p>
        </p:txBody>
      </p:sp>
    </p:spTree>
    <p:extLst>
      <p:ext uri="{BB962C8B-B14F-4D97-AF65-F5344CB8AC3E}">
        <p14:creationId xmlns:p14="http://schemas.microsoft.com/office/powerpoint/2010/main" val="934579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8DE41350-D9B7-4D19-8E59-E8E616062724}" type="datetimeFigureOut">
              <a:rPr lang="en-GB" smtClean="0"/>
              <a:t>05/07/2016</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77709A0-C5B7-4608-8991-AC5D06F1B8D7}" type="datetimeFigureOut">
              <a:rPr lang="en-GB" smtClean="0"/>
              <a:t>05/07/2016</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4061B17-37AB-41EC-9D85-C24A31FBDCC6}" type="slidenum">
              <a:rPr lang="en-GB" smtClean="0"/>
              <a:t>‹Nº›</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8DE41350-D9B7-4D19-8E59-E8E616062724}" type="datetimeFigureOut">
              <a:rPr lang="en-GB" smtClean="0"/>
              <a:t>05/07/2016</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D999D0A0-CF45-4AEC-BA71-4AF7D868C894}" type="slidenum">
              <a:rPr lang="en-GB" smtClean="0"/>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DE41350-D9B7-4D19-8E59-E8E616062724}" type="datetimeFigureOut">
              <a:rPr lang="en-GB" smtClean="0"/>
              <a:t>05/07/2016</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999D0A0-CF45-4AEC-BA71-4AF7D868C894}" type="slidenum">
              <a:rPr lang="en-GB" smtClean="0"/>
              <a:t>‹Nº›</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stefano.scarpetta@oecd.org" TargetMode="External"/><Relationship Id="rId7" Type="http://schemas.openxmlformats.org/officeDocument/2006/relationships/hyperlink" Target="https://oecdskillsandwork.wordpres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oecd.org/els/newsletter" TargetMode="External"/><Relationship Id="rId11" Type="http://schemas.openxmlformats.org/officeDocument/2006/relationships/comments" Target="../comments/comment2.xml"/><Relationship Id="rId5" Type="http://schemas.openxmlformats.org/officeDocument/2006/relationships/hyperlink" Target="http://www.oecd.org/els/social" TargetMode="External"/><Relationship Id="rId10" Type="http://schemas.openxmlformats.org/officeDocument/2006/relationships/image" Target="../media/image9.PNG"/><Relationship Id="rId4" Type="http://schemas.openxmlformats.org/officeDocument/2006/relationships/hyperlink" Target="https://twitter.com/OECD_Social" TargetMode="External"/><Relationship Id="rId9" Type="http://schemas.openxmlformats.org/officeDocument/2006/relationships/hyperlink" Target="http://www.oecd.org/els/BrochureELS-2013.pdf"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996952"/>
            <a:ext cx="6984776" cy="1823576"/>
          </a:xfrm>
        </p:spPr>
        <p:txBody>
          <a:bodyPr/>
          <a:lstStyle/>
          <a:p>
            <a:r>
              <a:rPr lang="fr-FR" sz="3600" noProof="0" dirty="0" smtClean="0"/>
              <a:t>¿</a:t>
            </a:r>
            <a:r>
              <a:rPr lang="fr-FR" sz="3600" noProof="0" dirty="0" err="1" smtClean="0"/>
              <a:t>Qué</a:t>
            </a:r>
            <a:r>
              <a:rPr lang="fr-FR" sz="3600" noProof="0" dirty="0" smtClean="0"/>
              <a:t> nos </a:t>
            </a:r>
            <a:r>
              <a:rPr lang="fr-FR" sz="3600" noProof="0" dirty="0" err="1" smtClean="0"/>
              <a:t>dice</a:t>
            </a:r>
            <a:r>
              <a:rPr lang="fr-FR" sz="3600" noProof="0" dirty="0" smtClean="0"/>
              <a:t> PIAAC sobre la </a:t>
            </a:r>
            <a:r>
              <a:rPr lang="fr-FR" sz="3600" noProof="0" dirty="0" err="1" smtClean="0"/>
              <a:t>productividad</a:t>
            </a:r>
            <a:r>
              <a:rPr lang="fr-FR" sz="3600" noProof="0" dirty="0" smtClean="0"/>
              <a:t> en Chile?</a:t>
            </a:r>
            <a:endParaRPr lang="fr-FR" sz="3600" noProof="0" dirty="0"/>
          </a:p>
        </p:txBody>
      </p:sp>
      <p:sp>
        <p:nvSpPr>
          <p:cNvPr id="3" name="Subtitle 2"/>
          <p:cNvSpPr>
            <a:spLocks noGrp="1"/>
          </p:cNvSpPr>
          <p:nvPr>
            <p:ph type="subTitle" idx="1"/>
          </p:nvPr>
        </p:nvSpPr>
        <p:spPr>
          <a:xfrm>
            <a:off x="899592" y="5013176"/>
            <a:ext cx="6300000" cy="1631216"/>
          </a:xfrm>
        </p:spPr>
        <p:txBody>
          <a:bodyPr/>
          <a:lstStyle/>
          <a:p>
            <a:r>
              <a:rPr lang="fr-FR" noProof="0" dirty="0" err="1" smtClean="0"/>
              <a:t>Seminario</a:t>
            </a:r>
            <a:r>
              <a:rPr lang="fr-FR" noProof="0" dirty="0" smtClean="0"/>
              <a:t> de </a:t>
            </a:r>
            <a:r>
              <a:rPr lang="fr-FR" noProof="0" dirty="0" err="1" smtClean="0"/>
              <a:t>Competencias</a:t>
            </a:r>
            <a:r>
              <a:rPr lang="fr-FR" noProof="0" dirty="0" smtClean="0"/>
              <a:t> y </a:t>
            </a:r>
            <a:r>
              <a:rPr lang="fr-FR" noProof="0" dirty="0" err="1" smtClean="0"/>
              <a:t>Productividad</a:t>
            </a:r>
            <a:endParaRPr lang="fr-FR" noProof="0" dirty="0" smtClean="0"/>
          </a:p>
          <a:p>
            <a:endParaRPr lang="fr-FR" noProof="0" dirty="0" smtClean="0"/>
          </a:p>
          <a:p>
            <a:r>
              <a:rPr lang="fr-FR" noProof="0" dirty="0" smtClean="0"/>
              <a:t>Guillermo Montt</a:t>
            </a:r>
          </a:p>
          <a:p>
            <a:r>
              <a:rPr lang="fr-FR" sz="1400" noProof="0" dirty="0" err="1" smtClean="0"/>
              <a:t>Dirección</a:t>
            </a:r>
            <a:r>
              <a:rPr lang="fr-FR" sz="1400" noProof="0" dirty="0" smtClean="0"/>
              <a:t> de </a:t>
            </a:r>
            <a:r>
              <a:rPr lang="fr-FR" sz="1400" noProof="0" dirty="0" err="1" smtClean="0"/>
              <a:t>Empleo</a:t>
            </a:r>
            <a:r>
              <a:rPr lang="fr-FR" sz="1400" noProof="0" dirty="0" smtClean="0"/>
              <a:t>, </a:t>
            </a:r>
            <a:r>
              <a:rPr lang="fr-FR" sz="1400" noProof="0" dirty="0" err="1" smtClean="0"/>
              <a:t>Trabajo</a:t>
            </a:r>
            <a:r>
              <a:rPr lang="fr-FR" sz="1400" noProof="0" dirty="0" smtClean="0"/>
              <a:t> y </a:t>
            </a:r>
            <a:r>
              <a:rPr lang="fr-FR" sz="1400" noProof="0" dirty="0" err="1" smtClean="0"/>
              <a:t>Asuntos</a:t>
            </a:r>
            <a:r>
              <a:rPr lang="fr-FR" sz="1400" noProof="0" dirty="0" smtClean="0"/>
              <a:t> Sociales, OCDE</a:t>
            </a:r>
          </a:p>
          <a:p>
            <a:endParaRPr lang="fr-FR" noProof="0" dirty="0" smtClean="0"/>
          </a:p>
          <a:p>
            <a:r>
              <a:rPr lang="fr-FR" sz="1400" noProof="0" dirty="0" smtClean="0"/>
              <a:t>Santiago, 29 de </a:t>
            </a:r>
            <a:r>
              <a:rPr lang="fr-FR" sz="1400" noProof="0" dirty="0" err="1" smtClean="0"/>
              <a:t>junio</a:t>
            </a:r>
            <a:r>
              <a:rPr lang="fr-FR" sz="1400" noProof="0" dirty="0" smtClean="0"/>
              <a:t> 2016</a:t>
            </a:r>
            <a:endParaRPr lang="fr-FR" sz="1400" noProof="0" dirty="0"/>
          </a:p>
        </p:txBody>
      </p:sp>
    </p:spTree>
    <p:extLst>
      <p:ext uri="{BB962C8B-B14F-4D97-AF65-F5344CB8AC3E}">
        <p14:creationId xmlns:p14="http://schemas.microsoft.com/office/powerpoint/2010/main" val="181528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El </a:t>
            </a:r>
            <a:r>
              <a:rPr lang="en-GB" sz="2800" dirty="0" err="1" smtClean="0"/>
              <a:t>rol</a:t>
            </a:r>
            <a:r>
              <a:rPr lang="en-GB" sz="2800" dirty="0" smtClean="0"/>
              <a:t> de la </a:t>
            </a:r>
            <a:r>
              <a:rPr lang="en-GB" sz="2800" dirty="0" err="1" smtClean="0"/>
              <a:t>educación</a:t>
            </a:r>
            <a:r>
              <a:rPr lang="en-GB" sz="2800" dirty="0" smtClean="0"/>
              <a:t> superior: </a:t>
            </a:r>
            <a:br>
              <a:rPr lang="en-GB" sz="2800" dirty="0" smtClean="0"/>
            </a:br>
            <a:r>
              <a:rPr lang="en-GB" sz="2800" dirty="0" smtClean="0"/>
              <a:t>Las </a:t>
            </a:r>
            <a:r>
              <a:rPr lang="en-GB" sz="2800" dirty="0" err="1" smtClean="0"/>
              <a:t>competencias</a:t>
            </a:r>
            <a:r>
              <a:rPr lang="en-GB" sz="2800" dirty="0" smtClean="0"/>
              <a:t> </a:t>
            </a:r>
            <a:r>
              <a:rPr lang="en-GB" sz="2800" dirty="0" err="1" smtClean="0"/>
              <a:t>que</a:t>
            </a:r>
            <a:r>
              <a:rPr lang="en-GB" sz="2800" dirty="0" smtClean="0"/>
              <a:t> </a:t>
            </a:r>
            <a:r>
              <a:rPr lang="en-GB" sz="2800" dirty="0" err="1" smtClean="0"/>
              <a:t>entrega</a:t>
            </a:r>
            <a:r>
              <a:rPr lang="en-GB" sz="2800" dirty="0" smtClean="0"/>
              <a:t> son </a:t>
            </a:r>
            <a:r>
              <a:rPr lang="en-GB" sz="2800" dirty="0" err="1" smtClean="0"/>
              <a:t>bajas</a:t>
            </a:r>
            <a:endParaRPr lang="en-GB" sz="2800" dirty="0"/>
          </a:p>
        </p:txBody>
      </p:sp>
      <p:graphicFrame>
        <p:nvGraphicFramePr>
          <p:cNvPr id="10" name="Chart 9"/>
          <p:cNvGraphicFramePr/>
          <p:nvPr>
            <p:extLst>
              <p:ext uri="{D42A27DB-BD31-4B8C-83A1-F6EECF244321}">
                <p14:modId xmlns:p14="http://schemas.microsoft.com/office/powerpoint/2010/main" val="3547643447"/>
              </p:ext>
            </p:extLst>
          </p:nvPr>
        </p:nvGraphicFramePr>
        <p:xfrm>
          <a:off x="467544" y="1844824"/>
          <a:ext cx="8208912" cy="425579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403648" y="2564904"/>
            <a:ext cx="188838" cy="2448272"/>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1498067" y="3573016"/>
            <a:ext cx="7084347" cy="0"/>
          </a:xfrm>
          <a:prstGeom prst="line">
            <a:avLst/>
          </a:prstGeom>
          <a:ln w="28575">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por</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nivel</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educacional</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lectura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adultos</a:t>
            </a:r>
            <a:r>
              <a:rPr lang="en-GB" sz="1600" dirty="0" smtClean="0">
                <a:solidFill>
                  <a:schemeClr val="bg2">
                    <a:lumMod val="10000"/>
                  </a:schemeClr>
                </a:solidFill>
                <a:latin typeface="Arial Narrow" panose="020B0606020202030204" pitchFamily="34" charset="0"/>
              </a:rPr>
              <a:t> de 25 a 34 </a:t>
            </a:r>
            <a:r>
              <a:rPr lang="en-GB" sz="1600" dirty="0" err="1" smtClean="0">
                <a:solidFill>
                  <a:schemeClr val="bg2">
                    <a:lumMod val="10000"/>
                  </a:schemeClr>
                </a:solidFill>
                <a:latin typeface="Arial Narrow" panose="020B0606020202030204" pitchFamily="34" charset="0"/>
              </a:rPr>
              <a:t>años</a:t>
            </a:r>
            <a:endParaRPr lang="en-GB" sz="1600" dirty="0">
              <a:solidFill>
                <a:schemeClr val="bg2">
                  <a:lumMod val="10000"/>
                </a:schemeClr>
              </a:solidFill>
              <a:latin typeface="Arial Narrow" panose="020B0606020202030204" pitchFamily="34" charset="0"/>
            </a:endParaRPr>
          </a:p>
        </p:txBody>
      </p:sp>
      <p:sp>
        <p:nvSpPr>
          <p:cNvPr id="16" name="TextBox 15"/>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
        <p:nvSpPr>
          <p:cNvPr id="4" name="TextBox 3"/>
          <p:cNvSpPr txBox="1"/>
          <p:nvPr/>
        </p:nvSpPr>
        <p:spPr>
          <a:xfrm>
            <a:off x="7596336" y="3632448"/>
            <a:ext cx="1475655" cy="461665"/>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smtClean="0">
                <a:latin typeface="Arial Narrow" panose="020B0606020202030204" pitchFamily="34" charset="0"/>
              </a:rPr>
              <a:t>Promedio</a:t>
            </a:r>
            <a:r>
              <a:rPr lang="en-GB" sz="1200" b="1" dirty="0" smtClean="0">
                <a:latin typeface="Arial Narrow" panose="020B0606020202030204" pitchFamily="34" charset="0"/>
              </a:rPr>
              <a:t> </a:t>
            </a:r>
            <a:r>
              <a:rPr lang="en-GB" sz="1200" b="1" dirty="0" err="1" smtClean="0">
                <a:latin typeface="Arial Narrow" panose="020B0606020202030204" pitchFamily="34" charset="0"/>
              </a:rPr>
              <a:t>educación</a:t>
            </a:r>
            <a:r>
              <a:rPr lang="en-GB" sz="1200" b="1" dirty="0" smtClean="0">
                <a:latin typeface="Arial Narrow" panose="020B0606020202030204" pitchFamily="34" charset="0"/>
              </a:rPr>
              <a:t> superior </a:t>
            </a:r>
            <a:r>
              <a:rPr lang="en-GB" sz="1200" b="1" dirty="0" err="1" smtClean="0">
                <a:latin typeface="Arial Narrow" panose="020B0606020202030204" pitchFamily="34" charset="0"/>
              </a:rPr>
              <a:t>en</a:t>
            </a:r>
            <a:r>
              <a:rPr lang="en-GB" sz="1200" b="1" dirty="0" smtClean="0">
                <a:latin typeface="Arial Narrow" panose="020B0606020202030204" pitchFamily="34" charset="0"/>
              </a:rPr>
              <a:t> Chile</a:t>
            </a:r>
            <a:endParaRPr lang="en-GB" sz="1200" b="1" dirty="0">
              <a:latin typeface="Arial Narrow" panose="020B0606020202030204" pitchFamily="34" charset="0"/>
            </a:endParaRPr>
          </a:p>
        </p:txBody>
      </p:sp>
      <p:sp>
        <p:nvSpPr>
          <p:cNvPr id="12" name="Rectangle 11"/>
          <p:cNvSpPr/>
          <p:nvPr/>
        </p:nvSpPr>
        <p:spPr>
          <a:xfrm>
            <a:off x="4794957" y="2567561"/>
            <a:ext cx="188838" cy="2448272"/>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1498066" y="4175875"/>
            <a:ext cx="7084347" cy="0"/>
          </a:xfrm>
          <a:prstGeom prst="line">
            <a:avLst/>
          </a:prstGeom>
          <a:ln w="28575">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96335" y="4235307"/>
            <a:ext cx="1475655" cy="646331"/>
          </a:xfrm>
          <a:prstGeom prst="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smtClean="0">
                <a:latin typeface="Arial Narrow" panose="020B0606020202030204" pitchFamily="34" charset="0"/>
              </a:rPr>
              <a:t>Promedio</a:t>
            </a:r>
            <a:r>
              <a:rPr lang="en-GB" sz="1200" b="1" dirty="0" smtClean="0">
                <a:latin typeface="Arial Narrow" panose="020B0606020202030204" pitchFamily="34" charset="0"/>
              </a:rPr>
              <a:t> sin </a:t>
            </a:r>
            <a:r>
              <a:rPr lang="en-GB" sz="1200" b="1" dirty="0" err="1" smtClean="0">
                <a:latin typeface="Arial Narrow" panose="020B0606020202030204" pitchFamily="34" charset="0"/>
              </a:rPr>
              <a:t>educación</a:t>
            </a:r>
            <a:r>
              <a:rPr lang="en-GB" sz="1200" b="1" dirty="0" smtClean="0">
                <a:latin typeface="Arial Narrow" panose="020B0606020202030204" pitchFamily="34" charset="0"/>
              </a:rPr>
              <a:t> superior </a:t>
            </a:r>
            <a:r>
              <a:rPr lang="en-GB" sz="1200" b="1" dirty="0" err="1" smtClean="0">
                <a:latin typeface="Arial Narrow" panose="020B0606020202030204" pitchFamily="34" charset="0"/>
              </a:rPr>
              <a:t>en</a:t>
            </a:r>
            <a:r>
              <a:rPr lang="en-GB" sz="1200" b="1" dirty="0" smtClean="0">
                <a:latin typeface="Arial Narrow" panose="020B0606020202030204" pitchFamily="34" charset="0"/>
              </a:rPr>
              <a:t> Chile</a:t>
            </a:r>
            <a:endParaRPr lang="en-GB" sz="1200" b="1" dirty="0">
              <a:latin typeface="Arial Narrow" panose="020B0606020202030204" pitchFamily="34" charset="0"/>
            </a:endParaRPr>
          </a:p>
        </p:txBody>
      </p:sp>
    </p:spTree>
    <p:extLst>
      <p:ext uri="{BB962C8B-B14F-4D97-AF65-F5344CB8AC3E}">
        <p14:creationId xmlns:p14="http://schemas.microsoft.com/office/powerpoint/2010/main" val="1026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Los </a:t>
            </a:r>
            <a:r>
              <a:rPr lang="en-GB" sz="2800" dirty="0" err="1" smtClean="0"/>
              <a:t>que</a:t>
            </a:r>
            <a:r>
              <a:rPr lang="en-GB" sz="2800" dirty="0" smtClean="0"/>
              <a:t> </a:t>
            </a:r>
            <a:r>
              <a:rPr lang="en-GB" sz="2800" dirty="0" err="1" smtClean="0"/>
              <a:t>más</a:t>
            </a:r>
            <a:r>
              <a:rPr lang="en-GB" sz="2800" dirty="0" smtClean="0"/>
              <a:t> </a:t>
            </a:r>
            <a:r>
              <a:rPr lang="en-GB" sz="2800" dirty="0" err="1" smtClean="0"/>
              <a:t>necesitan</a:t>
            </a:r>
            <a:r>
              <a:rPr lang="en-GB" sz="2800" dirty="0" smtClean="0"/>
              <a:t> </a:t>
            </a:r>
            <a:r>
              <a:rPr lang="en-GB" sz="2800" dirty="0" err="1" smtClean="0"/>
              <a:t>capacitación</a:t>
            </a:r>
            <a:r>
              <a:rPr lang="en-GB" sz="2800" dirty="0" smtClean="0"/>
              <a:t> no </a:t>
            </a:r>
            <a:r>
              <a:rPr lang="en-GB" sz="2800" dirty="0" err="1" smtClean="0"/>
              <a:t>participan</a:t>
            </a:r>
            <a:r>
              <a:rPr lang="en-GB" sz="2800" dirty="0" smtClean="0"/>
              <a:t> de </a:t>
            </a:r>
            <a:r>
              <a:rPr lang="en-GB" sz="2800" dirty="0" err="1" smtClean="0"/>
              <a:t>ella</a:t>
            </a:r>
            <a:r>
              <a:rPr lang="en-GB" sz="2800" dirty="0" smtClean="0"/>
              <a:t> (la </a:t>
            </a:r>
            <a:r>
              <a:rPr lang="en-GB" sz="2800" dirty="0" err="1" smtClean="0"/>
              <a:t>mayoría</a:t>
            </a:r>
            <a:r>
              <a:rPr lang="en-GB" sz="2800" dirty="0" smtClean="0"/>
              <a:t>)</a:t>
            </a:r>
            <a:endParaRPr lang="en-GB" sz="2800" dirty="0"/>
          </a:p>
        </p:txBody>
      </p:sp>
      <p:graphicFrame>
        <p:nvGraphicFramePr>
          <p:cNvPr id="5" name="Chart 4"/>
          <p:cNvGraphicFramePr/>
          <p:nvPr>
            <p:extLst>
              <p:ext uri="{D42A27DB-BD31-4B8C-83A1-F6EECF244321}">
                <p14:modId xmlns:p14="http://schemas.microsoft.com/office/powerpoint/2010/main" val="2814081712"/>
              </p:ext>
            </p:extLst>
          </p:nvPr>
        </p:nvGraphicFramePr>
        <p:xfrm>
          <a:off x="467544" y="1988840"/>
          <a:ext cx="8590192" cy="43170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
        <p:nvSpPr>
          <p:cNvPr id="7" name="TextBox 1"/>
          <p:cNvSpPr txBox="1"/>
          <p:nvPr/>
        </p:nvSpPr>
        <p:spPr>
          <a:xfrm>
            <a:off x="2009167" y="1412776"/>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Participación</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capacitación</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laboral</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Porcentaje</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trabajadores</a:t>
            </a:r>
            <a:endParaRPr lang="en-GB" sz="1600" dirty="0">
              <a:solidFill>
                <a:schemeClr val="bg2">
                  <a:lumMod val="10000"/>
                </a:schemeClr>
              </a:solidFill>
              <a:latin typeface="Arial Narrow" panose="020B0606020202030204" pitchFamily="34" charset="0"/>
            </a:endParaRPr>
          </a:p>
        </p:txBody>
      </p:sp>
      <p:sp>
        <p:nvSpPr>
          <p:cNvPr id="8" name="Rectangle 7"/>
          <p:cNvSpPr/>
          <p:nvPr/>
        </p:nvSpPr>
        <p:spPr>
          <a:xfrm>
            <a:off x="1370990" y="2420888"/>
            <a:ext cx="188838" cy="2592288"/>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713173" y="2420888"/>
            <a:ext cx="188838" cy="2592288"/>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87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Las </a:t>
            </a:r>
            <a:r>
              <a:rPr lang="en-GB" sz="2800" dirty="0" err="1" smtClean="0"/>
              <a:t>competencias</a:t>
            </a:r>
            <a:r>
              <a:rPr lang="en-GB" sz="2800" dirty="0" smtClean="0"/>
              <a:t> son </a:t>
            </a:r>
            <a:r>
              <a:rPr lang="en-GB" sz="2800" dirty="0" err="1" smtClean="0"/>
              <a:t>importantes</a:t>
            </a:r>
            <a:r>
              <a:rPr lang="en-GB" sz="2800" dirty="0"/>
              <a:t> </a:t>
            </a:r>
            <a:r>
              <a:rPr lang="en-GB" sz="2800" dirty="0" smtClean="0"/>
              <a:t>y </a:t>
            </a:r>
            <a:r>
              <a:rPr lang="en-GB" sz="2800" dirty="0" err="1" smtClean="0"/>
              <a:t>necesarias</a:t>
            </a:r>
            <a:r>
              <a:rPr lang="en-GB" sz="2800" dirty="0" smtClean="0"/>
              <a:t> </a:t>
            </a:r>
            <a:r>
              <a:rPr lang="en-GB" sz="2800" dirty="0" err="1" smtClean="0"/>
              <a:t>pero</a:t>
            </a:r>
            <a:r>
              <a:rPr lang="en-GB" sz="2800" dirty="0" smtClean="0"/>
              <a:t> no </a:t>
            </a:r>
            <a:r>
              <a:rPr lang="en-GB" sz="2800" dirty="0" err="1" smtClean="0"/>
              <a:t>suficientes</a:t>
            </a:r>
            <a:endParaRPr lang="en-GB" sz="2800" dirty="0"/>
          </a:p>
        </p:txBody>
      </p:sp>
      <p:grpSp>
        <p:nvGrpSpPr>
          <p:cNvPr id="19" name="Group 18"/>
          <p:cNvGrpSpPr/>
          <p:nvPr/>
        </p:nvGrpSpPr>
        <p:grpSpPr>
          <a:xfrm>
            <a:off x="6521687" y="1957474"/>
            <a:ext cx="2217834" cy="895462"/>
            <a:chOff x="6521687" y="2285981"/>
            <a:chExt cx="2217834" cy="895462"/>
          </a:xfrm>
        </p:grpSpPr>
        <p:sp>
          <p:nvSpPr>
            <p:cNvPr id="46" name="Rectangle 45"/>
            <p:cNvSpPr/>
            <p:nvPr/>
          </p:nvSpPr>
          <p:spPr>
            <a:xfrm>
              <a:off x="6521687" y="2285981"/>
              <a:ext cx="2217834" cy="89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extBox 4"/>
            <p:cNvSpPr txBox="1"/>
            <p:nvPr/>
          </p:nvSpPr>
          <p:spPr>
            <a:xfrm>
              <a:off x="6664308" y="2565162"/>
              <a:ext cx="1843677"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Productividad</a:t>
              </a:r>
              <a:endParaRPr lang="en-GB" dirty="0">
                <a:latin typeface="Arial Narrow" panose="020B0606020202030204" pitchFamily="34" charset="0"/>
              </a:endParaRPr>
            </a:p>
          </p:txBody>
        </p:sp>
      </p:grpSp>
      <p:cxnSp>
        <p:nvCxnSpPr>
          <p:cNvPr id="54" name="Straight Arrow Connector 53"/>
          <p:cNvCxnSpPr/>
          <p:nvPr/>
        </p:nvCxnSpPr>
        <p:spPr>
          <a:xfrm flipV="1">
            <a:off x="3707904" y="2420888"/>
            <a:ext cx="2787451" cy="1"/>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1520" y="1412776"/>
            <a:ext cx="3456384" cy="21602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extBox 3"/>
          <p:cNvSpPr txBox="1"/>
          <p:nvPr/>
        </p:nvSpPr>
        <p:spPr>
          <a:xfrm>
            <a:off x="1093878" y="1660149"/>
            <a:ext cx="1843677" cy="369332"/>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err="1" smtClean="0">
                <a:latin typeface="Arial Narrow" panose="020B0606020202030204" pitchFamily="34" charset="0"/>
              </a:rPr>
              <a:t>Competencias</a:t>
            </a:r>
            <a:endParaRPr lang="en-GB" dirty="0">
              <a:latin typeface="Arial Narrow" panose="020B0606020202030204" pitchFamily="34" charset="0"/>
            </a:endParaRPr>
          </a:p>
        </p:txBody>
      </p:sp>
      <p:sp>
        <p:nvSpPr>
          <p:cNvPr id="6" name="TextBox 5"/>
          <p:cNvSpPr txBox="1"/>
          <p:nvPr/>
        </p:nvSpPr>
        <p:spPr>
          <a:xfrm>
            <a:off x="442854" y="2276872"/>
            <a:ext cx="921838" cy="369590"/>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Nivel</a:t>
            </a:r>
            <a:endParaRPr lang="en-GB" dirty="0">
              <a:latin typeface="Arial Narrow" panose="020B0606020202030204" pitchFamily="34" charset="0"/>
            </a:endParaRPr>
          </a:p>
        </p:txBody>
      </p:sp>
      <p:sp>
        <p:nvSpPr>
          <p:cNvPr id="7" name="TextBox 6"/>
          <p:cNvSpPr txBox="1"/>
          <p:nvPr/>
        </p:nvSpPr>
        <p:spPr>
          <a:xfrm>
            <a:off x="2723571" y="2276872"/>
            <a:ext cx="801598"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Uso</a:t>
            </a:r>
            <a:endParaRPr lang="en-GB" dirty="0">
              <a:latin typeface="Arial Narrow" panose="020B0606020202030204" pitchFamily="34" charset="0"/>
            </a:endParaRPr>
          </a:p>
        </p:txBody>
      </p:sp>
      <p:sp>
        <p:nvSpPr>
          <p:cNvPr id="8" name="TextBox 7"/>
          <p:cNvSpPr txBox="1"/>
          <p:nvPr/>
        </p:nvSpPr>
        <p:spPr>
          <a:xfrm>
            <a:off x="761011" y="3114648"/>
            <a:ext cx="1362717"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smtClean="0">
                <a:latin typeface="Arial Narrow" panose="020B0606020202030204" pitchFamily="34" charset="0"/>
              </a:rPr>
              <a:t>Mismatch</a:t>
            </a:r>
            <a:endParaRPr lang="en-GB" dirty="0">
              <a:latin typeface="Arial Narrow" panose="020B0606020202030204" pitchFamily="34" charset="0"/>
            </a:endParaRPr>
          </a:p>
        </p:txBody>
      </p:sp>
      <p:cxnSp>
        <p:nvCxnSpPr>
          <p:cNvPr id="10" name="Straight Arrow Connector 9"/>
          <p:cNvCxnSpPr>
            <a:stCxn id="6" idx="3"/>
            <a:endCxn id="7" idx="1"/>
          </p:cNvCxnSpPr>
          <p:nvPr/>
        </p:nvCxnSpPr>
        <p:spPr>
          <a:xfrm flipV="1">
            <a:off x="1364692" y="2461538"/>
            <a:ext cx="1358879" cy="129"/>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0"/>
          </p:cNvCxnSpPr>
          <p:nvPr/>
        </p:nvCxnSpPr>
        <p:spPr>
          <a:xfrm flipH="1" flipV="1">
            <a:off x="1442369" y="2461538"/>
            <a:ext cx="1" cy="65311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899121" y="2698018"/>
            <a:ext cx="1637885"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Reconocimiento</a:t>
            </a:r>
            <a:endParaRPr lang="en-GB" dirty="0">
              <a:latin typeface="Arial Narrow" panose="020B0606020202030204" pitchFamily="34" charset="0"/>
            </a:endParaRPr>
          </a:p>
        </p:txBody>
      </p:sp>
    </p:spTree>
    <p:extLst>
      <p:ext uri="{BB962C8B-B14F-4D97-AF65-F5344CB8AC3E}">
        <p14:creationId xmlns:p14="http://schemas.microsoft.com/office/powerpoint/2010/main" val="231728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Las </a:t>
            </a:r>
            <a:r>
              <a:rPr lang="en-GB" sz="2800" dirty="0" err="1" smtClean="0"/>
              <a:t>competencias</a:t>
            </a:r>
            <a:r>
              <a:rPr lang="en-GB" sz="2800" dirty="0" smtClean="0"/>
              <a:t> son </a:t>
            </a:r>
            <a:r>
              <a:rPr lang="en-GB" sz="2800" dirty="0" err="1" smtClean="0"/>
              <a:t>reconocidas</a:t>
            </a:r>
            <a:r>
              <a:rPr lang="en-GB" sz="2800" dirty="0" smtClean="0"/>
              <a:t> </a:t>
            </a:r>
            <a:r>
              <a:rPr lang="en-GB" sz="2800" dirty="0" err="1" smtClean="0"/>
              <a:t>en</a:t>
            </a:r>
            <a:r>
              <a:rPr lang="en-GB" sz="2800" dirty="0" smtClean="0"/>
              <a:t> el </a:t>
            </a:r>
            <a:r>
              <a:rPr lang="en-GB" sz="2800" dirty="0" err="1" smtClean="0"/>
              <a:t>mercado</a:t>
            </a:r>
            <a:r>
              <a:rPr lang="en-GB" sz="2800" dirty="0" smtClean="0"/>
              <a:t> </a:t>
            </a:r>
            <a:r>
              <a:rPr lang="en-GB" sz="2800" dirty="0" err="1" smtClean="0"/>
              <a:t>laboral</a:t>
            </a:r>
            <a:r>
              <a:rPr lang="en-GB" sz="2800" dirty="0" smtClean="0"/>
              <a:t>: altos </a:t>
            </a:r>
            <a:r>
              <a:rPr lang="en-GB" sz="2800" dirty="0" err="1" smtClean="0"/>
              <a:t>retornos</a:t>
            </a:r>
            <a:r>
              <a:rPr lang="en-GB" sz="2800" dirty="0" smtClean="0"/>
              <a:t> </a:t>
            </a:r>
            <a:r>
              <a:rPr lang="en-GB" sz="2800" dirty="0" err="1" smtClean="0"/>
              <a:t>en</a:t>
            </a:r>
            <a:r>
              <a:rPr lang="en-GB" sz="2800" dirty="0" smtClean="0"/>
              <a:t> </a:t>
            </a:r>
            <a:r>
              <a:rPr lang="en-GB" sz="2800" dirty="0" err="1" smtClean="0"/>
              <a:t>sueldos</a:t>
            </a:r>
            <a:endParaRPr lang="en-GB" sz="2800" dirty="0"/>
          </a:p>
        </p:txBody>
      </p:sp>
      <p:graphicFrame>
        <p:nvGraphicFramePr>
          <p:cNvPr id="5" name="Content Placeholder 3"/>
          <p:cNvGraphicFramePr>
            <a:graphicFrameLocks/>
          </p:cNvGraphicFramePr>
          <p:nvPr>
            <p:extLst>
              <p:ext uri="{D42A27DB-BD31-4B8C-83A1-F6EECF244321}">
                <p14:modId xmlns:p14="http://schemas.microsoft.com/office/powerpoint/2010/main" val="4231358035"/>
              </p:ext>
            </p:extLst>
          </p:nvPr>
        </p:nvGraphicFramePr>
        <p:xfrm>
          <a:off x="0" y="2060848"/>
          <a:ext cx="9066362" cy="439084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021233" y="2564904"/>
            <a:ext cx="188838" cy="2448272"/>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Relación</a:t>
            </a:r>
            <a:r>
              <a:rPr lang="en-GB" sz="2000" b="1" dirty="0" smtClean="0">
                <a:solidFill>
                  <a:srgbClr val="0070C0"/>
                </a:solidFill>
                <a:latin typeface="Arial Narrow" panose="020B0606020202030204" pitchFamily="34" charset="0"/>
              </a:rPr>
              <a:t> entre </a:t>
            </a:r>
            <a:r>
              <a:rPr lang="en-GB" sz="2000" b="1" dirty="0" err="1" smtClean="0">
                <a:solidFill>
                  <a:srgbClr val="0070C0"/>
                </a:solidFill>
                <a:latin typeface="Arial Narrow" panose="020B0606020202030204" pitchFamily="34" charset="0"/>
              </a:rPr>
              <a:t>años</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educación</a:t>
            </a:r>
            <a:r>
              <a:rPr lang="en-GB" sz="2000" b="1" dirty="0">
                <a:solidFill>
                  <a:srgbClr val="0070C0"/>
                </a:solidFill>
                <a:latin typeface="Arial Narrow" panose="020B0606020202030204" pitchFamily="34" charset="0"/>
              </a:rPr>
              <a:t>,</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uso</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lectura</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sueldos</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Diferencia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porcentaje</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sueldos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a:t>
            </a:r>
            <a:r>
              <a:rPr lang="en-GB" sz="1600" dirty="0" err="1" smtClean="0">
                <a:solidFill>
                  <a:schemeClr val="bg2">
                    <a:lumMod val="10000"/>
                  </a:schemeClr>
                </a:solidFill>
                <a:latin typeface="Arial Narrow" panose="020B0606020202030204" pitchFamily="34" charset="0"/>
              </a:rPr>
              <a:t>trabajadores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empleados</a:t>
            </a:r>
            <a:endParaRPr lang="en-GB" sz="1600" dirty="0">
              <a:solidFill>
                <a:schemeClr val="bg2">
                  <a:lumMod val="10000"/>
                </a:schemeClr>
              </a:solidFill>
              <a:latin typeface="Arial Narrow" panose="020B0606020202030204" pitchFamily="34" charset="0"/>
            </a:endParaRPr>
          </a:p>
        </p:txBody>
      </p:sp>
      <p:sp>
        <p:nvSpPr>
          <p:cNvPr id="8" name="TextBox 7"/>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
        <p:nvSpPr>
          <p:cNvPr id="9" name="Rectangle 8"/>
          <p:cNvSpPr/>
          <p:nvPr/>
        </p:nvSpPr>
        <p:spPr>
          <a:xfrm>
            <a:off x="5042189" y="2564904"/>
            <a:ext cx="188838" cy="2448272"/>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0118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 </a:t>
            </a:r>
            <a:r>
              <a:rPr lang="en-GB" sz="2800" dirty="0" err="1" smtClean="0"/>
              <a:t>distribución</a:t>
            </a:r>
            <a:r>
              <a:rPr lang="en-GB" sz="2800" dirty="0" smtClean="0"/>
              <a:t> de </a:t>
            </a:r>
            <a:r>
              <a:rPr lang="en-GB" sz="2800" dirty="0" err="1" smtClean="0"/>
              <a:t>salarios</a:t>
            </a:r>
            <a:r>
              <a:rPr lang="en-GB" sz="2800" dirty="0" smtClean="0"/>
              <a:t> </a:t>
            </a:r>
            <a:r>
              <a:rPr lang="en-GB" sz="2800" dirty="0" err="1" smtClean="0"/>
              <a:t>por</a:t>
            </a:r>
            <a:r>
              <a:rPr lang="en-GB" sz="2800" dirty="0" smtClean="0"/>
              <a:t> </a:t>
            </a:r>
            <a:r>
              <a:rPr lang="en-GB" sz="2800" dirty="0" err="1" smtClean="0"/>
              <a:t>competencia</a:t>
            </a:r>
            <a:r>
              <a:rPr lang="en-GB" sz="2800" dirty="0" smtClean="0"/>
              <a:t>: </a:t>
            </a:r>
            <a:r>
              <a:rPr lang="en-GB" sz="2800" dirty="0" err="1" smtClean="0"/>
              <a:t>una</a:t>
            </a:r>
            <a:r>
              <a:rPr lang="en-GB" sz="2800" dirty="0" smtClean="0"/>
              <a:t> </a:t>
            </a:r>
            <a:r>
              <a:rPr lang="en-GB" sz="2800" dirty="0" err="1" smtClean="0"/>
              <a:t>economía</a:t>
            </a:r>
            <a:r>
              <a:rPr lang="en-GB" sz="2800" dirty="0" smtClean="0"/>
              <a:t> </a:t>
            </a:r>
            <a:r>
              <a:rPr lang="en-GB" sz="2800" dirty="0" err="1" smtClean="0"/>
              <a:t>muy</a:t>
            </a:r>
            <a:r>
              <a:rPr lang="en-GB" sz="2800" dirty="0" smtClean="0"/>
              <a:t> </a:t>
            </a:r>
            <a:r>
              <a:rPr lang="en-GB" sz="2800" dirty="0" err="1" smtClean="0"/>
              <a:t>productiva</a:t>
            </a:r>
            <a:r>
              <a:rPr lang="en-GB" sz="2800" dirty="0" smtClean="0"/>
              <a:t> (</a:t>
            </a:r>
            <a:r>
              <a:rPr lang="en-GB" sz="2800" dirty="0" err="1" smtClean="0"/>
              <a:t>pequeña</a:t>
            </a:r>
            <a:r>
              <a:rPr lang="en-GB" sz="2800" dirty="0" smtClean="0"/>
              <a:t>)</a:t>
            </a:r>
            <a:endParaRPr lang="en-GB" sz="2800" dirty="0"/>
          </a:p>
        </p:txBody>
      </p:sp>
      <p:graphicFrame>
        <p:nvGraphicFramePr>
          <p:cNvPr id="6" name="Chart 5"/>
          <p:cNvGraphicFramePr/>
          <p:nvPr>
            <p:extLst>
              <p:ext uri="{D42A27DB-BD31-4B8C-83A1-F6EECF244321}">
                <p14:modId xmlns:p14="http://schemas.microsoft.com/office/powerpoint/2010/main" val="3201427287"/>
              </p:ext>
            </p:extLst>
          </p:nvPr>
        </p:nvGraphicFramePr>
        <p:xfrm>
          <a:off x="107504" y="2276871"/>
          <a:ext cx="8586736" cy="39604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Distribución</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ingreso</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según</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nivel</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Sueldo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(PPP USD 2012), </a:t>
            </a:r>
            <a:r>
              <a:rPr lang="en-GB" sz="1600" dirty="0" err="1" smtClean="0">
                <a:solidFill>
                  <a:schemeClr val="bg2">
                    <a:lumMod val="10000"/>
                  </a:schemeClr>
                </a:solidFill>
                <a:latin typeface="Arial Narrow" panose="020B0606020202030204" pitchFamily="34" charset="0"/>
              </a:rPr>
              <a:t>empleados</a:t>
            </a:r>
            <a:endParaRPr lang="en-GB" sz="1600" dirty="0">
              <a:solidFill>
                <a:schemeClr val="bg2">
                  <a:lumMod val="10000"/>
                </a:schemeClr>
              </a:solidFill>
              <a:latin typeface="Arial Narrow" panose="020B0606020202030204" pitchFamily="34" charset="0"/>
            </a:endParaRPr>
          </a:p>
        </p:txBody>
      </p:sp>
      <p:sp>
        <p:nvSpPr>
          <p:cNvPr id="8" name="TextBox 7"/>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
        <p:nvSpPr>
          <p:cNvPr id="9" name="Rectangle 8"/>
          <p:cNvSpPr/>
          <p:nvPr/>
        </p:nvSpPr>
        <p:spPr>
          <a:xfrm>
            <a:off x="4788024" y="5811956"/>
            <a:ext cx="3867338" cy="410276"/>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p:cNvSpPr/>
          <p:nvPr/>
        </p:nvSpPr>
        <p:spPr>
          <a:xfrm>
            <a:off x="5094514" y="3709392"/>
            <a:ext cx="3352800" cy="1447800"/>
          </a:xfrm>
          <a:custGeom>
            <a:avLst/>
            <a:gdLst>
              <a:gd name="connsiteX0" fmla="*/ 3298372 w 3352800"/>
              <a:gd name="connsiteY0" fmla="*/ 1447800 h 1447800"/>
              <a:gd name="connsiteX1" fmla="*/ 0 w 3352800"/>
              <a:gd name="connsiteY1" fmla="*/ 1447800 h 1447800"/>
              <a:gd name="connsiteX2" fmla="*/ 0 w 3352800"/>
              <a:gd name="connsiteY2" fmla="*/ 0 h 1447800"/>
              <a:gd name="connsiteX3" fmla="*/ 2427515 w 3352800"/>
              <a:gd name="connsiteY3" fmla="*/ 0 h 1447800"/>
              <a:gd name="connsiteX4" fmla="*/ 2427515 w 3352800"/>
              <a:gd name="connsiteY4" fmla="*/ 729343 h 1447800"/>
              <a:gd name="connsiteX5" fmla="*/ 3352800 w 3352800"/>
              <a:gd name="connsiteY5" fmla="*/ 729343 h 1447800"/>
              <a:gd name="connsiteX6" fmla="*/ 3352800 w 3352800"/>
              <a:gd name="connsiteY6" fmla="*/ 1447800 h 1447800"/>
              <a:gd name="connsiteX7" fmla="*/ 2917372 w 3352800"/>
              <a:gd name="connsiteY7" fmla="*/ 1447800 h 1447800"/>
              <a:gd name="connsiteX8" fmla="*/ 2939143 w 3352800"/>
              <a:gd name="connsiteY8" fmla="*/ 1426029 h 1447800"/>
              <a:gd name="connsiteX0" fmla="*/ 3298372 w 3352800"/>
              <a:gd name="connsiteY0" fmla="*/ 1447800 h 1447800"/>
              <a:gd name="connsiteX1" fmla="*/ 0 w 3352800"/>
              <a:gd name="connsiteY1" fmla="*/ 1447800 h 1447800"/>
              <a:gd name="connsiteX2" fmla="*/ 0 w 3352800"/>
              <a:gd name="connsiteY2" fmla="*/ 0 h 1447800"/>
              <a:gd name="connsiteX3" fmla="*/ 2427515 w 3352800"/>
              <a:gd name="connsiteY3" fmla="*/ 0 h 1447800"/>
              <a:gd name="connsiteX4" fmla="*/ 2427515 w 3352800"/>
              <a:gd name="connsiteY4" fmla="*/ 729343 h 1447800"/>
              <a:gd name="connsiteX5" fmla="*/ 3352800 w 3352800"/>
              <a:gd name="connsiteY5" fmla="*/ 729343 h 1447800"/>
              <a:gd name="connsiteX6" fmla="*/ 3352800 w 3352800"/>
              <a:gd name="connsiteY6" fmla="*/ 1447800 h 1447800"/>
              <a:gd name="connsiteX7" fmla="*/ 2917372 w 3352800"/>
              <a:gd name="connsiteY7"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1447800">
                <a:moveTo>
                  <a:pt x="3298372" y="1447800"/>
                </a:moveTo>
                <a:lnTo>
                  <a:pt x="0" y="1447800"/>
                </a:lnTo>
                <a:lnTo>
                  <a:pt x="0" y="0"/>
                </a:lnTo>
                <a:lnTo>
                  <a:pt x="2427515" y="0"/>
                </a:lnTo>
                <a:lnTo>
                  <a:pt x="2427515" y="729343"/>
                </a:lnTo>
                <a:lnTo>
                  <a:pt x="3352800" y="729343"/>
                </a:lnTo>
                <a:lnTo>
                  <a:pt x="3352800" y="1447800"/>
                </a:lnTo>
                <a:lnTo>
                  <a:pt x="2917372" y="1447800"/>
                </a:lnTo>
              </a:path>
            </a:pathLst>
          </a:custGeom>
          <a:solidFill>
            <a:srgbClr val="00206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1238599" y="3349352"/>
            <a:ext cx="3352800" cy="1447800"/>
          </a:xfrm>
          <a:custGeom>
            <a:avLst/>
            <a:gdLst>
              <a:gd name="connsiteX0" fmla="*/ 3298372 w 3352800"/>
              <a:gd name="connsiteY0" fmla="*/ 1447800 h 1447800"/>
              <a:gd name="connsiteX1" fmla="*/ 0 w 3352800"/>
              <a:gd name="connsiteY1" fmla="*/ 1447800 h 1447800"/>
              <a:gd name="connsiteX2" fmla="*/ 0 w 3352800"/>
              <a:gd name="connsiteY2" fmla="*/ 0 h 1447800"/>
              <a:gd name="connsiteX3" fmla="*/ 2427515 w 3352800"/>
              <a:gd name="connsiteY3" fmla="*/ 0 h 1447800"/>
              <a:gd name="connsiteX4" fmla="*/ 2427515 w 3352800"/>
              <a:gd name="connsiteY4" fmla="*/ 729343 h 1447800"/>
              <a:gd name="connsiteX5" fmla="*/ 3352800 w 3352800"/>
              <a:gd name="connsiteY5" fmla="*/ 729343 h 1447800"/>
              <a:gd name="connsiteX6" fmla="*/ 3352800 w 3352800"/>
              <a:gd name="connsiteY6" fmla="*/ 1447800 h 1447800"/>
              <a:gd name="connsiteX7" fmla="*/ 2917372 w 3352800"/>
              <a:gd name="connsiteY7" fmla="*/ 1447800 h 1447800"/>
              <a:gd name="connsiteX8" fmla="*/ 2939143 w 3352800"/>
              <a:gd name="connsiteY8" fmla="*/ 1426029 h 1447800"/>
              <a:gd name="connsiteX0" fmla="*/ 3298372 w 3352800"/>
              <a:gd name="connsiteY0" fmla="*/ 1447800 h 1447800"/>
              <a:gd name="connsiteX1" fmla="*/ 0 w 3352800"/>
              <a:gd name="connsiteY1" fmla="*/ 1447800 h 1447800"/>
              <a:gd name="connsiteX2" fmla="*/ 0 w 3352800"/>
              <a:gd name="connsiteY2" fmla="*/ 0 h 1447800"/>
              <a:gd name="connsiteX3" fmla="*/ 2427515 w 3352800"/>
              <a:gd name="connsiteY3" fmla="*/ 0 h 1447800"/>
              <a:gd name="connsiteX4" fmla="*/ 2427515 w 3352800"/>
              <a:gd name="connsiteY4" fmla="*/ 729343 h 1447800"/>
              <a:gd name="connsiteX5" fmla="*/ 3352800 w 3352800"/>
              <a:gd name="connsiteY5" fmla="*/ 729343 h 1447800"/>
              <a:gd name="connsiteX6" fmla="*/ 3352800 w 3352800"/>
              <a:gd name="connsiteY6" fmla="*/ 1447800 h 1447800"/>
              <a:gd name="connsiteX7" fmla="*/ 2917372 w 3352800"/>
              <a:gd name="connsiteY7"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1447800">
                <a:moveTo>
                  <a:pt x="3298372" y="1447800"/>
                </a:moveTo>
                <a:lnTo>
                  <a:pt x="0" y="1447800"/>
                </a:lnTo>
                <a:lnTo>
                  <a:pt x="0" y="0"/>
                </a:lnTo>
                <a:lnTo>
                  <a:pt x="2427515" y="0"/>
                </a:lnTo>
                <a:lnTo>
                  <a:pt x="2427515" y="729343"/>
                </a:lnTo>
                <a:lnTo>
                  <a:pt x="3352800" y="729343"/>
                </a:lnTo>
                <a:lnTo>
                  <a:pt x="3352800" y="1447800"/>
                </a:lnTo>
                <a:lnTo>
                  <a:pt x="2917372" y="1447800"/>
                </a:lnTo>
              </a:path>
            </a:pathLst>
          </a:custGeom>
          <a:solidFill>
            <a:srgbClr val="00206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050128" y="3645024"/>
            <a:ext cx="541271" cy="428228"/>
          </a:xfrm>
          <a:prstGeom prst="rect">
            <a:avLst/>
          </a:prstGeom>
          <a:solidFill>
            <a:srgbClr val="FFC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894292" y="3861048"/>
            <a:ext cx="541271" cy="428228"/>
          </a:xfrm>
          <a:prstGeom prst="rect">
            <a:avLst/>
          </a:prstGeom>
          <a:solidFill>
            <a:srgbClr val="FFC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045562" y="3101618"/>
            <a:ext cx="541271" cy="428228"/>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894291" y="3216796"/>
            <a:ext cx="541271" cy="428228"/>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42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4"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El </a:t>
            </a:r>
            <a:r>
              <a:rPr lang="en-GB" sz="2800" dirty="0" err="1" smtClean="0"/>
              <a:t>nivel</a:t>
            </a:r>
            <a:r>
              <a:rPr lang="en-GB" sz="2800" dirty="0" smtClean="0"/>
              <a:t> de </a:t>
            </a:r>
            <a:r>
              <a:rPr lang="en-GB" sz="2800" dirty="0" err="1" smtClean="0"/>
              <a:t>competencias</a:t>
            </a:r>
            <a:r>
              <a:rPr lang="en-GB" sz="2800" dirty="0" smtClean="0"/>
              <a:t> no </a:t>
            </a:r>
            <a:r>
              <a:rPr lang="en-GB" sz="2800" dirty="0" err="1" smtClean="0"/>
              <a:t>es</a:t>
            </a:r>
            <a:r>
              <a:rPr lang="en-GB" sz="2800" dirty="0" smtClean="0"/>
              <a:t> lo </a:t>
            </a:r>
            <a:r>
              <a:rPr lang="en-GB" sz="2800" dirty="0" err="1" smtClean="0"/>
              <a:t>mismo</a:t>
            </a:r>
            <a:r>
              <a:rPr lang="en-GB" sz="2800" dirty="0" smtClean="0"/>
              <a:t> </a:t>
            </a:r>
            <a:r>
              <a:rPr lang="en-GB" sz="2800" dirty="0" err="1" smtClean="0"/>
              <a:t>que</a:t>
            </a:r>
            <a:r>
              <a:rPr lang="en-GB" sz="2800" dirty="0" smtClean="0"/>
              <a:t> el </a:t>
            </a:r>
            <a:r>
              <a:rPr lang="en-GB" sz="2800" dirty="0" err="1" smtClean="0"/>
              <a:t>uso</a:t>
            </a:r>
            <a:r>
              <a:rPr lang="en-GB" sz="2800" dirty="0" smtClean="0"/>
              <a:t> de </a:t>
            </a:r>
            <a:r>
              <a:rPr lang="en-GB" sz="2800" dirty="0" err="1" smtClean="0"/>
              <a:t>competencias</a:t>
            </a:r>
            <a:endParaRPr lang="en-GB" sz="2800" dirty="0"/>
          </a:p>
        </p:txBody>
      </p:sp>
      <p:graphicFrame>
        <p:nvGraphicFramePr>
          <p:cNvPr id="6" name="Content Placeholder 3"/>
          <p:cNvGraphicFramePr>
            <a:graphicFrameLocks/>
          </p:cNvGraphicFramePr>
          <p:nvPr>
            <p:extLst>
              <p:ext uri="{D42A27DB-BD31-4B8C-83A1-F6EECF244321}">
                <p14:modId xmlns:p14="http://schemas.microsoft.com/office/powerpoint/2010/main" val="2629915007"/>
              </p:ext>
            </p:extLst>
          </p:nvPr>
        </p:nvGraphicFramePr>
        <p:xfrm>
          <a:off x="77637" y="2276872"/>
          <a:ext cx="9066363" cy="40376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7544" y="6423719"/>
            <a:ext cx="7318029" cy="461665"/>
          </a:xfrm>
          <a:prstGeom prst="rect">
            <a:avLst/>
          </a:prstGeom>
          <a:noFill/>
        </p:spPr>
        <p:txBody>
          <a:bodyPr wrap="none" rtlCol="0">
            <a:spAutoFit/>
          </a:bodyPr>
          <a:lstStyle/>
          <a:p>
            <a:r>
              <a:rPr lang="en-GB" sz="1200" dirty="0" smtClean="0">
                <a:latin typeface="+mj-lt"/>
              </a:rPr>
              <a:t>Nota: El </a:t>
            </a:r>
            <a:r>
              <a:rPr lang="en-GB" sz="1200" dirty="0" err="1" smtClean="0">
                <a:latin typeface="+mj-lt"/>
              </a:rPr>
              <a:t>índice</a:t>
            </a:r>
            <a:r>
              <a:rPr lang="en-GB" sz="1200" dirty="0" smtClean="0">
                <a:latin typeface="+mj-lt"/>
              </a:rPr>
              <a:t> de </a:t>
            </a:r>
            <a:r>
              <a:rPr lang="en-GB" sz="1200" dirty="0" err="1" smtClean="0">
                <a:latin typeface="+mj-lt"/>
              </a:rPr>
              <a:t>uso</a:t>
            </a:r>
            <a:r>
              <a:rPr lang="en-GB" sz="1200" dirty="0">
                <a:latin typeface="+mj-lt"/>
              </a:rPr>
              <a:t> </a:t>
            </a:r>
            <a:r>
              <a:rPr lang="en-GB" sz="1200" dirty="0" smtClean="0">
                <a:latin typeface="+mj-lt"/>
              </a:rPr>
              <a:t>de </a:t>
            </a:r>
            <a:r>
              <a:rPr lang="en-GB" sz="1200" dirty="0" err="1" smtClean="0">
                <a:latin typeface="+mj-lt"/>
              </a:rPr>
              <a:t>lectura</a:t>
            </a:r>
            <a:r>
              <a:rPr lang="en-GB" sz="1200" dirty="0" smtClean="0">
                <a:latin typeface="+mj-lt"/>
              </a:rPr>
              <a:t> </a:t>
            </a:r>
            <a:r>
              <a:rPr lang="en-GB" sz="1200" dirty="0" err="1" smtClean="0">
                <a:latin typeface="+mj-lt"/>
              </a:rPr>
              <a:t>en</a:t>
            </a:r>
            <a:r>
              <a:rPr lang="en-GB" sz="1200" dirty="0" smtClean="0">
                <a:latin typeface="+mj-lt"/>
              </a:rPr>
              <a:t> el </a:t>
            </a:r>
            <a:r>
              <a:rPr lang="en-GB" sz="1200" dirty="0" err="1" smtClean="0">
                <a:latin typeface="+mj-lt"/>
              </a:rPr>
              <a:t>trabajo</a:t>
            </a:r>
            <a:r>
              <a:rPr lang="en-GB" sz="1200" dirty="0" smtClean="0">
                <a:latin typeface="+mj-lt"/>
              </a:rPr>
              <a:t> </a:t>
            </a:r>
            <a:r>
              <a:rPr lang="en-GB" sz="1200" dirty="0" err="1" smtClean="0">
                <a:latin typeface="+mj-lt"/>
              </a:rPr>
              <a:t>tiene</a:t>
            </a:r>
            <a:r>
              <a:rPr lang="en-GB" sz="1200" dirty="0" smtClean="0">
                <a:latin typeface="+mj-lt"/>
              </a:rPr>
              <a:t> un </a:t>
            </a:r>
            <a:r>
              <a:rPr lang="en-GB" sz="1200" dirty="0" err="1" smtClean="0">
                <a:latin typeface="+mj-lt"/>
              </a:rPr>
              <a:t>rango</a:t>
            </a:r>
            <a:r>
              <a:rPr lang="en-GB" sz="1200" dirty="0" smtClean="0">
                <a:latin typeface="+mj-lt"/>
              </a:rPr>
              <a:t> de 1: “</a:t>
            </a:r>
            <a:r>
              <a:rPr lang="en-GB" sz="1200" dirty="0" err="1" smtClean="0">
                <a:latin typeface="+mj-lt"/>
              </a:rPr>
              <a:t>Nunca</a:t>
            </a:r>
            <a:r>
              <a:rPr lang="en-GB" sz="1200" dirty="0" smtClean="0">
                <a:latin typeface="+mj-lt"/>
              </a:rPr>
              <a:t>” a 5: “Al </a:t>
            </a:r>
            <a:r>
              <a:rPr lang="en-GB" sz="1200" dirty="0" err="1" smtClean="0">
                <a:latin typeface="+mj-lt"/>
              </a:rPr>
              <a:t>menos</a:t>
            </a:r>
            <a:r>
              <a:rPr lang="en-GB" sz="1200" dirty="0" smtClean="0">
                <a:latin typeface="+mj-lt"/>
              </a:rPr>
              <a:t> </a:t>
            </a:r>
            <a:r>
              <a:rPr lang="en-GB" sz="1200" dirty="0" err="1" smtClean="0">
                <a:latin typeface="+mj-lt"/>
              </a:rPr>
              <a:t>una</a:t>
            </a:r>
            <a:r>
              <a:rPr lang="en-GB" sz="1200" dirty="0" smtClean="0">
                <a:latin typeface="+mj-lt"/>
              </a:rPr>
              <a:t> </a:t>
            </a:r>
            <a:r>
              <a:rPr lang="en-GB" sz="1200" dirty="0" err="1" smtClean="0">
                <a:latin typeface="+mj-lt"/>
              </a:rPr>
              <a:t>vez</a:t>
            </a:r>
            <a:r>
              <a:rPr lang="en-GB" sz="1200" dirty="0" smtClean="0">
                <a:latin typeface="+mj-lt"/>
              </a:rPr>
              <a:t> al </a:t>
            </a:r>
            <a:r>
              <a:rPr lang="en-GB" sz="1200" dirty="0" err="1" smtClean="0">
                <a:latin typeface="+mj-lt"/>
              </a:rPr>
              <a:t>día</a:t>
            </a:r>
            <a:r>
              <a:rPr lang="en-GB" sz="1200" dirty="0" smtClean="0">
                <a:latin typeface="+mj-lt"/>
              </a:rPr>
              <a:t>’</a:t>
            </a:r>
          </a:p>
          <a:p>
            <a:r>
              <a:rPr lang="en-GB" sz="1200" dirty="0" smtClean="0">
                <a:latin typeface="+mj-lt"/>
              </a:rPr>
              <a:t>Fuente: OECD Survey of Adult Skills (2012, 2015)</a:t>
            </a:r>
            <a:endParaRPr lang="en-GB" sz="1200" dirty="0">
              <a:latin typeface="+mj-lt"/>
            </a:endParaRPr>
          </a:p>
        </p:txBody>
      </p:sp>
      <p:sp>
        <p:nvSpPr>
          <p:cNvPr id="8"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Uso</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el </a:t>
            </a:r>
            <a:r>
              <a:rPr lang="en-GB" sz="2000" b="1" dirty="0" err="1" smtClean="0">
                <a:solidFill>
                  <a:srgbClr val="0070C0"/>
                </a:solidFill>
                <a:latin typeface="Arial Narrow" panose="020B0606020202030204" pitchFamily="34" charset="0"/>
              </a:rPr>
              <a:t>trabajo</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índice</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uso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lectura</a:t>
            </a:r>
            <a:r>
              <a:rPr lang="en-GB" sz="1600" dirty="0" smtClean="0">
                <a:solidFill>
                  <a:schemeClr val="bg2">
                    <a:lumMod val="10000"/>
                  </a:schemeClr>
                </a:solidFill>
                <a:latin typeface="Arial Narrow" panose="020B0606020202030204" pitchFamily="34" charset="0"/>
              </a:rPr>
              <a:t> y </a:t>
            </a: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competencias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lectoras</a:t>
            </a:r>
            <a:endParaRPr lang="en-GB" sz="1600" dirty="0">
              <a:solidFill>
                <a:schemeClr val="bg2">
                  <a:lumMod val="10000"/>
                </a:schemeClr>
              </a:solidFill>
              <a:latin typeface="Arial Narrow" panose="020B0606020202030204" pitchFamily="34" charset="0"/>
            </a:endParaRPr>
          </a:p>
        </p:txBody>
      </p:sp>
      <p:sp>
        <p:nvSpPr>
          <p:cNvPr id="9" name="Rectangle 8"/>
          <p:cNvSpPr/>
          <p:nvPr/>
        </p:nvSpPr>
        <p:spPr>
          <a:xfrm>
            <a:off x="1212819" y="2708920"/>
            <a:ext cx="188838" cy="2448272"/>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74498" y="2708920"/>
            <a:ext cx="188838" cy="2448272"/>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19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El </a:t>
            </a:r>
            <a:r>
              <a:rPr lang="en-GB" sz="2800" dirty="0" err="1" smtClean="0"/>
              <a:t>uso</a:t>
            </a:r>
            <a:r>
              <a:rPr lang="en-GB" sz="2800" dirty="0" smtClean="0"/>
              <a:t> de </a:t>
            </a:r>
            <a:r>
              <a:rPr lang="en-GB" sz="2800" dirty="0" err="1" smtClean="0"/>
              <a:t>competencias</a:t>
            </a:r>
            <a:r>
              <a:rPr lang="en-GB" sz="2800" dirty="0" smtClean="0"/>
              <a:t> </a:t>
            </a:r>
            <a:r>
              <a:rPr lang="en-GB" sz="2800" dirty="0" err="1" smtClean="0"/>
              <a:t>también</a:t>
            </a:r>
            <a:r>
              <a:rPr lang="en-GB" sz="2800" dirty="0" smtClean="0"/>
              <a:t> </a:t>
            </a:r>
            <a:r>
              <a:rPr lang="en-GB" sz="2800" dirty="0" err="1" smtClean="0"/>
              <a:t>está</a:t>
            </a:r>
            <a:r>
              <a:rPr lang="en-GB" sz="2800" dirty="0" smtClean="0"/>
              <a:t> </a:t>
            </a:r>
            <a:r>
              <a:rPr lang="en-GB" sz="2800" dirty="0" err="1" smtClean="0"/>
              <a:t>relacionado</a:t>
            </a:r>
            <a:r>
              <a:rPr lang="en-GB" sz="2800" dirty="0" smtClean="0"/>
              <a:t> con la </a:t>
            </a:r>
            <a:r>
              <a:rPr lang="en-GB" sz="2800" dirty="0" err="1" smtClean="0"/>
              <a:t>productividad</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97006454"/>
              </p:ext>
            </p:extLst>
          </p:nvPr>
        </p:nvGraphicFramePr>
        <p:xfrm>
          <a:off x="467544" y="2276872"/>
          <a:ext cx="8316416" cy="38777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
        <p:nvSpPr>
          <p:cNvPr id="8"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Uso</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el </a:t>
            </a:r>
            <a:r>
              <a:rPr lang="en-GB" sz="2000" b="1" dirty="0" err="1" smtClean="0">
                <a:solidFill>
                  <a:srgbClr val="0070C0"/>
                </a:solidFill>
                <a:latin typeface="Arial Narrow" panose="020B0606020202030204" pitchFamily="34" charset="0"/>
              </a:rPr>
              <a:t>trabajo</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productividad</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laboral</a:t>
            </a:r>
            <a:endParaRPr lang="en-GB" sz="2000" b="1" dirty="0" smtClean="0">
              <a:solidFill>
                <a:srgbClr val="0070C0"/>
              </a:solidFill>
              <a:latin typeface="Arial Narrow" panose="020B0606020202030204" pitchFamily="34" charset="0"/>
            </a:endParaRPr>
          </a:p>
          <a:p>
            <a:pPr algn="ctr"/>
            <a:r>
              <a:rPr lang="en-GB" sz="1600" dirty="0" smtClean="0">
                <a:solidFill>
                  <a:schemeClr val="bg2">
                    <a:lumMod val="10000"/>
                  </a:schemeClr>
                </a:solidFill>
                <a:latin typeface="Arial Narrow" panose="020B0606020202030204" pitchFamily="34" charset="0"/>
              </a:rPr>
              <a:t>PIB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a:t>
            </a:r>
            <a:r>
              <a:rPr lang="en-GB" sz="1600" dirty="0" err="1" smtClean="0">
                <a:solidFill>
                  <a:schemeClr val="bg2">
                    <a:lumMod val="10000"/>
                  </a:schemeClr>
                </a:solidFill>
                <a:latin typeface="Arial Narrow" panose="020B0606020202030204" pitchFamily="34" charset="0"/>
              </a:rPr>
              <a:t>trabajada</a:t>
            </a:r>
            <a:r>
              <a:rPr lang="en-GB" sz="1600" dirty="0" smtClean="0">
                <a:solidFill>
                  <a:schemeClr val="bg2">
                    <a:lumMod val="10000"/>
                  </a:schemeClr>
                </a:solidFill>
                <a:latin typeface="Arial Narrow" panose="020B0606020202030204" pitchFamily="34" charset="0"/>
              </a:rPr>
              <a:t> (log) y </a:t>
            </a: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uso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lectura</a:t>
            </a:r>
            <a:endParaRPr lang="en-GB" sz="1600" dirty="0">
              <a:solidFill>
                <a:schemeClr val="bg2">
                  <a:lumMod val="10000"/>
                </a:schemeClr>
              </a:solidFill>
              <a:latin typeface="Arial Narrow" panose="020B0606020202030204" pitchFamily="34" charset="0"/>
            </a:endParaRPr>
          </a:p>
        </p:txBody>
      </p:sp>
      <p:sp>
        <p:nvSpPr>
          <p:cNvPr id="9" name="Oval 8"/>
          <p:cNvSpPr/>
          <p:nvPr/>
        </p:nvSpPr>
        <p:spPr>
          <a:xfrm>
            <a:off x="4283968" y="5013176"/>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9127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18034425"/>
              </p:ext>
            </p:extLst>
          </p:nvPr>
        </p:nvGraphicFramePr>
        <p:xfrm>
          <a:off x="1835696" y="2186038"/>
          <a:ext cx="5098167" cy="4355572"/>
        </p:xfrm>
        <a:graphic>
          <a:graphicData uri="http://schemas.openxmlformats.org/drawingml/2006/table">
            <a:tbl>
              <a:tblPr>
                <a:tableStyleId>{5C22544A-7EE6-4342-B048-85BDC9FD1C3A}</a:tableStyleId>
              </a:tblPr>
              <a:tblGrid>
                <a:gridCol w="1699389"/>
                <a:gridCol w="1699389"/>
                <a:gridCol w="1699389"/>
              </a:tblGrid>
              <a:tr h="320480">
                <a:tc rowSpan="2">
                  <a:txBody>
                    <a:bodyPr/>
                    <a:lstStyle/>
                    <a:p>
                      <a:pPr algn="l" fontAlgn="b"/>
                      <a:r>
                        <a:rPr lang="en-GB" sz="1400" b="1" i="1" u="none" strike="noStrike" dirty="0" smtClean="0">
                          <a:solidFill>
                            <a:schemeClr val="bg1"/>
                          </a:solidFill>
                          <a:effectLst/>
                          <a:latin typeface="Arial Narrow" panose="020B0606020202030204" pitchFamily="34" charset="0"/>
                        </a:rPr>
                        <a:t>Sin </a:t>
                      </a:r>
                      <a:r>
                        <a:rPr lang="en-GB" sz="1400" b="1" i="1" u="none" strike="noStrike" dirty="0" err="1" smtClean="0">
                          <a:solidFill>
                            <a:schemeClr val="bg1"/>
                          </a:solidFill>
                          <a:effectLst/>
                          <a:latin typeface="Arial Narrow" panose="020B0606020202030204" pitchFamily="34" charset="0"/>
                        </a:rPr>
                        <a:t>ajustar</a:t>
                      </a:r>
                      <a:r>
                        <a:rPr lang="en-GB" sz="1400" b="1" u="none" strike="noStrike" dirty="0">
                          <a:solidFill>
                            <a:schemeClr val="bg1"/>
                          </a:solidFill>
                          <a:effectLst/>
                          <a:latin typeface="Arial Narrow" panose="020B0606020202030204" pitchFamily="34" charset="0"/>
                        </a:rPr>
                        <a:t> </a:t>
                      </a:r>
                      <a:endParaRPr lang="en-GB" sz="1400" b="1" i="0" u="none" strike="noStrike" dirty="0">
                        <a:solidFill>
                          <a:schemeClr val="bg1"/>
                        </a:solidFill>
                        <a:effectLst/>
                        <a:latin typeface="Arial Narrow" panose="020B0606020202030204" pitchFamily="34" charset="0"/>
                      </a:endParaRPr>
                    </a:p>
                  </a:txBody>
                  <a:tcPr marL="6540" marR="6540" marT="654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b="1" u="none" strike="noStrike" dirty="0" err="1" smtClean="0">
                          <a:solidFill>
                            <a:schemeClr val="bg1"/>
                          </a:solidFill>
                          <a:effectLst/>
                          <a:latin typeface="Arial Narrow" panose="020B0606020202030204" pitchFamily="34" charset="0"/>
                        </a:rPr>
                        <a:t>Productividad</a:t>
                      </a:r>
                      <a:r>
                        <a:rPr lang="en-GB" sz="1400" b="1" u="none" strike="noStrike" dirty="0" smtClean="0">
                          <a:solidFill>
                            <a:schemeClr val="bg1"/>
                          </a:solidFill>
                          <a:effectLst/>
                          <a:latin typeface="Arial Narrow" panose="020B0606020202030204" pitchFamily="34" charset="0"/>
                        </a:rPr>
                        <a:t> </a:t>
                      </a:r>
                      <a:r>
                        <a:rPr lang="en-GB" sz="1400" b="1" u="none" strike="noStrike" dirty="0" err="1" smtClean="0">
                          <a:solidFill>
                            <a:schemeClr val="bg1"/>
                          </a:solidFill>
                          <a:effectLst/>
                          <a:latin typeface="Arial Narrow" panose="020B0606020202030204" pitchFamily="34" charset="0"/>
                        </a:rPr>
                        <a:t>laboral</a:t>
                      </a:r>
                      <a:endParaRPr lang="en-GB" sz="1400" b="1"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b="1" u="none" strike="noStrike" dirty="0" err="1" smtClean="0">
                          <a:solidFill>
                            <a:schemeClr val="bg1"/>
                          </a:solidFill>
                          <a:effectLst/>
                          <a:latin typeface="Arial Narrow" panose="020B0606020202030204" pitchFamily="34" charset="0"/>
                        </a:rPr>
                        <a:t>Productividad</a:t>
                      </a:r>
                      <a:r>
                        <a:rPr lang="en-GB" sz="1400" b="1" u="none" strike="noStrike" dirty="0" smtClean="0">
                          <a:solidFill>
                            <a:schemeClr val="bg1"/>
                          </a:solidFill>
                          <a:effectLst/>
                          <a:latin typeface="Arial Narrow" panose="020B0606020202030204" pitchFamily="34" charset="0"/>
                        </a:rPr>
                        <a:t> a </a:t>
                      </a:r>
                      <a:r>
                        <a:rPr lang="en-GB" sz="1400" b="1" u="none" strike="noStrike" dirty="0" err="1" smtClean="0">
                          <a:solidFill>
                            <a:schemeClr val="bg1"/>
                          </a:solidFill>
                          <a:effectLst/>
                          <a:latin typeface="Arial Narrow" panose="020B0606020202030204" pitchFamily="34" charset="0"/>
                        </a:rPr>
                        <a:t>nivel</a:t>
                      </a:r>
                      <a:r>
                        <a:rPr lang="en-GB" sz="1400" b="1" u="none" strike="noStrike" dirty="0" smtClean="0">
                          <a:solidFill>
                            <a:schemeClr val="bg1"/>
                          </a:solidFill>
                          <a:effectLst/>
                          <a:latin typeface="Arial Narrow" panose="020B0606020202030204" pitchFamily="34" charset="0"/>
                        </a:rPr>
                        <a:t> de </a:t>
                      </a:r>
                      <a:r>
                        <a:rPr lang="en-GB" sz="1400" b="1" u="none" strike="noStrike" dirty="0" err="1" smtClean="0">
                          <a:solidFill>
                            <a:schemeClr val="bg1"/>
                          </a:solidFill>
                          <a:effectLst/>
                          <a:latin typeface="Arial Narrow" panose="020B0606020202030204" pitchFamily="34" charset="0"/>
                        </a:rPr>
                        <a:t>industrias</a:t>
                      </a:r>
                      <a:endParaRPr lang="en-GB" sz="1400" b="1"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r>
              <a:tr h="425126">
                <a:tc vMerge="1">
                  <a:txBody>
                    <a:bodyPr/>
                    <a:lstStyle/>
                    <a:p>
                      <a:pPr algn="l" fontAlgn="b"/>
                      <a:endParaRPr lang="en-GB" sz="1400" b="1" i="0" u="none" strike="noStrike" dirty="0">
                        <a:solidFill>
                          <a:schemeClr val="bg1"/>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smtClean="0">
                          <a:solidFill>
                            <a:schemeClr val="bg1"/>
                          </a:solidFill>
                          <a:effectLst/>
                          <a:latin typeface="Arial Narrow" panose="020B0606020202030204" pitchFamily="34" charset="0"/>
                        </a:rPr>
                        <a:t>PIB</a:t>
                      </a:r>
                      <a:r>
                        <a:rPr lang="en-GB" sz="1400" u="none" strike="noStrike" baseline="0" dirty="0" smtClean="0">
                          <a:solidFill>
                            <a:schemeClr val="bg1"/>
                          </a:solidFill>
                          <a:effectLst/>
                          <a:latin typeface="Arial Narrow" panose="020B0606020202030204" pitchFamily="34" charset="0"/>
                        </a:rPr>
                        <a:t> </a:t>
                      </a:r>
                      <a:r>
                        <a:rPr lang="en-GB" sz="1400" u="none" strike="noStrike" baseline="0" dirty="0" err="1" smtClean="0">
                          <a:solidFill>
                            <a:schemeClr val="bg1"/>
                          </a:solidFill>
                          <a:effectLst/>
                          <a:latin typeface="Arial Narrow" panose="020B0606020202030204" pitchFamily="34" charset="0"/>
                        </a:rPr>
                        <a:t>por</a:t>
                      </a:r>
                      <a:r>
                        <a:rPr lang="en-GB" sz="1400" u="none" strike="noStrike" baseline="0" dirty="0" smtClean="0">
                          <a:solidFill>
                            <a:schemeClr val="bg1"/>
                          </a:solidFill>
                          <a:effectLst/>
                          <a:latin typeface="Arial Narrow" panose="020B0606020202030204" pitchFamily="34" charset="0"/>
                        </a:rPr>
                        <a:t> hora </a:t>
                      </a:r>
                      <a:r>
                        <a:rPr lang="en-GB" sz="1400" u="none" strike="noStrike" baseline="0" dirty="0" err="1" smtClean="0">
                          <a:solidFill>
                            <a:schemeClr val="bg1"/>
                          </a:solidFill>
                          <a:effectLst/>
                          <a:latin typeface="Arial Narrow" panose="020B0606020202030204" pitchFamily="34" charset="0"/>
                        </a:rPr>
                        <a:t>trabajada</a:t>
                      </a:r>
                      <a:endParaRPr lang="en-GB" sz="1400" b="0"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err="1" smtClean="0">
                          <a:solidFill>
                            <a:schemeClr val="bg1"/>
                          </a:solidFill>
                          <a:effectLst/>
                          <a:latin typeface="Arial Narrow" panose="020B0606020202030204" pitchFamily="34" charset="0"/>
                        </a:rPr>
                        <a:t>Productividad</a:t>
                      </a:r>
                      <a:r>
                        <a:rPr lang="en-GB" sz="1400" u="none" strike="noStrike" baseline="0" dirty="0" smtClean="0">
                          <a:solidFill>
                            <a:schemeClr val="bg1"/>
                          </a:solidFill>
                          <a:effectLst/>
                          <a:latin typeface="Arial Narrow" panose="020B0606020202030204" pitchFamily="34" charset="0"/>
                        </a:rPr>
                        <a:t> </a:t>
                      </a:r>
                      <a:r>
                        <a:rPr lang="en-GB" sz="1400" u="none" strike="noStrike" baseline="0" dirty="0" err="1" smtClean="0">
                          <a:solidFill>
                            <a:schemeClr val="bg1"/>
                          </a:solidFill>
                          <a:effectLst/>
                          <a:latin typeface="Arial Narrow" panose="020B0606020202030204" pitchFamily="34" charset="0"/>
                        </a:rPr>
                        <a:t>ponderada</a:t>
                      </a:r>
                      <a:endParaRPr lang="en-GB" sz="1400" b="0"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15833">
                <a:tc>
                  <a:txBody>
                    <a:bodyPr/>
                    <a:lstStyle/>
                    <a:p>
                      <a:pPr algn="l" fontAlgn="b"/>
                      <a:r>
                        <a:rPr lang="en-GB" sz="1400" u="none" strike="noStrike" dirty="0" err="1" smtClean="0">
                          <a:solidFill>
                            <a:schemeClr val="bg2">
                              <a:lumMod val="10000"/>
                            </a:schemeClr>
                          </a:solidFill>
                          <a:effectLst/>
                          <a:latin typeface="Arial Narrow" panose="020B0606020202030204" pitchFamily="34" charset="0"/>
                        </a:rPr>
                        <a:t>Lectura</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T w="12700" cap="flat" cmpd="sng" algn="ctr">
                      <a:noFill/>
                      <a:prstDash val="solid"/>
                      <a:round/>
                      <a:headEnd type="none" w="med" len="med"/>
                      <a:tailEnd type="none" w="med" len="med"/>
                    </a:lnT>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0.657**</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T w="12700" cap="flat" cmpd="sng" algn="ctr">
                      <a:noFill/>
                      <a:prstDash val="solid"/>
                      <a:round/>
                      <a:headEnd type="none" w="med" len="med"/>
                      <a:tailEnd type="none" w="med" len="med"/>
                    </a:lnT>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0.303**</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T w="12700" cap="flat" cmpd="sng" algn="ctr">
                      <a:noFill/>
                      <a:prstDash val="solid"/>
                      <a:round/>
                      <a:headEnd type="none" w="med" len="med"/>
                      <a:tailEnd type="none" w="med" len="med"/>
                    </a:lnT>
                    <a:noFill/>
                  </a:tcPr>
                </a:tc>
              </a:tr>
              <a:tr h="215833">
                <a:tc>
                  <a:txBody>
                    <a:bodyPr/>
                    <a:lstStyle/>
                    <a:p>
                      <a:pPr algn="l" fontAlgn="b"/>
                      <a:r>
                        <a:rPr lang="en-GB" sz="1400" u="none" strike="noStrike" dirty="0" err="1" smtClean="0">
                          <a:solidFill>
                            <a:schemeClr val="bg2">
                              <a:lumMod val="10000"/>
                            </a:schemeClr>
                          </a:solidFill>
                          <a:effectLst/>
                          <a:latin typeface="Arial Narrow" panose="020B0606020202030204" pitchFamily="34" charset="0"/>
                        </a:rPr>
                        <a:t>E</a:t>
                      </a:r>
                      <a:r>
                        <a:rPr lang="en-GB" sz="1400" u="none" strike="noStrike" baseline="0" dirty="0" err="1" smtClean="0">
                          <a:solidFill>
                            <a:schemeClr val="bg2">
                              <a:lumMod val="10000"/>
                            </a:schemeClr>
                          </a:solidFill>
                          <a:effectLst/>
                          <a:latin typeface="Arial Narrow" panose="020B0606020202030204" pitchFamily="34" charset="0"/>
                        </a:rPr>
                        <a:t>scritura</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0.578**</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0.096</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r>
              <a:tr h="215833">
                <a:tc>
                  <a:txBody>
                    <a:bodyPr/>
                    <a:lstStyle/>
                    <a:p>
                      <a:pPr algn="l" fontAlgn="b"/>
                      <a:r>
                        <a:rPr lang="en-GB" sz="1400" u="none" strike="noStrike" dirty="0" err="1" smtClean="0">
                          <a:solidFill>
                            <a:schemeClr val="bg2">
                              <a:lumMod val="10000"/>
                            </a:schemeClr>
                          </a:solidFill>
                          <a:effectLst/>
                          <a:latin typeface="Arial Narrow" panose="020B0606020202030204" pitchFamily="34" charset="0"/>
                        </a:rPr>
                        <a:t>N</a:t>
                      </a:r>
                      <a:r>
                        <a:rPr lang="en-GB" sz="1400" u="none" strike="noStrike" baseline="0" dirty="0" err="1" smtClean="0">
                          <a:solidFill>
                            <a:schemeClr val="bg2">
                              <a:lumMod val="10000"/>
                            </a:schemeClr>
                          </a:solidFill>
                          <a:effectLst/>
                          <a:latin typeface="Arial Narrow" panose="020B0606020202030204" pitchFamily="34" charset="0"/>
                        </a:rPr>
                        <a:t>uméricas</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c>
                  <a:txBody>
                    <a:bodyPr/>
                    <a:lstStyle/>
                    <a:p>
                      <a:pPr algn="l" fontAlgn="b"/>
                      <a:r>
                        <a:rPr lang="en-GB" sz="1400" u="none" strike="noStrike" dirty="0">
                          <a:solidFill>
                            <a:schemeClr val="bg2">
                              <a:lumMod val="10000"/>
                            </a:schemeClr>
                          </a:solidFill>
                          <a:effectLst/>
                          <a:latin typeface="Arial Narrow" panose="020B0606020202030204" pitchFamily="34" charset="0"/>
                        </a:rPr>
                        <a:t>-</a:t>
                      </a:r>
                      <a:r>
                        <a:rPr lang="en-GB" sz="1400" u="none" strike="noStrike" dirty="0" smtClean="0">
                          <a:solidFill>
                            <a:schemeClr val="bg2">
                              <a:lumMod val="10000"/>
                            </a:schemeClr>
                          </a:solidFill>
                          <a:effectLst/>
                          <a:latin typeface="Arial Narrow" panose="020B0606020202030204" pitchFamily="34" charset="0"/>
                        </a:rPr>
                        <a:t>0.389</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0.062</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r>
              <a:tr h="111187">
                <a:tc>
                  <a:txBody>
                    <a:bodyPr/>
                    <a:lstStyle/>
                    <a:p>
                      <a:pPr algn="l" fontAlgn="b"/>
                      <a:r>
                        <a:rPr lang="en-GB" sz="1400" u="none" strike="noStrike" dirty="0">
                          <a:solidFill>
                            <a:schemeClr val="bg2">
                              <a:lumMod val="10000"/>
                            </a:schemeClr>
                          </a:solidFill>
                          <a:effectLst/>
                          <a:latin typeface="Arial Narrow" panose="020B0606020202030204" pitchFamily="34" charset="0"/>
                        </a:rPr>
                        <a:t>ICT </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0.853**</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0.175</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noFill/>
                  </a:tcPr>
                </a:tc>
              </a:tr>
              <a:tr h="193820">
                <a:tc>
                  <a:txBody>
                    <a:bodyPr/>
                    <a:lstStyle/>
                    <a:p>
                      <a:pPr algn="l" fontAlgn="b"/>
                      <a:r>
                        <a:rPr lang="en-GB" sz="1400" b="0" i="0" u="none" strike="noStrike" dirty="0" err="1" smtClean="0">
                          <a:solidFill>
                            <a:schemeClr val="bg2">
                              <a:lumMod val="10000"/>
                            </a:schemeClr>
                          </a:solidFill>
                          <a:effectLst/>
                          <a:latin typeface="Arial Narrow" panose="020B0606020202030204" pitchFamily="34" charset="0"/>
                        </a:rPr>
                        <a:t>Solución</a:t>
                      </a:r>
                      <a:r>
                        <a:rPr lang="en-GB" sz="1400" b="0" i="0" u="none" strike="noStrike" baseline="0" dirty="0" smtClean="0">
                          <a:solidFill>
                            <a:schemeClr val="bg2">
                              <a:lumMod val="10000"/>
                            </a:schemeClr>
                          </a:solidFill>
                          <a:effectLst/>
                          <a:latin typeface="Arial Narrow" panose="020B0606020202030204" pitchFamily="34" charset="0"/>
                        </a:rPr>
                        <a:t> de </a:t>
                      </a:r>
                      <a:r>
                        <a:rPr lang="en-GB" sz="1400" b="0" i="0" u="none" strike="noStrike" baseline="0" dirty="0" err="1" smtClean="0">
                          <a:solidFill>
                            <a:schemeClr val="bg2">
                              <a:lumMod val="10000"/>
                            </a:schemeClr>
                          </a:solidFill>
                          <a:effectLst/>
                          <a:latin typeface="Arial Narrow" panose="020B0606020202030204" pitchFamily="34" charset="0"/>
                        </a:rPr>
                        <a:t>problemas</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B w="12700" cmpd="sng">
                      <a:noFill/>
                    </a:lnB>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0.574</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B w="12700" cmpd="sng">
                      <a:noFill/>
                    </a:lnB>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0.241*</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B w="12700" cmpd="sng">
                      <a:noFill/>
                    </a:lnB>
                    <a:noFill/>
                  </a:tcPr>
                </a:tc>
              </a:tr>
              <a:tr h="215833">
                <a:tc>
                  <a:txBody>
                    <a:bodyPr/>
                    <a:lstStyle/>
                    <a:p>
                      <a:pPr algn="l" fontAlgn="b"/>
                      <a:r>
                        <a:rPr lang="en-GB" sz="1400" i="1" u="none" strike="noStrike" dirty="0" smtClean="0">
                          <a:solidFill>
                            <a:schemeClr val="bg2">
                              <a:lumMod val="10000"/>
                            </a:schemeClr>
                          </a:solidFill>
                          <a:effectLst/>
                          <a:latin typeface="Arial Narrow" panose="020B0606020202030204" pitchFamily="34" charset="0"/>
                        </a:rPr>
                        <a:t>N</a:t>
                      </a:r>
                      <a:endParaRPr lang="en-GB" sz="1400" b="0" i="1"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dirty="0">
                          <a:solidFill>
                            <a:schemeClr val="bg2">
                              <a:lumMod val="10000"/>
                            </a:schemeClr>
                          </a:solidFill>
                          <a:effectLst/>
                          <a:latin typeface="Arial Narrow" panose="020B0606020202030204" pitchFamily="34" charset="0"/>
                        </a:rPr>
                        <a:t>22</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dirty="0">
                          <a:solidFill>
                            <a:schemeClr val="bg2">
                              <a:lumMod val="10000"/>
                            </a:schemeClr>
                          </a:solidFill>
                          <a:effectLst/>
                          <a:latin typeface="Arial Narrow" panose="020B0606020202030204" pitchFamily="34" charset="0"/>
                        </a:rPr>
                        <a:t>205</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480">
                <a:tc rowSpan="2">
                  <a:txBody>
                    <a:bodyPr/>
                    <a:lstStyle/>
                    <a:p>
                      <a:pPr algn="l" fontAlgn="b"/>
                      <a:r>
                        <a:rPr lang="en-GB" sz="1400" i="1" u="none" strike="noStrike" dirty="0">
                          <a:solidFill>
                            <a:schemeClr val="bg1"/>
                          </a:solidFill>
                          <a:effectLst/>
                          <a:latin typeface="Arial Narrow" panose="020B0606020202030204" pitchFamily="34" charset="0"/>
                        </a:rPr>
                        <a:t> </a:t>
                      </a:r>
                      <a:r>
                        <a:rPr lang="en-GB" sz="1400" b="1" i="1" u="none" strike="noStrike" dirty="0" err="1" smtClean="0">
                          <a:solidFill>
                            <a:schemeClr val="bg1"/>
                          </a:solidFill>
                          <a:effectLst/>
                          <a:latin typeface="Arial Narrow" panose="020B0606020202030204" pitchFamily="34" charset="0"/>
                        </a:rPr>
                        <a:t>Ajustado</a:t>
                      </a:r>
                      <a:r>
                        <a:rPr lang="en-GB" sz="1400" b="1" i="1" u="none" strike="noStrike" baseline="0" dirty="0" smtClean="0">
                          <a:solidFill>
                            <a:schemeClr val="bg1"/>
                          </a:solidFill>
                          <a:effectLst/>
                          <a:latin typeface="Arial Narrow" panose="020B0606020202030204" pitchFamily="34" charset="0"/>
                        </a:rPr>
                        <a:t> </a:t>
                      </a:r>
                      <a:r>
                        <a:rPr lang="en-GB" sz="1400" b="1" i="1" u="none" strike="noStrike" baseline="0" dirty="0" err="1" smtClean="0">
                          <a:solidFill>
                            <a:schemeClr val="bg1"/>
                          </a:solidFill>
                          <a:effectLst/>
                          <a:latin typeface="Arial Narrow" panose="020B0606020202030204" pitchFamily="34" charset="0"/>
                        </a:rPr>
                        <a:t>por</a:t>
                      </a:r>
                      <a:r>
                        <a:rPr lang="en-GB" sz="1400" b="1" i="1" u="none" strike="noStrike" baseline="0" dirty="0" smtClean="0">
                          <a:solidFill>
                            <a:schemeClr val="bg1"/>
                          </a:solidFill>
                          <a:effectLst/>
                          <a:latin typeface="Arial Narrow" panose="020B0606020202030204" pitchFamily="34" charset="0"/>
                        </a:rPr>
                        <a:t> </a:t>
                      </a:r>
                      <a:r>
                        <a:rPr lang="en-GB" sz="1400" b="1" i="1" u="none" strike="noStrike" baseline="0" dirty="0" err="1" smtClean="0">
                          <a:solidFill>
                            <a:schemeClr val="bg1"/>
                          </a:solidFill>
                          <a:effectLst/>
                          <a:latin typeface="Arial Narrow" panose="020B0606020202030204" pitchFamily="34" charset="0"/>
                        </a:rPr>
                        <a:t>nivel</a:t>
                      </a:r>
                      <a:r>
                        <a:rPr lang="en-GB" sz="1400" b="1" i="1" u="none" strike="noStrike" baseline="0" dirty="0" smtClean="0">
                          <a:solidFill>
                            <a:schemeClr val="bg1"/>
                          </a:solidFill>
                          <a:effectLst/>
                          <a:latin typeface="Arial Narrow" panose="020B0606020202030204" pitchFamily="34" charset="0"/>
                        </a:rPr>
                        <a:t> de </a:t>
                      </a:r>
                      <a:r>
                        <a:rPr lang="en-GB" sz="1400" b="1" i="1" u="none" strike="noStrike" baseline="0" dirty="0" err="1" smtClean="0">
                          <a:solidFill>
                            <a:schemeClr val="bg1"/>
                          </a:solidFill>
                          <a:effectLst/>
                          <a:latin typeface="Arial Narrow" panose="020B0606020202030204" pitchFamily="34" charset="0"/>
                        </a:rPr>
                        <a:t>competencias</a:t>
                      </a:r>
                      <a:r>
                        <a:rPr lang="en-GB" sz="1400" b="1" i="1" u="none" strike="noStrike" baseline="0" dirty="0" smtClean="0">
                          <a:solidFill>
                            <a:schemeClr val="bg1"/>
                          </a:solidFill>
                          <a:effectLst/>
                          <a:latin typeface="Arial Narrow" panose="020B0606020202030204" pitchFamily="34" charset="0"/>
                        </a:rPr>
                        <a:t> / </a:t>
                      </a:r>
                      <a:r>
                        <a:rPr lang="en-GB" sz="1400" b="1" i="1" u="none" strike="noStrike" baseline="0" dirty="0" err="1" smtClean="0">
                          <a:solidFill>
                            <a:schemeClr val="bg1"/>
                          </a:solidFill>
                          <a:effectLst/>
                          <a:latin typeface="Arial Narrow" panose="020B0606020202030204" pitchFamily="34" charset="0"/>
                        </a:rPr>
                        <a:t>Uso</a:t>
                      </a:r>
                      <a:endParaRPr lang="en-GB" sz="1400" b="1" i="1" u="none" strike="noStrike" dirty="0">
                        <a:solidFill>
                          <a:schemeClr val="bg1"/>
                        </a:solidFill>
                        <a:effectLst/>
                        <a:latin typeface="Arial Narrow" panose="020B0606020202030204" pitchFamily="34" charset="0"/>
                      </a:endParaRPr>
                    </a:p>
                  </a:txBody>
                  <a:tcPr marL="6540" marR="6540" marT="654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b="1" i="0" u="none" strike="noStrike" dirty="0" err="1" smtClean="0">
                          <a:solidFill>
                            <a:schemeClr val="bg1"/>
                          </a:solidFill>
                          <a:effectLst/>
                          <a:latin typeface="Arial Narrow" panose="020B0606020202030204" pitchFamily="34" charset="0"/>
                        </a:rPr>
                        <a:t>Productividad</a:t>
                      </a:r>
                      <a:r>
                        <a:rPr lang="en-GB" sz="1400" b="1" i="0" u="none" strike="noStrike" dirty="0" smtClean="0">
                          <a:solidFill>
                            <a:schemeClr val="bg1"/>
                          </a:solidFill>
                          <a:effectLst/>
                          <a:latin typeface="Arial Narrow" panose="020B0606020202030204" pitchFamily="34" charset="0"/>
                        </a:rPr>
                        <a:t> </a:t>
                      </a:r>
                      <a:r>
                        <a:rPr lang="en-GB" sz="1400" b="1" i="0" u="none" strike="noStrike" dirty="0" err="1" smtClean="0">
                          <a:solidFill>
                            <a:schemeClr val="bg1"/>
                          </a:solidFill>
                          <a:effectLst/>
                          <a:latin typeface="Arial Narrow" panose="020B0606020202030204" pitchFamily="34" charset="0"/>
                        </a:rPr>
                        <a:t>laboral</a:t>
                      </a:r>
                      <a:endParaRPr lang="en-GB" sz="1400" b="1"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GB" sz="1400" b="1" u="none" strike="noStrike" dirty="0" err="1" smtClean="0">
                          <a:solidFill>
                            <a:schemeClr val="bg1"/>
                          </a:solidFill>
                          <a:effectLst/>
                          <a:latin typeface="Arial Narrow" panose="020B0606020202030204" pitchFamily="34" charset="0"/>
                        </a:rPr>
                        <a:t>Productividad</a:t>
                      </a:r>
                      <a:r>
                        <a:rPr lang="en-GB" sz="1400" b="1" u="none" strike="noStrike" dirty="0" smtClean="0">
                          <a:solidFill>
                            <a:schemeClr val="bg1"/>
                          </a:solidFill>
                          <a:effectLst/>
                          <a:latin typeface="Arial Narrow" panose="020B0606020202030204" pitchFamily="34" charset="0"/>
                        </a:rPr>
                        <a:t> a </a:t>
                      </a:r>
                      <a:r>
                        <a:rPr lang="en-GB" sz="1400" b="1" u="none" strike="noStrike" dirty="0" err="1" smtClean="0">
                          <a:solidFill>
                            <a:schemeClr val="bg1"/>
                          </a:solidFill>
                          <a:effectLst/>
                          <a:latin typeface="Arial Narrow" panose="020B0606020202030204" pitchFamily="34" charset="0"/>
                        </a:rPr>
                        <a:t>nivel</a:t>
                      </a:r>
                      <a:r>
                        <a:rPr lang="en-GB" sz="1400" b="1" u="none" strike="noStrike" dirty="0" smtClean="0">
                          <a:solidFill>
                            <a:schemeClr val="bg1"/>
                          </a:solidFill>
                          <a:effectLst/>
                          <a:latin typeface="Arial Narrow" panose="020B0606020202030204" pitchFamily="34" charset="0"/>
                        </a:rPr>
                        <a:t> de </a:t>
                      </a:r>
                      <a:r>
                        <a:rPr lang="en-GB" sz="1400" b="1" u="none" strike="noStrike" dirty="0" err="1" smtClean="0">
                          <a:solidFill>
                            <a:schemeClr val="bg1"/>
                          </a:solidFill>
                          <a:effectLst/>
                          <a:latin typeface="Arial Narrow" panose="020B0606020202030204" pitchFamily="34" charset="0"/>
                        </a:rPr>
                        <a:t>industrias</a:t>
                      </a:r>
                      <a:endParaRPr lang="en-GB" sz="1400" b="1"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r>
              <a:tr h="425126">
                <a:tc vMerge="1">
                  <a:txBody>
                    <a:bodyPr/>
                    <a:lstStyle/>
                    <a:p>
                      <a:pPr algn="l" fontAlgn="b"/>
                      <a:endParaRPr lang="en-GB" sz="1400" b="1" i="1" u="none" strike="noStrike" dirty="0">
                        <a:solidFill>
                          <a:schemeClr val="bg1"/>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smtClean="0">
                          <a:solidFill>
                            <a:schemeClr val="bg1"/>
                          </a:solidFill>
                          <a:effectLst/>
                          <a:latin typeface="Arial Narrow" panose="020B0606020202030204" pitchFamily="34" charset="0"/>
                        </a:rPr>
                        <a:t>PIB </a:t>
                      </a:r>
                      <a:r>
                        <a:rPr lang="en-GB" sz="1400" u="none" strike="noStrike" dirty="0" err="1" smtClean="0">
                          <a:solidFill>
                            <a:schemeClr val="bg1"/>
                          </a:solidFill>
                          <a:effectLst/>
                          <a:latin typeface="Arial Narrow" panose="020B0606020202030204" pitchFamily="34" charset="0"/>
                        </a:rPr>
                        <a:t>por</a:t>
                      </a:r>
                      <a:r>
                        <a:rPr lang="en-GB" sz="1400" u="none" strike="noStrike" dirty="0" smtClean="0">
                          <a:solidFill>
                            <a:schemeClr val="bg1"/>
                          </a:solidFill>
                          <a:effectLst/>
                          <a:latin typeface="Arial Narrow" panose="020B0606020202030204" pitchFamily="34" charset="0"/>
                        </a:rPr>
                        <a:t> hora </a:t>
                      </a:r>
                      <a:r>
                        <a:rPr lang="en-GB" sz="1400" u="none" strike="noStrike" dirty="0" err="1" smtClean="0">
                          <a:solidFill>
                            <a:schemeClr val="bg1"/>
                          </a:solidFill>
                          <a:effectLst/>
                          <a:latin typeface="Arial Narrow" panose="020B0606020202030204" pitchFamily="34" charset="0"/>
                        </a:rPr>
                        <a:t>trabajada</a:t>
                      </a:r>
                      <a:endParaRPr lang="en-GB" sz="1400" b="0"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GB" sz="1400" u="none" strike="noStrike" dirty="0" err="1" smtClean="0">
                          <a:solidFill>
                            <a:schemeClr val="bg1"/>
                          </a:solidFill>
                          <a:effectLst/>
                          <a:latin typeface="Arial Narrow" panose="020B0606020202030204" pitchFamily="34" charset="0"/>
                        </a:rPr>
                        <a:t>Productividad</a:t>
                      </a:r>
                      <a:r>
                        <a:rPr lang="en-GB" sz="1400" u="none" strike="noStrike" dirty="0" smtClean="0">
                          <a:solidFill>
                            <a:schemeClr val="bg1"/>
                          </a:solidFill>
                          <a:effectLst/>
                          <a:latin typeface="Arial Narrow" panose="020B0606020202030204" pitchFamily="34" charset="0"/>
                        </a:rPr>
                        <a:t> </a:t>
                      </a:r>
                      <a:r>
                        <a:rPr lang="en-GB" sz="1400" u="none" strike="noStrike" dirty="0" err="1" smtClean="0">
                          <a:solidFill>
                            <a:schemeClr val="bg1"/>
                          </a:solidFill>
                          <a:effectLst/>
                          <a:latin typeface="Arial Narrow" panose="020B0606020202030204" pitchFamily="34" charset="0"/>
                        </a:rPr>
                        <a:t>ponderada</a:t>
                      </a:r>
                      <a:endParaRPr lang="en-GB" sz="1400" b="0" i="0" u="none" strike="noStrike" dirty="0">
                        <a:solidFill>
                          <a:schemeClr val="bg1"/>
                        </a:solidFill>
                        <a:effectLst/>
                        <a:latin typeface="Arial Narrow" panose="020B0606020202030204" pitchFamily="34" charset="0"/>
                      </a:endParaRPr>
                    </a:p>
                  </a:txBody>
                  <a:tcPr marL="6540" marR="6540" marT="654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15833">
                <a:tc>
                  <a:txBody>
                    <a:bodyPr/>
                    <a:lstStyle/>
                    <a:p>
                      <a:pPr algn="l" fontAlgn="b"/>
                      <a:r>
                        <a:rPr lang="en-GB" sz="1400" u="none" strike="noStrike" dirty="0" err="1" smtClean="0">
                          <a:solidFill>
                            <a:schemeClr val="bg2">
                              <a:lumMod val="10000"/>
                            </a:schemeClr>
                          </a:solidFill>
                          <a:effectLst/>
                          <a:latin typeface="Arial Narrow" panose="020B0606020202030204" pitchFamily="34" charset="0"/>
                        </a:rPr>
                        <a:t>Lectura</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1.219***</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0.245*</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15833">
                <a:tc>
                  <a:txBody>
                    <a:bodyPr/>
                    <a:lstStyle/>
                    <a:p>
                      <a:pPr algn="l" fontAlgn="b"/>
                      <a:r>
                        <a:rPr lang="en-GB" sz="1400" u="none" strike="noStrike" dirty="0" err="1" smtClean="0">
                          <a:solidFill>
                            <a:schemeClr val="bg2">
                              <a:lumMod val="10000"/>
                            </a:schemeClr>
                          </a:solidFill>
                          <a:effectLst/>
                          <a:latin typeface="Arial Narrow" panose="020B0606020202030204" pitchFamily="34" charset="0"/>
                        </a:rPr>
                        <a:t>E</a:t>
                      </a:r>
                      <a:r>
                        <a:rPr lang="en-GB" sz="1400" u="none" strike="noStrike" baseline="0" dirty="0" err="1" smtClean="0">
                          <a:solidFill>
                            <a:schemeClr val="bg2">
                              <a:lumMod val="10000"/>
                            </a:schemeClr>
                          </a:solidFill>
                          <a:effectLst/>
                          <a:latin typeface="Arial Narrow" panose="020B0606020202030204" pitchFamily="34" charset="0"/>
                        </a:rPr>
                        <a:t>scritura</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1.075***</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0.095</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5833">
                <a:tc>
                  <a:txBody>
                    <a:bodyPr/>
                    <a:lstStyle/>
                    <a:p>
                      <a:pPr algn="l" fontAlgn="b"/>
                      <a:r>
                        <a:rPr lang="en-GB" sz="1400" u="none" strike="noStrike" dirty="0" err="1" smtClean="0">
                          <a:solidFill>
                            <a:schemeClr val="bg2">
                              <a:lumMod val="10000"/>
                            </a:schemeClr>
                          </a:solidFill>
                          <a:effectLst/>
                          <a:latin typeface="Arial Narrow" panose="020B0606020202030204" pitchFamily="34" charset="0"/>
                        </a:rPr>
                        <a:t>N</a:t>
                      </a:r>
                      <a:r>
                        <a:rPr lang="en-GB" sz="1400" u="none" strike="noStrike" baseline="0" dirty="0" err="1" smtClean="0">
                          <a:solidFill>
                            <a:schemeClr val="bg2">
                              <a:lumMod val="10000"/>
                            </a:schemeClr>
                          </a:solidFill>
                          <a:effectLst/>
                          <a:latin typeface="Arial Narrow" panose="020B0606020202030204" pitchFamily="34" charset="0"/>
                        </a:rPr>
                        <a:t>uméricas</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a:solidFill>
                            <a:schemeClr val="bg2">
                              <a:lumMod val="10000"/>
                            </a:schemeClr>
                          </a:solidFill>
                          <a:effectLst/>
                          <a:latin typeface="Arial Narrow" panose="020B0606020202030204" pitchFamily="34" charset="0"/>
                        </a:rPr>
                        <a:t>-</a:t>
                      </a:r>
                      <a:r>
                        <a:rPr lang="en-GB" sz="1400" u="none" strike="noStrike" dirty="0" smtClean="0">
                          <a:solidFill>
                            <a:schemeClr val="bg2">
                              <a:lumMod val="10000"/>
                            </a:schemeClr>
                          </a:solidFill>
                          <a:effectLst/>
                          <a:latin typeface="Arial Narrow" panose="020B0606020202030204" pitchFamily="34" charset="0"/>
                        </a:rPr>
                        <a:t>0.457</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0.074</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1187">
                <a:tc>
                  <a:txBody>
                    <a:bodyPr/>
                    <a:lstStyle/>
                    <a:p>
                      <a:pPr algn="l" fontAlgn="b"/>
                      <a:r>
                        <a:rPr lang="en-GB" sz="1400" u="none" strike="noStrike" dirty="0">
                          <a:solidFill>
                            <a:schemeClr val="bg2">
                              <a:lumMod val="10000"/>
                            </a:schemeClr>
                          </a:solidFill>
                          <a:effectLst/>
                          <a:latin typeface="Arial Narrow" panose="020B0606020202030204" pitchFamily="34" charset="0"/>
                        </a:rPr>
                        <a:t>ICT </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1.206***</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0.281*</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7046">
                <a:tc>
                  <a:txBody>
                    <a:bodyPr/>
                    <a:lstStyle/>
                    <a:p>
                      <a:pPr algn="l" fontAlgn="b"/>
                      <a:r>
                        <a:rPr lang="en-GB" sz="1400" b="0" i="0" u="none" strike="noStrike" dirty="0" err="1" smtClean="0">
                          <a:solidFill>
                            <a:schemeClr val="bg2">
                              <a:lumMod val="10000"/>
                            </a:schemeClr>
                          </a:solidFill>
                          <a:effectLst/>
                          <a:latin typeface="Arial Narrow" panose="020B0606020202030204" pitchFamily="34" charset="0"/>
                        </a:rPr>
                        <a:t>Solución</a:t>
                      </a:r>
                      <a:r>
                        <a:rPr lang="en-GB" sz="1400" b="0" i="0" u="none" strike="noStrike" baseline="0" dirty="0" smtClean="0">
                          <a:solidFill>
                            <a:schemeClr val="bg2">
                              <a:lumMod val="10000"/>
                            </a:schemeClr>
                          </a:solidFill>
                          <a:effectLst/>
                          <a:latin typeface="Arial Narrow" panose="020B0606020202030204" pitchFamily="34" charset="0"/>
                        </a:rPr>
                        <a:t> de </a:t>
                      </a:r>
                      <a:r>
                        <a:rPr lang="en-GB" sz="1400" b="0" i="0" u="none" strike="noStrike" baseline="0" dirty="0" err="1" smtClean="0">
                          <a:solidFill>
                            <a:schemeClr val="bg2">
                              <a:lumMod val="10000"/>
                            </a:schemeClr>
                          </a:solidFill>
                          <a:effectLst/>
                          <a:latin typeface="Arial Narrow" panose="020B0606020202030204" pitchFamily="34" charset="0"/>
                        </a:rPr>
                        <a:t>problemas</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0.654</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400" u="none" strike="noStrike" dirty="0" smtClean="0">
                          <a:solidFill>
                            <a:schemeClr val="bg2">
                              <a:lumMod val="10000"/>
                            </a:schemeClr>
                          </a:solidFill>
                          <a:effectLst/>
                          <a:latin typeface="Arial Narrow" panose="020B0606020202030204" pitchFamily="34" charset="0"/>
                        </a:rPr>
                        <a:t>0.271*</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5833">
                <a:tc>
                  <a:txBody>
                    <a:bodyPr/>
                    <a:lstStyle/>
                    <a:p>
                      <a:pPr algn="l" fontAlgn="b"/>
                      <a:r>
                        <a:rPr lang="en-GB" sz="1400" i="1" u="none" strike="noStrike" dirty="0" smtClean="0">
                          <a:solidFill>
                            <a:schemeClr val="bg2">
                              <a:lumMod val="10000"/>
                            </a:schemeClr>
                          </a:solidFill>
                          <a:effectLst/>
                          <a:latin typeface="Arial Narrow" panose="020B0606020202030204" pitchFamily="34" charset="0"/>
                        </a:rPr>
                        <a:t>N</a:t>
                      </a:r>
                      <a:endParaRPr lang="en-GB" sz="1400" b="0" i="1"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dirty="0">
                          <a:solidFill>
                            <a:schemeClr val="bg2">
                              <a:lumMod val="10000"/>
                            </a:schemeClr>
                          </a:solidFill>
                          <a:effectLst/>
                          <a:latin typeface="Arial Narrow" panose="020B0606020202030204" pitchFamily="34" charset="0"/>
                        </a:rPr>
                        <a:t>22</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dirty="0">
                          <a:solidFill>
                            <a:schemeClr val="bg2">
                              <a:lumMod val="10000"/>
                            </a:schemeClr>
                          </a:solidFill>
                          <a:effectLst/>
                          <a:latin typeface="Arial Narrow" panose="020B0606020202030204" pitchFamily="34" charset="0"/>
                        </a:rPr>
                        <a:t>205</a:t>
                      </a:r>
                      <a:endParaRPr lang="en-GB" sz="1400" b="0" i="0" u="none" strike="noStrike" dirty="0">
                        <a:solidFill>
                          <a:schemeClr val="bg2">
                            <a:lumMod val="10000"/>
                          </a:schemeClr>
                        </a:solidFill>
                        <a:effectLst/>
                        <a:latin typeface="Arial Narrow" panose="020B0606020202030204" pitchFamily="34" charset="0"/>
                      </a:endParaRPr>
                    </a:p>
                  </a:txBody>
                  <a:tcPr marL="6540" marR="6540" marT="6540" marB="0" anchor="b">
                    <a:lnL w="12700" cmpd="sng">
                      <a:noFill/>
                    </a:lnL>
                    <a:lnR w="12700" cmpd="sng">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Uso</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el </a:t>
            </a:r>
            <a:r>
              <a:rPr lang="en-GB" sz="2000" b="1" dirty="0" err="1" smtClean="0">
                <a:solidFill>
                  <a:srgbClr val="0070C0"/>
                </a:solidFill>
                <a:latin typeface="Arial Narrow" panose="020B0606020202030204" pitchFamily="34" charset="0"/>
              </a:rPr>
              <a:t>trabajo</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productividad</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laboral</a:t>
            </a:r>
            <a:endParaRPr lang="en-GB" sz="2000" b="1" dirty="0" smtClean="0">
              <a:solidFill>
                <a:srgbClr val="0070C0"/>
              </a:solidFill>
              <a:latin typeface="Arial Narrow" panose="020B0606020202030204" pitchFamily="34" charset="0"/>
            </a:endParaRPr>
          </a:p>
          <a:p>
            <a:pPr algn="ctr"/>
            <a:r>
              <a:rPr lang="en-GB" sz="1600" dirty="0" smtClean="0">
                <a:solidFill>
                  <a:schemeClr val="bg2">
                    <a:lumMod val="10000"/>
                  </a:schemeClr>
                </a:solidFill>
                <a:latin typeface="Arial Narrow" panose="020B0606020202030204" pitchFamily="34" charset="0"/>
              </a:rPr>
              <a:t>PIB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a:t>
            </a:r>
            <a:r>
              <a:rPr lang="en-GB" sz="1600" dirty="0" err="1" smtClean="0">
                <a:solidFill>
                  <a:schemeClr val="bg2">
                    <a:lumMod val="10000"/>
                  </a:schemeClr>
                </a:solidFill>
                <a:latin typeface="Arial Narrow" panose="020B0606020202030204" pitchFamily="34" charset="0"/>
              </a:rPr>
              <a:t>trabajada</a:t>
            </a:r>
            <a:r>
              <a:rPr lang="en-GB" sz="1600" dirty="0" smtClean="0">
                <a:solidFill>
                  <a:schemeClr val="bg2">
                    <a:lumMod val="10000"/>
                  </a:schemeClr>
                </a:solidFill>
                <a:latin typeface="Arial Narrow" panose="020B0606020202030204" pitchFamily="34" charset="0"/>
              </a:rPr>
              <a:t> (log) y </a:t>
            </a:r>
            <a:r>
              <a:rPr lang="en-GB" sz="1600" dirty="0" err="1" smtClean="0">
                <a:solidFill>
                  <a:schemeClr val="bg2">
                    <a:lumMod val="10000"/>
                  </a:schemeClr>
                </a:solidFill>
                <a:latin typeface="Arial Narrow" panose="020B0606020202030204" pitchFamily="34" charset="0"/>
              </a:rPr>
              <a:t>uso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competencias</a:t>
            </a:r>
            <a:r>
              <a:rPr lang="en-GB" sz="1600" dirty="0" smtClean="0">
                <a:solidFill>
                  <a:schemeClr val="bg2">
                    <a:lumMod val="10000"/>
                  </a:schemeClr>
                </a:solidFill>
                <a:latin typeface="Arial Narrow" panose="020B0606020202030204" pitchFamily="34" charset="0"/>
              </a:rPr>
              <a:t> a </a:t>
            </a:r>
            <a:r>
              <a:rPr lang="en-GB" sz="1600" dirty="0" err="1" smtClean="0">
                <a:solidFill>
                  <a:schemeClr val="bg2">
                    <a:lumMod val="10000"/>
                  </a:schemeClr>
                </a:solidFill>
                <a:latin typeface="Arial Narrow" panose="020B0606020202030204" pitchFamily="34" charset="0"/>
              </a:rPr>
              <a:t>nivel</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agregado</a:t>
            </a:r>
            <a:r>
              <a:rPr lang="en-GB" sz="1600" dirty="0" smtClean="0">
                <a:solidFill>
                  <a:schemeClr val="bg2">
                    <a:lumMod val="10000"/>
                  </a:schemeClr>
                </a:solidFill>
                <a:latin typeface="Arial Narrow" panose="020B0606020202030204" pitchFamily="34" charset="0"/>
              </a:rPr>
              <a:t> y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industrias</a:t>
            </a:r>
            <a:endParaRPr lang="en-GB" sz="1600" dirty="0">
              <a:solidFill>
                <a:schemeClr val="bg2">
                  <a:lumMod val="10000"/>
                </a:schemeClr>
              </a:solidFill>
              <a:latin typeface="Arial Narrow" panose="020B0606020202030204" pitchFamily="34" charset="0"/>
            </a:endParaRPr>
          </a:p>
        </p:txBody>
      </p:sp>
      <p:sp>
        <p:nvSpPr>
          <p:cNvPr id="10" name="TextBox 9"/>
          <p:cNvSpPr txBox="1"/>
          <p:nvPr/>
        </p:nvSpPr>
        <p:spPr>
          <a:xfrm>
            <a:off x="467544" y="6536377"/>
            <a:ext cx="5964646" cy="276999"/>
          </a:xfrm>
          <a:prstGeom prst="rect">
            <a:avLst/>
          </a:prstGeom>
          <a:noFill/>
        </p:spPr>
        <p:txBody>
          <a:bodyPr wrap="none" rtlCol="0">
            <a:spAutoFit/>
          </a:bodyPr>
          <a:lstStyle/>
          <a:p>
            <a:r>
              <a:rPr lang="en-GB" sz="1200" dirty="0" smtClean="0">
                <a:latin typeface="+mj-lt"/>
              </a:rPr>
              <a:t>Fuente: OECD Survey of Adult Skills (2012, 2015); OECD Employment Outlook 2016</a:t>
            </a:r>
            <a:endParaRPr lang="en-GB" sz="1200" dirty="0">
              <a:latin typeface="+mj-lt"/>
            </a:endParaRPr>
          </a:p>
        </p:txBody>
      </p:sp>
      <p:sp>
        <p:nvSpPr>
          <p:cNvPr id="12" name="Title 2"/>
          <p:cNvSpPr>
            <a:spLocks noGrp="1"/>
          </p:cNvSpPr>
          <p:nvPr>
            <p:ph type="title"/>
          </p:nvPr>
        </p:nvSpPr>
        <p:spPr/>
        <p:txBody>
          <a:bodyPr/>
          <a:lstStyle/>
          <a:p>
            <a:r>
              <a:rPr lang="en-GB" sz="2800" dirty="0" smtClean="0"/>
              <a:t>El </a:t>
            </a:r>
            <a:r>
              <a:rPr lang="en-GB" sz="2800" dirty="0" err="1" smtClean="0"/>
              <a:t>uso</a:t>
            </a:r>
            <a:r>
              <a:rPr lang="en-GB" sz="2800" dirty="0" smtClean="0"/>
              <a:t> de </a:t>
            </a:r>
            <a:r>
              <a:rPr lang="en-GB" sz="2800" dirty="0" err="1" smtClean="0"/>
              <a:t>competencias</a:t>
            </a:r>
            <a:r>
              <a:rPr lang="en-GB" sz="2800" dirty="0" smtClean="0"/>
              <a:t> </a:t>
            </a:r>
            <a:r>
              <a:rPr lang="en-GB" sz="2800" dirty="0" err="1" smtClean="0"/>
              <a:t>también</a:t>
            </a:r>
            <a:r>
              <a:rPr lang="en-GB" sz="2800" dirty="0" smtClean="0"/>
              <a:t> </a:t>
            </a:r>
            <a:r>
              <a:rPr lang="en-GB" sz="2800" dirty="0" err="1" smtClean="0"/>
              <a:t>está</a:t>
            </a:r>
            <a:r>
              <a:rPr lang="en-GB" sz="2800" dirty="0" smtClean="0"/>
              <a:t> </a:t>
            </a:r>
            <a:r>
              <a:rPr lang="en-GB" sz="2800" dirty="0" err="1" smtClean="0"/>
              <a:t>relacionado</a:t>
            </a:r>
            <a:r>
              <a:rPr lang="en-GB" sz="2800" dirty="0" smtClean="0"/>
              <a:t> con la </a:t>
            </a:r>
            <a:r>
              <a:rPr lang="en-GB" sz="2800" dirty="0" err="1" smtClean="0"/>
              <a:t>productividad</a:t>
            </a:r>
            <a:endParaRPr lang="en-GB" dirty="0"/>
          </a:p>
        </p:txBody>
      </p:sp>
    </p:spTree>
    <p:extLst>
      <p:ext uri="{BB962C8B-B14F-4D97-AF65-F5344CB8AC3E}">
        <p14:creationId xmlns:p14="http://schemas.microsoft.com/office/powerpoint/2010/main" val="66928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solidFill>
                  <a:schemeClr val="bg2">
                    <a:lumMod val="10000"/>
                  </a:schemeClr>
                </a:solidFill>
              </a:rPr>
              <a:t>Mayor </a:t>
            </a:r>
            <a:r>
              <a:rPr lang="en-GB" sz="2800" dirty="0" err="1" smtClean="0">
                <a:solidFill>
                  <a:schemeClr val="bg2">
                    <a:lumMod val="10000"/>
                  </a:schemeClr>
                </a:solidFill>
              </a:rPr>
              <a:t>uso</a:t>
            </a:r>
            <a:r>
              <a:rPr lang="en-GB" sz="2800" dirty="0" smtClean="0">
                <a:solidFill>
                  <a:schemeClr val="bg2">
                    <a:lumMod val="10000"/>
                  </a:schemeClr>
                </a:solidFill>
              </a:rPr>
              <a:t> de </a:t>
            </a:r>
            <a:r>
              <a:rPr lang="en-GB" sz="2800" dirty="0" err="1" smtClean="0">
                <a:solidFill>
                  <a:schemeClr val="bg2">
                    <a:lumMod val="10000"/>
                  </a:schemeClr>
                </a:solidFill>
              </a:rPr>
              <a:t>competencias</a:t>
            </a:r>
            <a:r>
              <a:rPr lang="en-GB" sz="2800" dirty="0" smtClean="0">
                <a:solidFill>
                  <a:schemeClr val="bg2">
                    <a:lumMod val="10000"/>
                  </a:schemeClr>
                </a:solidFill>
              </a:rPr>
              <a:t> </a:t>
            </a:r>
            <a:r>
              <a:rPr lang="en-GB" sz="2800" dirty="0" err="1" smtClean="0">
                <a:solidFill>
                  <a:schemeClr val="bg2">
                    <a:lumMod val="10000"/>
                  </a:schemeClr>
                </a:solidFill>
              </a:rPr>
              <a:t>en</a:t>
            </a:r>
            <a:r>
              <a:rPr lang="en-GB" sz="2800" dirty="0" smtClean="0">
                <a:solidFill>
                  <a:schemeClr val="bg2">
                    <a:lumMod val="10000"/>
                  </a:schemeClr>
                </a:solidFill>
              </a:rPr>
              <a:t>:</a:t>
            </a:r>
          </a:p>
          <a:p>
            <a:pPr lvl="1"/>
            <a:r>
              <a:rPr lang="en-GB" sz="2400" dirty="0" err="1" smtClean="0"/>
              <a:t>Compañías</a:t>
            </a:r>
            <a:r>
              <a:rPr lang="en-GB" sz="2400" dirty="0" smtClean="0"/>
              <a:t> </a:t>
            </a:r>
            <a:r>
              <a:rPr lang="en-GB" sz="2400" dirty="0" err="1" smtClean="0"/>
              <a:t>más</a:t>
            </a:r>
            <a:r>
              <a:rPr lang="en-GB" sz="2400" dirty="0" smtClean="0"/>
              <a:t> </a:t>
            </a:r>
            <a:r>
              <a:rPr lang="en-GB" sz="2400" dirty="0" err="1" smtClean="0"/>
              <a:t>grandes</a:t>
            </a:r>
            <a:endParaRPr lang="en-GB" sz="2400" dirty="0" smtClean="0"/>
          </a:p>
          <a:p>
            <a:pPr lvl="1"/>
            <a:r>
              <a:rPr lang="en-GB" sz="2400" dirty="0" err="1" smtClean="0"/>
              <a:t>Compañías</a:t>
            </a:r>
            <a:r>
              <a:rPr lang="en-GB" sz="2400" dirty="0" smtClean="0"/>
              <a:t> </a:t>
            </a:r>
            <a:r>
              <a:rPr lang="en-GB" sz="2400" dirty="0" err="1" smtClean="0"/>
              <a:t>que</a:t>
            </a:r>
            <a:r>
              <a:rPr lang="en-GB" sz="2400" dirty="0" smtClean="0"/>
              <a:t> </a:t>
            </a:r>
            <a:r>
              <a:rPr lang="en-GB" sz="2400" dirty="0" err="1" smtClean="0"/>
              <a:t>adoptan</a:t>
            </a:r>
            <a:r>
              <a:rPr lang="en-GB" sz="2400" dirty="0" smtClean="0"/>
              <a:t> </a:t>
            </a:r>
            <a:r>
              <a:rPr lang="en-GB" sz="2400" dirty="0" smtClean="0">
                <a:solidFill>
                  <a:schemeClr val="bg2">
                    <a:lumMod val="10000"/>
                  </a:schemeClr>
                </a:solidFill>
              </a:rPr>
              <a:t>High Performance Work Practices:</a:t>
            </a:r>
          </a:p>
          <a:p>
            <a:pPr lvl="2"/>
            <a:r>
              <a:rPr lang="en-GB" sz="2000" dirty="0" err="1" smtClean="0"/>
              <a:t>Trabajo</a:t>
            </a:r>
            <a:r>
              <a:rPr lang="en-GB" sz="2000" dirty="0" smtClean="0"/>
              <a:t> </a:t>
            </a:r>
            <a:r>
              <a:rPr lang="en-GB" sz="2000" dirty="0" err="1" smtClean="0"/>
              <a:t>en</a:t>
            </a:r>
            <a:r>
              <a:rPr lang="en-GB" sz="2000" dirty="0" smtClean="0"/>
              <a:t> </a:t>
            </a:r>
            <a:r>
              <a:rPr lang="en-GB" sz="2000" dirty="0" err="1" smtClean="0"/>
              <a:t>equipo</a:t>
            </a:r>
            <a:r>
              <a:rPr lang="en-GB" sz="2000" dirty="0" smtClean="0"/>
              <a:t>, </a:t>
            </a:r>
            <a:r>
              <a:rPr lang="en-GB" sz="2000" dirty="0" err="1" smtClean="0"/>
              <a:t>rotación</a:t>
            </a:r>
            <a:r>
              <a:rPr lang="en-GB" sz="2000" dirty="0" smtClean="0"/>
              <a:t>, </a:t>
            </a:r>
            <a:r>
              <a:rPr lang="en-GB" sz="2000" dirty="0" err="1" smtClean="0"/>
              <a:t>autonomía</a:t>
            </a:r>
            <a:r>
              <a:rPr lang="en-GB" sz="2000" dirty="0" smtClean="0"/>
              <a:t>, </a:t>
            </a:r>
            <a:r>
              <a:rPr lang="en-GB" sz="2000" dirty="0" err="1" smtClean="0"/>
              <a:t>mentorías</a:t>
            </a:r>
            <a:r>
              <a:rPr lang="en-GB" sz="2000" dirty="0" smtClean="0"/>
              <a:t>, </a:t>
            </a:r>
            <a:r>
              <a:rPr lang="en-GB" sz="2000" dirty="0" err="1" smtClean="0"/>
              <a:t>capacitación</a:t>
            </a:r>
            <a:r>
              <a:rPr lang="en-GB" sz="2000" dirty="0" smtClean="0"/>
              <a:t>, etc.</a:t>
            </a:r>
          </a:p>
          <a:p>
            <a:r>
              <a:rPr lang="en-GB" sz="2800" dirty="0" err="1" smtClean="0"/>
              <a:t>Adopción</a:t>
            </a:r>
            <a:r>
              <a:rPr lang="en-GB" sz="2800" dirty="0" smtClean="0"/>
              <a:t> de </a:t>
            </a:r>
            <a:r>
              <a:rPr lang="en-GB" sz="2800" dirty="0" err="1" smtClean="0"/>
              <a:t>estas</a:t>
            </a:r>
            <a:r>
              <a:rPr lang="en-GB" sz="2800" dirty="0" smtClean="0"/>
              <a:t> </a:t>
            </a:r>
            <a:r>
              <a:rPr lang="en-GB" sz="2800" dirty="0" err="1" smtClean="0"/>
              <a:t>prácticas</a:t>
            </a:r>
            <a:r>
              <a:rPr lang="en-GB" sz="2800" dirty="0" smtClean="0"/>
              <a:t> </a:t>
            </a:r>
            <a:r>
              <a:rPr lang="en-GB" sz="2800" dirty="0" err="1" smtClean="0"/>
              <a:t>requiere</a:t>
            </a:r>
            <a:r>
              <a:rPr lang="en-GB" sz="2800" dirty="0" smtClean="0"/>
              <a:t> de </a:t>
            </a:r>
            <a:r>
              <a:rPr lang="en-GB" sz="2800" dirty="0" err="1" smtClean="0">
                <a:solidFill>
                  <a:schemeClr val="bg2">
                    <a:lumMod val="10000"/>
                  </a:schemeClr>
                </a:solidFill>
              </a:rPr>
              <a:t>supervisores</a:t>
            </a:r>
            <a:r>
              <a:rPr lang="en-GB" sz="2800" dirty="0" smtClean="0">
                <a:solidFill>
                  <a:schemeClr val="bg2">
                    <a:lumMod val="10000"/>
                  </a:schemeClr>
                </a:solidFill>
              </a:rPr>
              <a:t> y </a:t>
            </a:r>
            <a:r>
              <a:rPr lang="en-GB" sz="2800" dirty="0" err="1" smtClean="0">
                <a:solidFill>
                  <a:schemeClr val="bg2">
                    <a:lumMod val="10000"/>
                  </a:schemeClr>
                </a:solidFill>
              </a:rPr>
              <a:t>administradores</a:t>
            </a:r>
            <a:r>
              <a:rPr lang="en-GB" sz="2800" dirty="0" smtClean="0">
                <a:solidFill>
                  <a:schemeClr val="bg2">
                    <a:lumMod val="10000"/>
                  </a:schemeClr>
                </a:solidFill>
              </a:rPr>
              <a:t> </a:t>
            </a:r>
            <a:r>
              <a:rPr lang="en-GB" sz="2800" dirty="0" smtClean="0"/>
              <a:t>a </a:t>
            </a:r>
            <a:r>
              <a:rPr lang="en-GB" sz="2800" dirty="0" err="1" smtClean="0"/>
              <a:t>su</a:t>
            </a:r>
            <a:r>
              <a:rPr lang="en-GB" sz="2800" dirty="0" smtClean="0"/>
              <a:t> </a:t>
            </a:r>
            <a:r>
              <a:rPr lang="en-GB" sz="2800" dirty="0" err="1" smtClean="0"/>
              <a:t>vez</a:t>
            </a:r>
            <a:r>
              <a:rPr lang="en-GB" sz="2800" dirty="0" smtClean="0"/>
              <a:t> </a:t>
            </a:r>
            <a:r>
              <a:rPr lang="en-GB" sz="2800" dirty="0" err="1" smtClean="0"/>
              <a:t>competentes</a:t>
            </a:r>
            <a:endParaRPr lang="en-GB" sz="2800" dirty="0"/>
          </a:p>
        </p:txBody>
      </p:sp>
      <p:sp>
        <p:nvSpPr>
          <p:cNvPr id="3" name="Title 2"/>
          <p:cNvSpPr>
            <a:spLocks noGrp="1"/>
          </p:cNvSpPr>
          <p:nvPr>
            <p:ph type="title"/>
          </p:nvPr>
        </p:nvSpPr>
        <p:spPr/>
        <p:txBody>
          <a:bodyPr/>
          <a:lstStyle/>
          <a:p>
            <a:r>
              <a:rPr lang="en-GB" sz="2800" dirty="0" smtClean="0"/>
              <a:t>La forma en </a:t>
            </a:r>
            <a:r>
              <a:rPr lang="en-GB" sz="2800" dirty="0" err="1" smtClean="0"/>
              <a:t>que</a:t>
            </a:r>
            <a:r>
              <a:rPr lang="en-GB" sz="2800" dirty="0" smtClean="0"/>
              <a:t> se </a:t>
            </a:r>
            <a:r>
              <a:rPr lang="en-GB" sz="2800" dirty="0" err="1" smtClean="0"/>
              <a:t>organiza</a:t>
            </a:r>
            <a:r>
              <a:rPr lang="en-GB" sz="2800" dirty="0" smtClean="0"/>
              <a:t> el </a:t>
            </a:r>
            <a:r>
              <a:rPr lang="en-GB" sz="2800" dirty="0" err="1" smtClean="0"/>
              <a:t>trabajo</a:t>
            </a:r>
            <a:r>
              <a:rPr lang="en-GB" sz="2800" dirty="0" smtClean="0"/>
              <a:t> </a:t>
            </a:r>
            <a:r>
              <a:rPr lang="en-GB" sz="2800" dirty="0" err="1" smtClean="0"/>
              <a:t>puede</a:t>
            </a:r>
            <a:r>
              <a:rPr lang="en-GB" sz="2800" dirty="0" smtClean="0"/>
              <a:t> </a:t>
            </a:r>
            <a:r>
              <a:rPr lang="en-GB" sz="2800" dirty="0" err="1" smtClean="0"/>
              <a:t>mejorar</a:t>
            </a:r>
            <a:r>
              <a:rPr lang="en-GB" sz="2800" dirty="0" smtClean="0"/>
              <a:t> el </a:t>
            </a:r>
            <a:r>
              <a:rPr lang="en-GB" sz="2800" dirty="0" err="1" smtClean="0"/>
              <a:t>uso</a:t>
            </a:r>
            <a:r>
              <a:rPr lang="en-GB" sz="2800" dirty="0" smtClean="0"/>
              <a:t> de </a:t>
            </a:r>
            <a:r>
              <a:rPr lang="en-GB" sz="2800" dirty="0" err="1" smtClean="0"/>
              <a:t>competencias</a:t>
            </a:r>
            <a:r>
              <a:rPr lang="en-GB" sz="2800" dirty="0" smtClean="0"/>
              <a:t>: HPWP</a:t>
            </a:r>
            <a:endParaRPr lang="en-GB" sz="2800" dirty="0"/>
          </a:p>
        </p:txBody>
      </p:sp>
      <p:sp>
        <p:nvSpPr>
          <p:cNvPr id="4" name="TextBox 3"/>
          <p:cNvSpPr txBox="1"/>
          <p:nvPr/>
        </p:nvSpPr>
        <p:spPr>
          <a:xfrm>
            <a:off x="467544" y="6536377"/>
            <a:ext cx="3044423" cy="276999"/>
          </a:xfrm>
          <a:prstGeom prst="rect">
            <a:avLst/>
          </a:prstGeom>
          <a:noFill/>
        </p:spPr>
        <p:txBody>
          <a:bodyPr wrap="none" rtlCol="0">
            <a:spAutoFit/>
          </a:bodyPr>
          <a:lstStyle/>
          <a:p>
            <a:r>
              <a:rPr lang="en-GB" sz="1200" dirty="0" smtClean="0">
                <a:latin typeface="+mj-lt"/>
              </a:rPr>
              <a:t>Fuente: OECD Employment Outlook 2016</a:t>
            </a:r>
            <a:endParaRPr lang="en-GB" sz="1200" dirty="0">
              <a:latin typeface="+mj-lt"/>
            </a:endParaRPr>
          </a:p>
        </p:txBody>
      </p:sp>
    </p:spTree>
    <p:extLst>
      <p:ext uri="{BB962C8B-B14F-4D97-AF65-F5344CB8AC3E}">
        <p14:creationId xmlns:p14="http://schemas.microsoft.com/office/powerpoint/2010/main" val="3373070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208456" cy="4525200"/>
          </a:xfrm>
        </p:spPr>
        <p:txBody>
          <a:bodyPr>
            <a:normAutofit/>
          </a:bodyPr>
          <a:lstStyle/>
          <a:p>
            <a:r>
              <a:rPr lang="en-GB" sz="2400" dirty="0" err="1" smtClean="0">
                <a:solidFill>
                  <a:schemeClr val="bg2">
                    <a:lumMod val="10000"/>
                  </a:schemeClr>
                </a:solidFill>
              </a:rPr>
              <a:t>Fuerzas</a:t>
            </a:r>
            <a:r>
              <a:rPr lang="en-GB" sz="2400" dirty="0" smtClean="0">
                <a:solidFill>
                  <a:schemeClr val="bg2">
                    <a:lumMod val="10000"/>
                  </a:schemeClr>
                </a:solidFill>
              </a:rPr>
              <a:t> </a:t>
            </a:r>
            <a:r>
              <a:rPr lang="en-GB" sz="2400" dirty="0" err="1" smtClean="0">
                <a:solidFill>
                  <a:schemeClr val="bg2">
                    <a:lumMod val="10000"/>
                  </a:schemeClr>
                </a:solidFill>
              </a:rPr>
              <a:t>externas</a:t>
            </a:r>
            <a:r>
              <a:rPr lang="en-GB" sz="2400" dirty="0" smtClean="0">
                <a:solidFill>
                  <a:schemeClr val="bg2">
                    <a:lumMod val="10000"/>
                  </a:schemeClr>
                </a:solidFill>
              </a:rPr>
              <a:t> </a:t>
            </a:r>
            <a:r>
              <a:rPr lang="en-GB" sz="2400" dirty="0" smtClean="0"/>
              <a:t>y </a:t>
            </a:r>
            <a:r>
              <a:rPr lang="en-GB" sz="2400" dirty="0" err="1" smtClean="0">
                <a:solidFill>
                  <a:schemeClr val="bg2">
                    <a:lumMod val="10000"/>
                  </a:schemeClr>
                </a:solidFill>
              </a:rPr>
              <a:t>sujetas</a:t>
            </a:r>
            <a:r>
              <a:rPr lang="en-GB" sz="2400" dirty="0" smtClean="0">
                <a:solidFill>
                  <a:schemeClr val="bg2">
                    <a:lumMod val="10000"/>
                  </a:schemeClr>
                </a:solidFill>
              </a:rPr>
              <a:t> a </a:t>
            </a:r>
            <a:r>
              <a:rPr lang="en-GB" sz="2400" dirty="0" err="1" smtClean="0">
                <a:solidFill>
                  <a:schemeClr val="bg2">
                    <a:lumMod val="10000"/>
                  </a:schemeClr>
                </a:solidFill>
              </a:rPr>
              <a:t>políticas</a:t>
            </a:r>
            <a:r>
              <a:rPr lang="en-GB" sz="2400" dirty="0" smtClean="0">
                <a:solidFill>
                  <a:schemeClr val="bg2">
                    <a:lumMod val="10000"/>
                  </a:schemeClr>
                </a:solidFill>
              </a:rPr>
              <a:t> </a:t>
            </a:r>
            <a:r>
              <a:rPr lang="en-GB" sz="2400" dirty="0" err="1" smtClean="0"/>
              <a:t>afectan</a:t>
            </a:r>
            <a:r>
              <a:rPr lang="en-GB" sz="2400" dirty="0" smtClean="0"/>
              <a:t> la </a:t>
            </a:r>
            <a:r>
              <a:rPr lang="en-GB" sz="2400" dirty="0" err="1" smtClean="0"/>
              <a:t>estructura</a:t>
            </a:r>
            <a:r>
              <a:rPr lang="en-GB" sz="2400" dirty="0" smtClean="0"/>
              <a:t> industrial y </a:t>
            </a:r>
            <a:r>
              <a:rPr lang="en-GB" sz="2400" dirty="0" err="1" smtClean="0"/>
              <a:t>ocupacional</a:t>
            </a:r>
            <a:endParaRPr lang="en-GB" sz="2400" dirty="0" smtClean="0"/>
          </a:p>
          <a:p>
            <a:pPr lvl="1"/>
            <a:r>
              <a:rPr lang="en-GB" sz="2000" dirty="0" smtClean="0"/>
              <a:t>La </a:t>
            </a:r>
            <a:r>
              <a:rPr lang="en-GB" sz="2000" dirty="0" err="1" smtClean="0"/>
              <a:t>demanda</a:t>
            </a:r>
            <a:r>
              <a:rPr lang="en-GB" sz="2000" dirty="0" smtClean="0"/>
              <a:t> </a:t>
            </a:r>
            <a:r>
              <a:rPr lang="en-GB" sz="2000" dirty="0" err="1" smtClean="0"/>
              <a:t>por</a:t>
            </a:r>
            <a:r>
              <a:rPr lang="en-GB" sz="2000" dirty="0" smtClean="0"/>
              <a:t> </a:t>
            </a:r>
            <a:r>
              <a:rPr lang="en-GB" sz="2000" dirty="0" err="1" smtClean="0"/>
              <a:t>competencias</a:t>
            </a:r>
            <a:r>
              <a:rPr lang="en-GB" sz="2000" dirty="0" smtClean="0"/>
              <a:t>, </a:t>
            </a:r>
            <a:r>
              <a:rPr lang="en-GB" sz="2000" dirty="0" err="1" smtClean="0"/>
              <a:t>su</a:t>
            </a:r>
            <a:r>
              <a:rPr lang="en-GB" sz="2000" dirty="0" smtClean="0"/>
              <a:t> </a:t>
            </a:r>
            <a:r>
              <a:rPr lang="en-GB" sz="2000" dirty="0" err="1" smtClean="0"/>
              <a:t>uso</a:t>
            </a:r>
            <a:r>
              <a:rPr lang="en-GB" sz="2000" dirty="0" smtClean="0"/>
              <a:t> y la </a:t>
            </a:r>
            <a:r>
              <a:rPr lang="en-GB" sz="2000" dirty="0" err="1" smtClean="0"/>
              <a:t>productividad</a:t>
            </a:r>
            <a:endParaRPr lang="en-GB" sz="2000" dirty="0" smtClean="0"/>
          </a:p>
          <a:p>
            <a:pPr lvl="1"/>
            <a:r>
              <a:rPr lang="en-GB" sz="2000" dirty="0" err="1" smtClean="0">
                <a:solidFill>
                  <a:schemeClr val="bg2">
                    <a:lumMod val="10000"/>
                  </a:schemeClr>
                </a:solidFill>
              </a:rPr>
              <a:t>Globalización</a:t>
            </a:r>
            <a:r>
              <a:rPr lang="en-GB" sz="2000" dirty="0" smtClean="0"/>
              <a:t>, </a:t>
            </a:r>
            <a:r>
              <a:rPr lang="en-GB" sz="2000" dirty="0" err="1" smtClean="0">
                <a:solidFill>
                  <a:schemeClr val="bg2">
                    <a:lumMod val="10000"/>
                  </a:schemeClr>
                </a:solidFill>
              </a:rPr>
              <a:t>economía</a:t>
            </a:r>
            <a:r>
              <a:rPr lang="en-GB" sz="2000" dirty="0" smtClean="0">
                <a:solidFill>
                  <a:schemeClr val="bg2">
                    <a:lumMod val="10000"/>
                  </a:schemeClr>
                </a:solidFill>
              </a:rPr>
              <a:t> digital</a:t>
            </a:r>
            <a:r>
              <a:rPr lang="en-GB" sz="2000" dirty="0" smtClean="0"/>
              <a:t>, </a:t>
            </a:r>
            <a:r>
              <a:rPr lang="en-GB" sz="2000" dirty="0" err="1" smtClean="0">
                <a:solidFill>
                  <a:schemeClr val="bg2">
                    <a:lumMod val="10000"/>
                  </a:schemeClr>
                </a:solidFill>
              </a:rPr>
              <a:t>cambio</a:t>
            </a:r>
            <a:r>
              <a:rPr lang="en-GB" sz="2000" dirty="0" smtClean="0">
                <a:solidFill>
                  <a:schemeClr val="bg2">
                    <a:lumMod val="10000"/>
                  </a:schemeClr>
                </a:solidFill>
              </a:rPr>
              <a:t> </a:t>
            </a:r>
            <a:r>
              <a:rPr lang="en-GB" sz="2000" dirty="0" err="1" smtClean="0">
                <a:solidFill>
                  <a:schemeClr val="bg2">
                    <a:lumMod val="10000"/>
                  </a:schemeClr>
                </a:solidFill>
              </a:rPr>
              <a:t>tecnológico</a:t>
            </a:r>
            <a:r>
              <a:rPr lang="en-GB" sz="2000" dirty="0" smtClean="0"/>
              <a:t>, </a:t>
            </a:r>
            <a:r>
              <a:rPr lang="en-GB" sz="2000" dirty="0" err="1" smtClean="0"/>
              <a:t>cambio</a:t>
            </a:r>
            <a:r>
              <a:rPr lang="en-GB" sz="2000" dirty="0" smtClean="0"/>
              <a:t> </a:t>
            </a:r>
            <a:r>
              <a:rPr lang="en-GB" sz="2000" dirty="0" err="1" smtClean="0">
                <a:solidFill>
                  <a:schemeClr val="bg2">
                    <a:lumMod val="10000"/>
                  </a:schemeClr>
                </a:solidFill>
              </a:rPr>
              <a:t>demográfico</a:t>
            </a:r>
            <a:r>
              <a:rPr lang="en-GB" sz="2000" dirty="0" smtClean="0">
                <a:solidFill>
                  <a:schemeClr val="bg2">
                    <a:lumMod val="10000"/>
                  </a:schemeClr>
                </a:solidFill>
              </a:rPr>
              <a:t> </a:t>
            </a:r>
            <a:r>
              <a:rPr lang="en-GB" sz="2000" dirty="0" smtClean="0"/>
              <a:t>y </a:t>
            </a:r>
            <a:r>
              <a:rPr lang="en-GB" sz="2000" dirty="0" err="1" smtClean="0"/>
              <a:t>cambio</a:t>
            </a:r>
            <a:r>
              <a:rPr lang="en-GB" sz="2000" dirty="0" smtClean="0"/>
              <a:t> </a:t>
            </a:r>
            <a:r>
              <a:rPr lang="en-GB" sz="2000" dirty="0" err="1" smtClean="0">
                <a:solidFill>
                  <a:schemeClr val="bg2">
                    <a:lumMod val="10000"/>
                  </a:schemeClr>
                </a:solidFill>
              </a:rPr>
              <a:t>medioambiental</a:t>
            </a:r>
            <a:endParaRPr lang="en-GB" sz="2000" dirty="0" smtClean="0">
              <a:solidFill>
                <a:schemeClr val="bg2">
                  <a:lumMod val="10000"/>
                </a:schemeClr>
              </a:solidFill>
            </a:endParaRPr>
          </a:p>
          <a:p>
            <a:r>
              <a:rPr lang="en-GB" sz="2400" dirty="0" err="1" smtClean="0"/>
              <a:t>Discusión</a:t>
            </a:r>
            <a:r>
              <a:rPr lang="en-GB" sz="2400" dirty="0" smtClean="0"/>
              <a:t> </a:t>
            </a:r>
            <a:r>
              <a:rPr lang="en-GB" sz="2400" dirty="0" err="1" smtClean="0"/>
              <a:t>sobre</a:t>
            </a:r>
            <a:r>
              <a:rPr lang="en-GB" sz="2400" dirty="0" smtClean="0"/>
              <a:t> </a:t>
            </a:r>
            <a:r>
              <a:rPr lang="en-GB" sz="2400" dirty="0" err="1" smtClean="0"/>
              <a:t>políticas</a:t>
            </a:r>
            <a:r>
              <a:rPr lang="en-GB" sz="2400" dirty="0" smtClean="0"/>
              <a:t> de </a:t>
            </a:r>
            <a:r>
              <a:rPr lang="en-GB" sz="2400" dirty="0" err="1" smtClean="0"/>
              <a:t>competencias</a:t>
            </a:r>
            <a:r>
              <a:rPr lang="en-GB" sz="2400" dirty="0" smtClean="0"/>
              <a:t> </a:t>
            </a:r>
            <a:r>
              <a:rPr lang="en-GB" sz="2400" dirty="0" err="1" smtClean="0"/>
              <a:t>deben</a:t>
            </a:r>
            <a:r>
              <a:rPr lang="en-GB" sz="2400" dirty="0" smtClean="0"/>
              <a:t> </a:t>
            </a:r>
            <a:r>
              <a:rPr lang="en-GB" sz="2400" dirty="0" err="1" smtClean="0"/>
              <a:t>considerar</a:t>
            </a:r>
            <a:r>
              <a:rPr lang="en-GB" sz="2400" dirty="0" smtClean="0"/>
              <a:t> la </a:t>
            </a:r>
            <a:r>
              <a:rPr lang="en-GB" sz="2400" dirty="0" err="1" smtClean="0">
                <a:solidFill>
                  <a:schemeClr val="bg2">
                    <a:lumMod val="10000"/>
                  </a:schemeClr>
                </a:solidFill>
              </a:rPr>
              <a:t>dimensión</a:t>
            </a:r>
            <a:r>
              <a:rPr lang="en-GB" sz="2400" dirty="0" smtClean="0">
                <a:solidFill>
                  <a:schemeClr val="bg2">
                    <a:lumMod val="10000"/>
                  </a:schemeClr>
                </a:solidFill>
              </a:rPr>
              <a:t> del </a:t>
            </a:r>
            <a:r>
              <a:rPr lang="en-GB" sz="2400" dirty="0" err="1" smtClean="0">
                <a:solidFill>
                  <a:schemeClr val="bg2">
                    <a:lumMod val="10000"/>
                  </a:schemeClr>
                </a:solidFill>
              </a:rPr>
              <a:t>uso</a:t>
            </a:r>
            <a:r>
              <a:rPr lang="en-GB" sz="2400" dirty="0" smtClean="0">
                <a:solidFill>
                  <a:schemeClr val="bg2">
                    <a:lumMod val="10000"/>
                  </a:schemeClr>
                </a:solidFill>
              </a:rPr>
              <a:t> y la </a:t>
            </a:r>
            <a:r>
              <a:rPr lang="en-GB" sz="2400" dirty="0" err="1" smtClean="0">
                <a:solidFill>
                  <a:schemeClr val="bg2">
                    <a:lumMod val="10000"/>
                  </a:schemeClr>
                </a:solidFill>
              </a:rPr>
              <a:t>demanda</a:t>
            </a:r>
            <a:r>
              <a:rPr lang="en-GB" sz="2400" dirty="0" smtClean="0">
                <a:solidFill>
                  <a:schemeClr val="bg2">
                    <a:lumMod val="10000"/>
                  </a:schemeClr>
                </a:solidFill>
              </a:rPr>
              <a:t> </a:t>
            </a:r>
          </a:p>
          <a:p>
            <a:pPr lvl="1"/>
            <a:r>
              <a:rPr lang="en-GB" sz="2000" dirty="0"/>
              <a:t>La </a:t>
            </a:r>
            <a:r>
              <a:rPr lang="en-GB" sz="2000" dirty="0" err="1"/>
              <a:t>relación</a:t>
            </a:r>
            <a:r>
              <a:rPr lang="en-GB" sz="2000" dirty="0"/>
              <a:t> entre </a:t>
            </a:r>
            <a:r>
              <a:rPr lang="en-GB" sz="2000" dirty="0" err="1"/>
              <a:t>competencias</a:t>
            </a:r>
            <a:r>
              <a:rPr lang="en-GB" sz="2000" dirty="0"/>
              <a:t> y </a:t>
            </a:r>
            <a:r>
              <a:rPr lang="en-GB" sz="2000" dirty="0" err="1"/>
              <a:t>productividad</a:t>
            </a:r>
            <a:r>
              <a:rPr lang="en-GB" sz="2000" dirty="0"/>
              <a:t> </a:t>
            </a:r>
            <a:r>
              <a:rPr lang="en-GB" sz="2000" dirty="0" smtClean="0"/>
              <a:t>no </a:t>
            </a:r>
            <a:r>
              <a:rPr lang="en-GB" sz="2000" dirty="0" err="1" smtClean="0"/>
              <a:t>es</a:t>
            </a:r>
            <a:r>
              <a:rPr lang="en-GB" sz="2000" dirty="0" smtClean="0"/>
              <a:t> solo un </a:t>
            </a:r>
            <a:r>
              <a:rPr lang="en-GB" sz="2000" dirty="0" err="1" smtClean="0"/>
              <a:t>tema</a:t>
            </a:r>
            <a:r>
              <a:rPr lang="en-GB" sz="2000" dirty="0" smtClean="0"/>
              <a:t> de </a:t>
            </a:r>
            <a:r>
              <a:rPr lang="en-GB" sz="2000" dirty="0" err="1" smtClean="0"/>
              <a:t>oferta</a:t>
            </a:r>
            <a:r>
              <a:rPr lang="en-GB" sz="2000" dirty="0"/>
              <a:t> </a:t>
            </a:r>
            <a:r>
              <a:rPr lang="en-GB" sz="2000" dirty="0" smtClean="0"/>
              <a:t>o </a:t>
            </a:r>
            <a:r>
              <a:rPr lang="en-GB" sz="2000" dirty="0" err="1" smtClean="0"/>
              <a:t>desarrollo</a:t>
            </a:r>
            <a:r>
              <a:rPr lang="en-GB" sz="2000" dirty="0" smtClean="0"/>
              <a:t> de </a:t>
            </a:r>
            <a:r>
              <a:rPr lang="en-GB" sz="2000" dirty="0" err="1" smtClean="0"/>
              <a:t>competencias</a:t>
            </a:r>
            <a:endParaRPr lang="en-GB" sz="2000" dirty="0" smtClean="0"/>
          </a:p>
          <a:p>
            <a:pPr lvl="1"/>
            <a:r>
              <a:rPr lang="en-GB" sz="2000" dirty="0" err="1" smtClean="0"/>
              <a:t>Requiere</a:t>
            </a:r>
            <a:r>
              <a:rPr lang="en-GB" sz="2000" dirty="0" smtClean="0"/>
              <a:t> </a:t>
            </a:r>
            <a:r>
              <a:rPr lang="en-GB" sz="2000" dirty="0" err="1" smtClean="0"/>
              <a:t>también</a:t>
            </a:r>
            <a:r>
              <a:rPr lang="en-GB" sz="2000" dirty="0" smtClean="0"/>
              <a:t> </a:t>
            </a:r>
            <a:r>
              <a:rPr lang="en-GB" sz="2000" dirty="0" err="1" smtClean="0"/>
              <a:t>pensar</a:t>
            </a:r>
            <a:r>
              <a:rPr lang="en-GB" sz="2000" dirty="0" smtClean="0"/>
              <a:t> el </a:t>
            </a:r>
            <a:r>
              <a:rPr lang="en-GB" sz="2000" dirty="0" err="1" smtClean="0"/>
              <a:t>vínculo</a:t>
            </a:r>
            <a:r>
              <a:rPr lang="en-GB" sz="2000" dirty="0" smtClean="0"/>
              <a:t> entre el </a:t>
            </a:r>
            <a:r>
              <a:rPr lang="en-GB" sz="2000" dirty="0" err="1" smtClean="0"/>
              <a:t>desarrollo</a:t>
            </a:r>
            <a:r>
              <a:rPr lang="en-GB" sz="2000" dirty="0" smtClean="0"/>
              <a:t> de </a:t>
            </a:r>
            <a:r>
              <a:rPr lang="en-GB" sz="2000" dirty="0" err="1" smtClean="0"/>
              <a:t>competencias</a:t>
            </a:r>
            <a:r>
              <a:rPr lang="en-GB" sz="2000" dirty="0" smtClean="0"/>
              <a:t> y la </a:t>
            </a:r>
            <a:r>
              <a:rPr lang="en-GB" sz="2000" dirty="0" err="1" smtClean="0"/>
              <a:t>demanda</a:t>
            </a:r>
            <a:r>
              <a:rPr lang="en-GB" sz="2000" dirty="0" smtClean="0"/>
              <a:t> del </a:t>
            </a:r>
            <a:r>
              <a:rPr lang="en-GB" sz="2000" dirty="0" err="1" smtClean="0"/>
              <a:t>mercado</a:t>
            </a:r>
            <a:r>
              <a:rPr lang="en-GB" sz="2000" dirty="0" smtClean="0"/>
              <a:t> </a:t>
            </a:r>
            <a:r>
              <a:rPr lang="en-GB" sz="2000" dirty="0" err="1" smtClean="0"/>
              <a:t>laboral</a:t>
            </a:r>
            <a:endParaRPr lang="en-GB" sz="2000" dirty="0"/>
          </a:p>
        </p:txBody>
      </p:sp>
      <p:sp>
        <p:nvSpPr>
          <p:cNvPr id="3" name="Title 2"/>
          <p:cNvSpPr>
            <a:spLocks noGrp="1"/>
          </p:cNvSpPr>
          <p:nvPr>
            <p:ph type="title"/>
          </p:nvPr>
        </p:nvSpPr>
        <p:spPr/>
        <p:txBody>
          <a:bodyPr/>
          <a:lstStyle/>
          <a:p>
            <a:r>
              <a:rPr lang="en-GB" sz="2800" dirty="0" smtClean="0"/>
              <a:t>El </a:t>
            </a:r>
            <a:r>
              <a:rPr lang="en-GB" sz="2800" dirty="0" err="1" smtClean="0"/>
              <a:t>uso</a:t>
            </a:r>
            <a:r>
              <a:rPr lang="en-GB" sz="2800" dirty="0" smtClean="0"/>
              <a:t> </a:t>
            </a:r>
            <a:r>
              <a:rPr lang="en-GB" sz="2800" dirty="0" err="1" smtClean="0"/>
              <a:t>depende</a:t>
            </a:r>
            <a:r>
              <a:rPr lang="en-GB" sz="2800" dirty="0" smtClean="0"/>
              <a:t> de lo </a:t>
            </a:r>
            <a:r>
              <a:rPr lang="en-GB" sz="2800" dirty="0" err="1" smtClean="0"/>
              <a:t>que</a:t>
            </a:r>
            <a:r>
              <a:rPr lang="en-GB" sz="2800" dirty="0" smtClean="0"/>
              <a:t> </a:t>
            </a:r>
            <a:r>
              <a:rPr lang="en-GB" sz="2800" dirty="0" err="1" smtClean="0"/>
              <a:t>demanda</a:t>
            </a:r>
            <a:r>
              <a:rPr lang="en-GB" sz="2800" dirty="0" smtClean="0"/>
              <a:t> la </a:t>
            </a:r>
            <a:r>
              <a:rPr lang="en-GB" sz="2800" dirty="0" err="1" smtClean="0"/>
              <a:t>economía</a:t>
            </a:r>
            <a:r>
              <a:rPr lang="en-GB" sz="2800" dirty="0" smtClean="0"/>
              <a:t> a </a:t>
            </a:r>
            <a:r>
              <a:rPr lang="en-GB" sz="2800" dirty="0" err="1" smtClean="0"/>
              <a:t>nivel</a:t>
            </a:r>
            <a:r>
              <a:rPr lang="en-GB" sz="2800" dirty="0" smtClean="0"/>
              <a:t> </a:t>
            </a:r>
            <a:r>
              <a:rPr lang="en-GB" sz="2800" dirty="0" err="1" smtClean="0"/>
              <a:t>más</a:t>
            </a:r>
            <a:r>
              <a:rPr lang="en-GB" sz="2800" dirty="0" smtClean="0"/>
              <a:t> </a:t>
            </a:r>
            <a:r>
              <a:rPr lang="en-GB" sz="2800" dirty="0" err="1" smtClean="0"/>
              <a:t>agregado</a:t>
            </a:r>
            <a:r>
              <a:rPr lang="en-GB" sz="2800" dirty="0" smtClean="0"/>
              <a:t> </a:t>
            </a:r>
            <a:endParaRPr lang="en-GB" sz="2800" dirty="0"/>
          </a:p>
        </p:txBody>
      </p:sp>
    </p:spTree>
    <p:extLst>
      <p:ext uri="{BB962C8B-B14F-4D97-AF65-F5344CB8AC3E}">
        <p14:creationId xmlns:p14="http://schemas.microsoft.com/office/powerpoint/2010/main" val="1640359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solidFill>
                  <a:schemeClr val="bg2">
                    <a:lumMod val="10000"/>
                  </a:schemeClr>
                </a:solidFill>
              </a:rPr>
              <a:t>33 </a:t>
            </a:r>
            <a:r>
              <a:rPr lang="en-GB" dirty="0" err="1" smtClean="0">
                <a:solidFill>
                  <a:schemeClr val="bg2">
                    <a:lumMod val="10000"/>
                  </a:schemeClr>
                </a:solidFill>
              </a:rPr>
              <a:t>países</a:t>
            </a:r>
            <a:r>
              <a:rPr lang="en-GB" dirty="0" smtClean="0"/>
              <a:t>, 28 OCDE </a:t>
            </a:r>
            <a:r>
              <a:rPr lang="en-GB" sz="2000" dirty="0" smtClean="0"/>
              <a:t>(24 </a:t>
            </a:r>
            <a:r>
              <a:rPr lang="en-GB" sz="2000" dirty="0" err="1" smtClean="0"/>
              <a:t>en</a:t>
            </a:r>
            <a:r>
              <a:rPr lang="en-GB" sz="2000" dirty="0" smtClean="0"/>
              <a:t> 2011-12 + 9 </a:t>
            </a:r>
            <a:r>
              <a:rPr lang="en-GB" sz="2000" dirty="0" err="1" smtClean="0"/>
              <a:t>en</a:t>
            </a:r>
            <a:r>
              <a:rPr lang="en-GB" sz="2000" dirty="0" smtClean="0"/>
              <a:t> 2014-15)</a:t>
            </a:r>
          </a:p>
          <a:p>
            <a:pPr lvl="1"/>
            <a:r>
              <a:rPr lang="en-GB" sz="1600" dirty="0" err="1" smtClean="0"/>
              <a:t>Muestra</a:t>
            </a:r>
            <a:r>
              <a:rPr lang="en-GB" sz="1600" dirty="0" smtClean="0"/>
              <a:t>: 215 mil </a:t>
            </a:r>
            <a:r>
              <a:rPr lang="en-GB" sz="1600" dirty="0" err="1" smtClean="0"/>
              <a:t>adultos</a:t>
            </a:r>
            <a:r>
              <a:rPr lang="en-GB" sz="1600" dirty="0" smtClean="0"/>
              <a:t>, ± 5 mil </a:t>
            </a:r>
            <a:r>
              <a:rPr lang="en-GB" sz="1600" dirty="0" err="1" smtClean="0"/>
              <a:t>por</a:t>
            </a:r>
            <a:r>
              <a:rPr lang="en-GB" sz="1600" dirty="0" smtClean="0"/>
              <a:t> </a:t>
            </a:r>
            <a:r>
              <a:rPr lang="en-GB" sz="1600" dirty="0" err="1" smtClean="0"/>
              <a:t>país</a:t>
            </a:r>
            <a:endParaRPr lang="en-GB" sz="1600" dirty="0" smtClean="0"/>
          </a:p>
          <a:p>
            <a:r>
              <a:rPr lang="en-GB" sz="2800" dirty="0" err="1" smtClean="0"/>
              <a:t>Medición</a:t>
            </a:r>
            <a:r>
              <a:rPr lang="en-GB" sz="2800" dirty="0" smtClean="0"/>
              <a:t> de </a:t>
            </a:r>
            <a:r>
              <a:rPr lang="en-GB" sz="2800" dirty="0" err="1" smtClean="0"/>
              <a:t>competencias</a:t>
            </a:r>
            <a:r>
              <a:rPr lang="en-GB" sz="2800" dirty="0" smtClean="0"/>
              <a:t> </a:t>
            </a:r>
            <a:r>
              <a:rPr lang="en-GB" sz="2800" dirty="0" err="1" smtClean="0">
                <a:solidFill>
                  <a:schemeClr val="bg2">
                    <a:lumMod val="10000"/>
                  </a:schemeClr>
                </a:solidFill>
              </a:rPr>
              <a:t>lectoras</a:t>
            </a:r>
            <a:r>
              <a:rPr lang="en-GB" sz="2800" dirty="0" smtClean="0"/>
              <a:t>, </a:t>
            </a:r>
            <a:r>
              <a:rPr lang="en-GB" sz="2800" dirty="0" err="1" smtClean="0">
                <a:solidFill>
                  <a:schemeClr val="bg2">
                    <a:lumMod val="10000"/>
                  </a:schemeClr>
                </a:solidFill>
              </a:rPr>
              <a:t>numéricas</a:t>
            </a:r>
            <a:r>
              <a:rPr lang="en-GB" sz="2800" dirty="0" smtClean="0">
                <a:solidFill>
                  <a:schemeClr val="bg2">
                    <a:lumMod val="10000"/>
                  </a:schemeClr>
                </a:solidFill>
              </a:rPr>
              <a:t> </a:t>
            </a:r>
            <a:r>
              <a:rPr lang="en-GB" sz="2800" dirty="0" smtClean="0"/>
              <a:t>y de </a:t>
            </a:r>
            <a:r>
              <a:rPr lang="en-GB" sz="2800" dirty="0" err="1" smtClean="0">
                <a:solidFill>
                  <a:schemeClr val="bg2">
                    <a:lumMod val="10000"/>
                  </a:schemeClr>
                </a:solidFill>
              </a:rPr>
              <a:t>resolución</a:t>
            </a:r>
            <a:r>
              <a:rPr lang="en-GB" sz="2800" dirty="0" smtClean="0">
                <a:solidFill>
                  <a:schemeClr val="bg2">
                    <a:lumMod val="10000"/>
                  </a:schemeClr>
                </a:solidFill>
              </a:rPr>
              <a:t> de </a:t>
            </a:r>
            <a:r>
              <a:rPr lang="en-GB" sz="2800" dirty="0" err="1" smtClean="0">
                <a:solidFill>
                  <a:schemeClr val="bg2">
                    <a:lumMod val="10000"/>
                  </a:schemeClr>
                </a:solidFill>
              </a:rPr>
              <a:t>problemas</a:t>
            </a:r>
            <a:r>
              <a:rPr lang="en-GB" sz="2800" dirty="0" smtClean="0">
                <a:solidFill>
                  <a:schemeClr val="bg2">
                    <a:lumMod val="10000"/>
                  </a:schemeClr>
                </a:solidFill>
              </a:rPr>
              <a:t> </a:t>
            </a:r>
            <a:r>
              <a:rPr lang="en-GB" sz="2800" dirty="0" err="1" smtClean="0"/>
              <a:t>en</a:t>
            </a:r>
            <a:r>
              <a:rPr lang="en-GB" sz="2800" dirty="0" smtClean="0"/>
              <a:t> </a:t>
            </a:r>
            <a:r>
              <a:rPr lang="en-GB" sz="2800" dirty="0" err="1" smtClean="0"/>
              <a:t>ambientes</a:t>
            </a:r>
            <a:r>
              <a:rPr lang="en-GB" sz="2800" dirty="0" smtClean="0"/>
              <a:t> </a:t>
            </a:r>
            <a:r>
              <a:rPr lang="en-GB" sz="2800" dirty="0" err="1" smtClean="0"/>
              <a:t>tecnológicos</a:t>
            </a:r>
            <a:endParaRPr lang="en-GB" sz="2800" dirty="0" smtClean="0"/>
          </a:p>
          <a:p>
            <a:pPr lvl="1"/>
            <a:r>
              <a:rPr lang="en-GB" sz="2400" dirty="0" err="1" smtClean="0"/>
              <a:t>Competencias</a:t>
            </a:r>
            <a:r>
              <a:rPr lang="en-GB" sz="2400" dirty="0" smtClean="0"/>
              <a:t> de </a:t>
            </a:r>
            <a:r>
              <a:rPr lang="en-GB" sz="2400" dirty="0" err="1" smtClean="0"/>
              <a:t>procesamiento</a:t>
            </a:r>
            <a:r>
              <a:rPr lang="en-GB" sz="2400" dirty="0" smtClean="0"/>
              <a:t> de la </a:t>
            </a:r>
            <a:r>
              <a:rPr lang="en-GB" sz="2400" dirty="0" err="1" smtClean="0"/>
              <a:t>información</a:t>
            </a:r>
            <a:endParaRPr lang="en-GB" sz="2400" dirty="0" smtClean="0"/>
          </a:p>
          <a:p>
            <a:r>
              <a:rPr lang="en-GB" sz="2800" dirty="0" err="1">
                <a:solidFill>
                  <a:schemeClr val="bg2">
                    <a:lumMod val="10000"/>
                  </a:schemeClr>
                </a:solidFill>
              </a:rPr>
              <a:t>Adultos</a:t>
            </a:r>
            <a:r>
              <a:rPr lang="en-GB" sz="2800" dirty="0">
                <a:solidFill>
                  <a:schemeClr val="bg2">
                    <a:lumMod val="10000"/>
                  </a:schemeClr>
                </a:solidFill>
              </a:rPr>
              <a:t> </a:t>
            </a:r>
            <a:r>
              <a:rPr lang="en-GB" sz="2800" dirty="0"/>
              <a:t>(16-65 </a:t>
            </a:r>
            <a:r>
              <a:rPr lang="en-GB" sz="2800" dirty="0" err="1"/>
              <a:t>años</a:t>
            </a:r>
            <a:r>
              <a:rPr lang="en-GB" sz="2800" dirty="0"/>
              <a:t>)</a:t>
            </a:r>
          </a:p>
          <a:p>
            <a:r>
              <a:rPr lang="en-GB" sz="2800" dirty="0" err="1" smtClean="0"/>
              <a:t>Información</a:t>
            </a:r>
            <a:r>
              <a:rPr lang="en-GB" sz="2800" dirty="0" smtClean="0"/>
              <a:t> de </a:t>
            </a:r>
            <a:r>
              <a:rPr lang="en-GB" sz="2800" dirty="0" err="1" smtClean="0">
                <a:solidFill>
                  <a:schemeClr val="bg2">
                    <a:lumMod val="10000"/>
                  </a:schemeClr>
                </a:solidFill>
              </a:rPr>
              <a:t>contexto</a:t>
            </a:r>
            <a:endParaRPr lang="en-GB" sz="2800" dirty="0" smtClean="0">
              <a:solidFill>
                <a:schemeClr val="bg2">
                  <a:lumMod val="10000"/>
                </a:schemeClr>
              </a:solidFill>
            </a:endParaRPr>
          </a:p>
          <a:p>
            <a:pPr lvl="1"/>
            <a:r>
              <a:rPr lang="en-GB" sz="2400" dirty="0" err="1" smtClean="0"/>
              <a:t>Socioeconómico</a:t>
            </a:r>
            <a:r>
              <a:rPr lang="en-GB" sz="2400" dirty="0" smtClean="0"/>
              <a:t>, </a:t>
            </a:r>
            <a:r>
              <a:rPr lang="en-GB" sz="2400" dirty="0" err="1" smtClean="0"/>
              <a:t>trayectoria</a:t>
            </a:r>
            <a:r>
              <a:rPr lang="en-GB" sz="2400" dirty="0" smtClean="0"/>
              <a:t> </a:t>
            </a:r>
            <a:r>
              <a:rPr lang="en-GB" sz="2400" dirty="0" err="1" smtClean="0"/>
              <a:t>educacional</a:t>
            </a:r>
            <a:r>
              <a:rPr lang="en-GB" sz="2400" dirty="0" smtClean="0"/>
              <a:t>, </a:t>
            </a:r>
            <a:r>
              <a:rPr lang="en-GB" sz="2400" dirty="0" err="1" smtClean="0"/>
              <a:t>lugar</a:t>
            </a:r>
            <a:r>
              <a:rPr lang="en-GB" sz="2400" dirty="0" smtClean="0"/>
              <a:t> y </a:t>
            </a:r>
            <a:r>
              <a:rPr lang="en-GB" sz="2400" dirty="0" err="1" smtClean="0"/>
              <a:t>organización</a:t>
            </a:r>
            <a:r>
              <a:rPr lang="en-GB" sz="2400" dirty="0" smtClean="0"/>
              <a:t> del </a:t>
            </a:r>
            <a:r>
              <a:rPr lang="en-GB" sz="2400" dirty="0" err="1" smtClean="0"/>
              <a:t>trabajo</a:t>
            </a:r>
            <a:r>
              <a:rPr lang="en-GB" sz="2400" dirty="0" smtClean="0"/>
              <a:t>, </a:t>
            </a:r>
            <a:r>
              <a:rPr lang="en-GB" sz="2400" dirty="0" err="1" smtClean="0"/>
              <a:t>uso</a:t>
            </a:r>
            <a:r>
              <a:rPr lang="en-GB" sz="2400" dirty="0" smtClean="0"/>
              <a:t> de </a:t>
            </a:r>
            <a:r>
              <a:rPr lang="en-GB" sz="2400" dirty="0" err="1" smtClean="0"/>
              <a:t>competencias</a:t>
            </a:r>
            <a:endParaRPr lang="en-GB" sz="2400" dirty="0" smtClean="0"/>
          </a:p>
          <a:p>
            <a:r>
              <a:rPr lang="en-GB" sz="2800" dirty="0" smtClean="0">
                <a:solidFill>
                  <a:schemeClr val="bg2">
                    <a:lumMod val="10000"/>
                  </a:schemeClr>
                </a:solidFill>
              </a:rPr>
              <a:t>Comparable</a:t>
            </a:r>
            <a:r>
              <a:rPr lang="en-GB" sz="2800" dirty="0" smtClean="0"/>
              <a:t> entre </a:t>
            </a:r>
            <a:r>
              <a:rPr lang="en-GB" sz="2800" dirty="0" err="1" smtClean="0"/>
              <a:t>países</a:t>
            </a:r>
            <a:r>
              <a:rPr lang="en-GB" sz="2800" dirty="0" smtClean="0"/>
              <a:t> y con </a:t>
            </a:r>
            <a:r>
              <a:rPr lang="en-GB" sz="2800" dirty="0" err="1" smtClean="0"/>
              <a:t>estudios</a:t>
            </a:r>
            <a:r>
              <a:rPr lang="en-GB" sz="2800" dirty="0" smtClean="0"/>
              <a:t> </a:t>
            </a:r>
            <a:r>
              <a:rPr lang="en-GB" sz="2800" dirty="0" err="1" smtClean="0"/>
              <a:t>anteriores</a:t>
            </a:r>
            <a:r>
              <a:rPr lang="en-GB" sz="2800" dirty="0" smtClean="0"/>
              <a:t> </a:t>
            </a:r>
            <a:r>
              <a:rPr lang="en-GB" sz="2000" dirty="0" smtClean="0"/>
              <a:t>(IALS: 1996)</a:t>
            </a:r>
            <a:endParaRPr lang="en-GB" sz="2400" dirty="0" smtClean="0"/>
          </a:p>
        </p:txBody>
      </p:sp>
      <p:sp>
        <p:nvSpPr>
          <p:cNvPr id="3" name="Title 2"/>
          <p:cNvSpPr>
            <a:spLocks noGrp="1"/>
          </p:cNvSpPr>
          <p:nvPr>
            <p:ph type="title"/>
          </p:nvPr>
        </p:nvSpPr>
        <p:spPr/>
        <p:txBody>
          <a:bodyPr/>
          <a:lstStyle/>
          <a:p>
            <a:r>
              <a:rPr lang="en-GB" sz="2800" dirty="0" smtClean="0"/>
              <a:t>¿</a:t>
            </a:r>
            <a:r>
              <a:rPr lang="en-GB" sz="2800" dirty="0" err="1" smtClean="0"/>
              <a:t>Qué</a:t>
            </a:r>
            <a:r>
              <a:rPr lang="en-GB" sz="2800" dirty="0" smtClean="0"/>
              <a:t> </a:t>
            </a:r>
            <a:r>
              <a:rPr lang="en-GB" sz="2800" dirty="0" err="1" smtClean="0"/>
              <a:t>es</a:t>
            </a:r>
            <a:r>
              <a:rPr lang="en-GB" sz="2800" dirty="0" smtClean="0"/>
              <a:t> PIAAC? </a:t>
            </a:r>
            <a:br>
              <a:rPr lang="en-GB" sz="2800" dirty="0" smtClean="0"/>
            </a:br>
            <a:r>
              <a:rPr lang="en-GB" sz="2000" i="1" dirty="0" err="1" smtClean="0"/>
              <a:t>Una</a:t>
            </a:r>
            <a:r>
              <a:rPr lang="en-GB" sz="2000" i="1" dirty="0" smtClean="0"/>
              <a:t> </a:t>
            </a:r>
            <a:r>
              <a:rPr lang="en-GB" sz="2000" i="1" dirty="0" err="1" smtClean="0"/>
              <a:t>especie</a:t>
            </a:r>
            <a:r>
              <a:rPr lang="en-GB" sz="2000" i="1" dirty="0" smtClean="0"/>
              <a:t> de PISA para </a:t>
            </a:r>
            <a:r>
              <a:rPr lang="en-GB" sz="2000" i="1" dirty="0" err="1" smtClean="0"/>
              <a:t>adultos</a:t>
            </a:r>
            <a:endParaRPr lang="en-GB" sz="2800" i="1" dirty="0"/>
          </a:p>
        </p:txBody>
      </p:sp>
      <p:sp>
        <p:nvSpPr>
          <p:cNvPr id="4" name="Rectangle 3"/>
          <p:cNvSpPr/>
          <p:nvPr/>
        </p:nvSpPr>
        <p:spPr>
          <a:xfrm>
            <a:off x="3154521" y="6027502"/>
            <a:ext cx="5991747" cy="830997"/>
          </a:xfrm>
          <a:prstGeom prst="rect">
            <a:avLst/>
          </a:prstGeom>
          <a:solidFill>
            <a:schemeClr val="bg1">
              <a:lumMod val="75000"/>
            </a:schemeClr>
          </a:solidFill>
        </p:spPr>
        <p:txBody>
          <a:bodyPr wrap="square">
            <a:spAutoFit/>
          </a:bodyPr>
          <a:lstStyle/>
          <a:p>
            <a:r>
              <a:rPr lang="fr-FR" sz="1200" b="1" dirty="0">
                <a:solidFill>
                  <a:schemeClr val="bg2">
                    <a:lumMod val="10000"/>
                  </a:schemeClr>
                </a:solidFill>
                <a:latin typeface="Arial Narrow" panose="020B0606020202030204" pitchFamily="34" charset="0"/>
              </a:rPr>
              <a:t>Note on </a:t>
            </a:r>
            <a:r>
              <a:rPr lang="fr-FR" sz="1200" b="1" dirty="0" err="1">
                <a:solidFill>
                  <a:schemeClr val="bg2">
                    <a:lumMod val="10000"/>
                  </a:schemeClr>
                </a:solidFill>
                <a:latin typeface="Arial Narrow" panose="020B0606020202030204" pitchFamily="34" charset="0"/>
              </a:rPr>
              <a:t>statistical</a:t>
            </a:r>
            <a:r>
              <a:rPr lang="fr-FR" sz="1200" b="1" dirty="0">
                <a:solidFill>
                  <a:schemeClr val="bg2">
                    <a:lumMod val="10000"/>
                  </a:schemeClr>
                </a:solidFill>
                <a:latin typeface="Arial Narrow" panose="020B0606020202030204" pitchFamily="34" charset="0"/>
              </a:rPr>
              <a:t> data on </a:t>
            </a:r>
            <a:r>
              <a:rPr lang="fr-FR" sz="1200" b="1" dirty="0" err="1">
                <a:solidFill>
                  <a:schemeClr val="bg2">
                    <a:lumMod val="10000"/>
                  </a:schemeClr>
                </a:solidFill>
                <a:latin typeface="Arial Narrow" panose="020B0606020202030204" pitchFamily="34" charset="0"/>
              </a:rPr>
              <a:t>Israel</a:t>
            </a:r>
            <a:r>
              <a:rPr lang="fr-FR" sz="1200" b="1" dirty="0">
                <a:solidFill>
                  <a:schemeClr val="bg2">
                    <a:lumMod val="10000"/>
                  </a:schemeClr>
                </a:solidFill>
                <a:latin typeface="Arial Narrow" panose="020B0606020202030204" pitchFamily="34" charset="0"/>
              </a:rPr>
              <a:t> </a:t>
            </a:r>
            <a:endParaRPr lang="en-GB" sz="1200" b="1" dirty="0">
              <a:solidFill>
                <a:schemeClr val="bg2">
                  <a:lumMod val="10000"/>
                </a:schemeClr>
              </a:solidFill>
              <a:latin typeface="Arial Narrow" panose="020B0606020202030204" pitchFamily="34" charset="0"/>
            </a:endParaRPr>
          </a:p>
          <a:p>
            <a:r>
              <a:rPr lang="en-GB" sz="1200" dirty="0">
                <a:solidFill>
                  <a:schemeClr val="bg1">
                    <a:lumMod val="95000"/>
                  </a:schemeClr>
                </a:solidFill>
                <a:latin typeface="Arial Narrow" panose="020B0606020202030204" pitchFamily="34" charset="0"/>
              </a:rPr>
              <a:t>The statistical data for Israel are supplied by and are under the responsibility of the relevant Israeli authorities. The use of such data by the OECD is without prejudice to the status of the Golan Heights, East Jerusalem and Israeli settlements in the West Bank under the terms of international law.</a:t>
            </a:r>
          </a:p>
        </p:txBody>
      </p:sp>
    </p:spTree>
    <p:extLst>
      <p:ext uri="{BB962C8B-B14F-4D97-AF65-F5344CB8AC3E}">
        <p14:creationId xmlns:p14="http://schemas.microsoft.com/office/powerpoint/2010/main" val="2667859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smtClean="0"/>
              <a:t>Tres</a:t>
            </a:r>
            <a:r>
              <a:rPr lang="en-GB" dirty="0" smtClean="0"/>
              <a:t> </a:t>
            </a:r>
            <a:r>
              <a:rPr lang="en-GB" dirty="0" err="1" smtClean="0"/>
              <a:t>tipos</a:t>
            </a:r>
            <a:r>
              <a:rPr lang="en-GB" dirty="0" smtClean="0"/>
              <a:t> de </a:t>
            </a:r>
            <a:r>
              <a:rPr lang="en-GB" dirty="0" err="1" smtClean="0"/>
              <a:t>desalineamiento</a:t>
            </a:r>
            <a:endParaRPr lang="en-GB" dirty="0" smtClean="0"/>
          </a:p>
          <a:p>
            <a:pPr lvl="1"/>
            <a:r>
              <a:rPr lang="en-GB" dirty="0" err="1" smtClean="0"/>
              <a:t>Por</a:t>
            </a:r>
            <a:r>
              <a:rPr lang="en-GB" dirty="0" smtClean="0"/>
              <a:t> </a:t>
            </a:r>
            <a:r>
              <a:rPr lang="en-GB" b="1" dirty="0" err="1" smtClean="0">
                <a:solidFill>
                  <a:schemeClr val="bg2">
                    <a:lumMod val="10000"/>
                  </a:schemeClr>
                </a:solidFill>
              </a:rPr>
              <a:t>calificaciones</a:t>
            </a:r>
            <a:endParaRPr lang="en-GB" b="1" dirty="0" smtClean="0">
              <a:solidFill>
                <a:schemeClr val="bg2">
                  <a:lumMod val="10000"/>
                </a:schemeClr>
              </a:solidFill>
            </a:endParaRPr>
          </a:p>
          <a:p>
            <a:pPr lvl="2"/>
            <a:r>
              <a:rPr lang="en-GB" dirty="0" err="1" smtClean="0"/>
              <a:t>Trabajadores</a:t>
            </a:r>
            <a:r>
              <a:rPr lang="en-GB" dirty="0" smtClean="0"/>
              <a:t> </a:t>
            </a:r>
            <a:r>
              <a:rPr lang="en-GB" dirty="0" err="1" smtClean="0"/>
              <a:t>sobre-calificados</a:t>
            </a:r>
            <a:r>
              <a:rPr lang="en-GB" dirty="0" smtClean="0"/>
              <a:t> o sub-</a:t>
            </a:r>
            <a:r>
              <a:rPr lang="en-GB" dirty="0" err="1" smtClean="0"/>
              <a:t>calificados</a:t>
            </a:r>
            <a:endParaRPr lang="en-GB" dirty="0" smtClean="0"/>
          </a:p>
          <a:p>
            <a:pPr lvl="1"/>
            <a:r>
              <a:rPr lang="en-GB" dirty="0" err="1" smtClean="0"/>
              <a:t>Por</a:t>
            </a:r>
            <a:r>
              <a:rPr lang="en-GB" dirty="0" smtClean="0"/>
              <a:t> </a:t>
            </a:r>
            <a:r>
              <a:rPr lang="en-GB" b="1" dirty="0" err="1" smtClean="0">
                <a:solidFill>
                  <a:schemeClr val="bg2">
                    <a:lumMod val="10000"/>
                  </a:schemeClr>
                </a:solidFill>
              </a:rPr>
              <a:t>competencias</a:t>
            </a:r>
            <a:r>
              <a:rPr lang="en-GB" dirty="0" smtClean="0">
                <a:solidFill>
                  <a:schemeClr val="bg2">
                    <a:lumMod val="10000"/>
                  </a:schemeClr>
                </a:solidFill>
              </a:rPr>
              <a:t> </a:t>
            </a:r>
            <a:r>
              <a:rPr lang="en-GB" dirty="0" smtClean="0"/>
              <a:t>(</a:t>
            </a:r>
            <a:r>
              <a:rPr lang="en-GB" dirty="0" err="1" smtClean="0"/>
              <a:t>lectoras</a:t>
            </a:r>
            <a:r>
              <a:rPr lang="en-GB" dirty="0" smtClean="0"/>
              <a:t>)</a:t>
            </a:r>
          </a:p>
          <a:p>
            <a:pPr lvl="2"/>
            <a:r>
              <a:rPr lang="en-GB" dirty="0" err="1" smtClean="0"/>
              <a:t>Trabajadores</a:t>
            </a:r>
            <a:r>
              <a:rPr lang="en-GB" dirty="0" smtClean="0"/>
              <a:t> </a:t>
            </a:r>
            <a:r>
              <a:rPr lang="en-GB" dirty="0" err="1" smtClean="0"/>
              <a:t>sobre-competentes</a:t>
            </a:r>
            <a:r>
              <a:rPr lang="en-GB" dirty="0" smtClean="0"/>
              <a:t> o sub-</a:t>
            </a:r>
            <a:r>
              <a:rPr lang="en-GB" dirty="0" err="1" smtClean="0"/>
              <a:t>competentes</a:t>
            </a:r>
            <a:endParaRPr lang="en-GB" dirty="0" smtClean="0"/>
          </a:p>
          <a:p>
            <a:pPr lvl="1"/>
            <a:r>
              <a:rPr lang="en-GB" dirty="0" err="1" smtClean="0"/>
              <a:t>Por</a:t>
            </a:r>
            <a:r>
              <a:rPr lang="en-GB" dirty="0" smtClean="0"/>
              <a:t> </a:t>
            </a:r>
            <a:r>
              <a:rPr lang="en-GB" b="1" dirty="0" smtClean="0">
                <a:solidFill>
                  <a:schemeClr val="bg2">
                    <a:lumMod val="10000"/>
                  </a:schemeClr>
                </a:solidFill>
              </a:rPr>
              <a:t>campo de </a:t>
            </a:r>
            <a:r>
              <a:rPr lang="en-GB" b="1" dirty="0" err="1" smtClean="0">
                <a:solidFill>
                  <a:schemeClr val="bg2">
                    <a:lumMod val="10000"/>
                  </a:schemeClr>
                </a:solidFill>
              </a:rPr>
              <a:t>estudio</a:t>
            </a:r>
            <a:endParaRPr lang="en-GB" b="1" dirty="0" smtClean="0">
              <a:solidFill>
                <a:schemeClr val="bg2">
                  <a:lumMod val="10000"/>
                </a:schemeClr>
              </a:solidFill>
            </a:endParaRPr>
          </a:p>
          <a:p>
            <a:pPr lvl="2"/>
            <a:r>
              <a:rPr lang="en-GB" dirty="0" err="1" smtClean="0"/>
              <a:t>Desalineamiento</a:t>
            </a:r>
            <a:r>
              <a:rPr lang="en-GB" dirty="0" smtClean="0"/>
              <a:t> horizontal</a:t>
            </a:r>
            <a:endParaRPr lang="en-GB" dirty="0"/>
          </a:p>
        </p:txBody>
      </p:sp>
      <p:sp>
        <p:nvSpPr>
          <p:cNvPr id="3" name="Title 2"/>
          <p:cNvSpPr>
            <a:spLocks noGrp="1"/>
          </p:cNvSpPr>
          <p:nvPr>
            <p:ph type="title"/>
          </p:nvPr>
        </p:nvSpPr>
        <p:spPr/>
        <p:txBody>
          <a:bodyPr/>
          <a:lstStyle/>
          <a:p>
            <a:r>
              <a:rPr lang="en-GB" sz="2800" dirty="0" smtClean="0"/>
              <a:t>Mismatch: </a:t>
            </a:r>
            <a:r>
              <a:rPr lang="en-GB" sz="2800" dirty="0" err="1" smtClean="0"/>
              <a:t>desalineamiento</a:t>
            </a:r>
            <a:r>
              <a:rPr lang="en-GB" sz="2800" dirty="0" smtClean="0"/>
              <a:t> de </a:t>
            </a:r>
            <a:r>
              <a:rPr lang="en-GB" sz="2800" dirty="0" err="1" smtClean="0"/>
              <a:t>competencias</a:t>
            </a:r>
            <a:r>
              <a:rPr lang="en-GB" sz="2800" dirty="0" smtClean="0"/>
              <a:t> y </a:t>
            </a:r>
            <a:r>
              <a:rPr lang="en-GB" sz="2800" dirty="0" err="1" smtClean="0"/>
              <a:t>requerimientos</a:t>
            </a:r>
            <a:r>
              <a:rPr lang="en-GB" sz="2800" dirty="0" smtClean="0"/>
              <a:t> del </a:t>
            </a:r>
            <a:r>
              <a:rPr lang="en-GB" sz="2800" dirty="0" err="1" smtClean="0"/>
              <a:t>puesto</a:t>
            </a:r>
            <a:r>
              <a:rPr lang="en-GB" sz="2800" dirty="0" smtClean="0"/>
              <a:t> de </a:t>
            </a:r>
            <a:r>
              <a:rPr lang="en-GB" sz="2800" dirty="0" err="1" smtClean="0"/>
              <a:t>trabajo</a:t>
            </a:r>
            <a:endParaRPr lang="en-GB" dirty="0"/>
          </a:p>
        </p:txBody>
      </p:sp>
    </p:spTree>
    <p:extLst>
      <p:ext uri="{BB962C8B-B14F-4D97-AF65-F5344CB8AC3E}">
        <p14:creationId xmlns:p14="http://schemas.microsoft.com/office/powerpoint/2010/main" val="1766017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Alto </a:t>
            </a:r>
            <a:r>
              <a:rPr lang="en-GB" sz="2800" dirty="0" err="1" smtClean="0"/>
              <a:t>nivel</a:t>
            </a:r>
            <a:r>
              <a:rPr lang="en-GB" sz="2800" dirty="0" smtClean="0"/>
              <a:t> de </a:t>
            </a:r>
            <a:r>
              <a:rPr lang="en-GB" sz="2800" dirty="0" err="1" smtClean="0"/>
              <a:t>desalineamiento</a:t>
            </a:r>
            <a:r>
              <a:rPr lang="en-GB" sz="2800" dirty="0" smtClean="0"/>
              <a:t> de </a:t>
            </a:r>
            <a:r>
              <a:rPr lang="en-GB" sz="2800" dirty="0" err="1" smtClean="0"/>
              <a:t>competencias</a:t>
            </a:r>
            <a:r>
              <a:rPr lang="en-GB" sz="2800" dirty="0" smtClean="0"/>
              <a:t> y </a:t>
            </a:r>
            <a:r>
              <a:rPr lang="en-GB" sz="2800" dirty="0" err="1" smtClean="0"/>
              <a:t>requerimientos</a:t>
            </a:r>
            <a:r>
              <a:rPr lang="en-GB" sz="2800" dirty="0" smtClean="0"/>
              <a:t> </a:t>
            </a:r>
            <a:r>
              <a:rPr lang="en-GB" sz="2800" dirty="0" err="1" smtClean="0"/>
              <a:t>en</a:t>
            </a:r>
            <a:r>
              <a:rPr lang="en-GB" sz="2800" dirty="0" smtClean="0"/>
              <a:t> el </a:t>
            </a:r>
            <a:r>
              <a:rPr lang="en-GB" sz="2800" dirty="0" err="1" smtClean="0"/>
              <a:t>trabajo</a:t>
            </a:r>
            <a:endParaRPr lang="en-GB" sz="2800" dirty="0"/>
          </a:p>
        </p:txBody>
      </p:sp>
      <p:graphicFrame>
        <p:nvGraphicFramePr>
          <p:cNvPr id="8" name="Chart 7"/>
          <p:cNvGraphicFramePr>
            <a:graphicFrameLocks/>
          </p:cNvGraphicFramePr>
          <p:nvPr>
            <p:extLst>
              <p:ext uri="{D42A27DB-BD31-4B8C-83A1-F6EECF244321}">
                <p14:modId xmlns:p14="http://schemas.microsoft.com/office/powerpoint/2010/main" val="3209840704"/>
              </p:ext>
            </p:extLst>
          </p:nvPr>
        </p:nvGraphicFramePr>
        <p:xfrm>
          <a:off x="449796" y="4869161"/>
          <a:ext cx="8178009"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187560353"/>
              </p:ext>
            </p:extLst>
          </p:nvPr>
        </p:nvGraphicFramePr>
        <p:xfrm>
          <a:off x="331552" y="3429000"/>
          <a:ext cx="8244408" cy="1434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6"/>
          <p:cNvGraphicFramePr>
            <a:graphicFrameLocks noGrp="1"/>
          </p:cNvGraphicFramePr>
          <p:nvPr>
            <p:extLst>
              <p:ext uri="{D42A27DB-BD31-4B8C-83A1-F6EECF244321}">
                <p14:modId xmlns:p14="http://schemas.microsoft.com/office/powerpoint/2010/main" val="4254579853"/>
              </p:ext>
            </p:extLst>
          </p:nvPr>
        </p:nvGraphicFramePr>
        <p:xfrm>
          <a:off x="331552" y="1982728"/>
          <a:ext cx="8244408" cy="1475372"/>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4005462" y="2204864"/>
            <a:ext cx="432048" cy="4104456"/>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
          <p:cNvSpPr txBox="1"/>
          <p:nvPr/>
        </p:nvSpPr>
        <p:spPr>
          <a:xfrm>
            <a:off x="1043608" y="1412776"/>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Desalineamiento</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competencias</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Porcentaje</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trabajadores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empleados</a:t>
            </a:r>
            <a:endParaRPr lang="en-GB" sz="1600" dirty="0">
              <a:solidFill>
                <a:schemeClr val="bg2">
                  <a:lumMod val="10000"/>
                </a:schemeClr>
              </a:solidFill>
              <a:latin typeface="Arial Narrow" panose="020B0606020202030204" pitchFamily="34" charset="0"/>
            </a:endParaRPr>
          </a:p>
        </p:txBody>
      </p:sp>
      <p:grpSp>
        <p:nvGrpSpPr>
          <p:cNvPr id="13" name="Group 12"/>
          <p:cNvGrpSpPr/>
          <p:nvPr/>
        </p:nvGrpSpPr>
        <p:grpSpPr>
          <a:xfrm>
            <a:off x="7014610" y="1599746"/>
            <a:ext cx="1661847" cy="605118"/>
            <a:chOff x="5320190" y="409523"/>
            <a:chExt cx="2077275" cy="605118"/>
          </a:xfrm>
        </p:grpSpPr>
        <p:grpSp>
          <p:nvGrpSpPr>
            <p:cNvPr id="15" name="xlamLegendEntry11"/>
            <p:cNvGrpSpPr/>
            <p:nvPr/>
          </p:nvGrpSpPr>
          <p:grpSpPr>
            <a:xfrm>
              <a:off x="5320191" y="409523"/>
              <a:ext cx="2077273" cy="215445"/>
              <a:chOff x="551872" y="1974914"/>
              <a:chExt cx="1435227" cy="94443"/>
            </a:xfrm>
          </p:grpSpPr>
          <p:sp>
            <p:nvSpPr>
              <p:cNvPr id="22" name="xlamLegendSymbol11"/>
              <p:cNvSpPr/>
              <p:nvPr/>
            </p:nvSpPr>
            <p:spPr>
              <a:xfrm>
                <a:off x="551872" y="1990954"/>
                <a:ext cx="119550" cy="58953"/>
              </a:xfrm>
              <a:prstGeom prst="rect">
                <a:avLst/>
              </a:prstGeom>
              <a:solidFill>
                <a:srgbClr val="00206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400">
                  <a:latin typeface="Arial Narrow" panose="020B0606020202030204" pitchFamily="34" charset="0"/>
                </a:endParaRPr>
              </a:p>
            </p:txBody>
          </p:sp>
          <p:sp>
            <p:nvSpPr>
              <p:cNvPr id="23" name="xlamLegendText11"/>
              <p:cNvSpPr txBox="1"/>
              <p:nvPr/>
            </p:nvSpPr>
            <p:spPr>
              <a:xfrm>
                <a:off x="700097" y="1974914"/>
                <a:ext cx="1287002" cy="94443"/>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400" b="0" i="0" dirty="0" err="1" smtClean="0">
                    <a:solidFill>
                      <a:srgbClr val="000000"/>
                    </a:solidFill>
                    <a:latin typeface="Arial Narrow" panose="020B0606020202030204" pitchFamily="34" charset="0"/>
                  </a:rPr>
                  <a:t>Desalineados</a:t>
                </a:r>
                <a:r>
                  <a:rPr lang="en-GB" sz="1400" b="0" i="0" dirty="0" smtClean="0">
                    <a:solidFill>
                      <a:srgbClr val="000000"/>
                    </a:solidFill>
                    <a:latin typeface="Arial Narrow" panose="020B0606020202030204" pitchFamily="34" charset="0"/>
                  </a:rPr>
                  <a:t> </a:t>
                </a:r>
                <a:r>
                  <a:rPr lang="en-GB" sz="1400" b="0" i="0" baseline="0" dirty="0" smtClean="0">
                    <a:solidFill>
                      <a:srgbClr val="000000"/>
                    </a:solidFill>
                    <a:latin typeface="Arial Narrow" panose="020B0606020202030204" pitchFamily="34" charset="0"/>
                  </a:rPr>
                  <a:t>(</a:t>
                </a:r>
                <a:r>
                  <a:rPr lang="en-GB" sz="1400" b="0" i="0" baseline="0" dirty="0" err="1" smtClean="0">
                    <a:solidFill>
                      <a:srgbClr val="000000"/>
                    </a:solidFill>
                    <a:latin typeface="Arial Narrow" panose="020B0606020202030204" pitchFamily="34" charset="0"/>
                  </a:rPr>
                  <a:t>sobre</a:t>
                </a:r>
                <a:r>
                  <a:rPr lang="en-GB" sz="1400" b="0" i="0" baseline="0" dirty="0" smtClean="0">
                    <a:solidFill>
                      <a:srgbClr val="000000"/>
                    </a:solidFill>
                    <a:latin typeface="Arial Narrow" panose="020B0606020202030204" pitchFamily="34" charset="0"/>
                  </a:rPr>
                  <a:t>)</a:t>
                </a:r>
                <a:endParaRPr lang="en-GB" sz="1400" b="0" i="0" dirty="0">
                  <a:solidFill>
                    <a:srgbClr val="000000"/>
                  </a:solidFill>
                  <a:latin typeface="Arial Narrow" panose="020B0606020202030204" pitchFamily="34" charset="0"/>
                </a:endParaRPr>
              </a:p>
            </p:txBody>
          </p:sp>
        </p:grpSp>
        <p:grpSp>
          <p:nvGrpSpPr>
            <p:cNvPr id="16" name="xlamLegendEntry21"/>
            <p:cNvGrpSpPr/>
            <p:nvPr/>
          </p:nvGrpSpPr>
          <p:grpSpPr>
            <a:xfrm>
              <a:off x="5327267" y="604360"/>
              <a:ext cx="2070198" cy="215445"/>
              <a:chOff x="556761" y="2060329"/>
              <a:chExt cx="1430338" cy="94445"/>
            </a:xfrm>
          </p:grpSpPr>
          <p:sp>
            <p:nvSpPr>
              <p:cNvPr id="20" name="xlamLegendSymbol21"/>
              <p:cNvSpPr/>
              <p:nvPr/>
            </p:nvSpPr>
            <p:spPr>
              <a:xfrm>
                <a:off x="556761" y="2074960"/>
                <a:ext cx="124884" cy="63468"/>
              </a:xfrm>
              <a:prstGeom prst="rect">
                <a:avLst/>
              </a:prstGeom>
              <a:solidFill>
                <a:schemeClr val="bg1">
                  <a:lumMod val="50000"/>
                </a:scheme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400">
                  <a:latin typeface="Arial Narrow" panose="020B0606020202030204" pitchFamily="34" charset="0"/>
                </a:endParaRPr>
              </a:p>
            </p:txBody>
          </p:sp>
          <p:sp>
            <p:nvSpPr>
              <p:cNvPr id="21" name="xlamLegendText21"/>
              <p:cNvSpPr txBox="1"/>
              <p:nvPr/>
            </p:nvSpPr>
            <p:spPr>
              <a:xfrm>
                <a:off x="700097" y="2060329"/>
                <a:ext cx="1287002" cy="94445"/>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400" b="0" i="0" dirty="0" err="1" smtClean="0">
                    <a:solidFill>
                      <a:srgbClr val="000000"/>
                    </a:solidFill>
                    <a:latin typeface="Arial Narrow" panose="020B0606020202030204" pitchFamily="34" charset="0"/>
                  </a:rPr>
                  <a:t>Desalineado</a:t>
                </a:r>
                <a:r>
                  <a:rPr lang="en-GB" sz="1400" b="0" i="0" dirty="0" smtClean="0">
                    <a:solidFill>
                      <a:srgbClr val="000000"/>
                    </a:solidFill>
                    <a:latin typeface="Arial Narrow" panose="020B0606020202030204" pitchFamily="34" charset="0"/>
                  </a:rPr>
                  <a:t> (sub)</a:t>
                </a:r>
                <a:endParaRPr lang="en-GB" sz="1400" b="0" i="0" dirty="0">
                  <a:solidFill>
                    <a:srgbClr val="000000"/>
                  </a:solidFill>
                  <a:latin typeface="Arial Narrow" panose="020B0606020202030204" pitchFamily="34" charset="0"/>
                </a:endParaRPr>
              </a:p>
            </p:txBody>
          </p:sp>
        </p:grpSp>
        <p:grpSp>
          <p:nvGrpSpPr>
            <p:cNvPr id="17" name="xlamLegendEntry31"/>
            <p:cNvGrpSpPr/>
            <p:nvPr/>
          </p:nvGrpSpPr>
          <p:grpSpPr>
            <a:xfrm>
              <a:off x="5320190" y="799198"/>
              <a:ext cx="1590877" cy="215443"/>
              <a:chOff x="551871" y="2145739"/>
              <a:chExt cx="1099166" cy="94444"/>
            </a:xfrm>
          </p:grpSpPr>
          <p:sp>
            <p:nvSpPr>
              <p:cNvPr id="18" name="xlamLegendSymbol31"/>
              <p:cNvSpPr/>
              <p:nvPr/>
            </p:nvSpPr>
            <p:spPr>
              <a:xfrm>
                <a:off x="551871" y="2163474"/>
                <a:ext cx="144000" cy="61874"/>
              </a:xfrm>
              <a:prstGeom prst="rect">
                <a:avLst/>
              </a:prstGeom>
              <a:solidFill>
                <a:schemeClr val="bg2">
                  <a:lumMod val="10000"/>
                </a:scheme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400">
                  <a:latin typeface="Arial Narrow" panose="020B0606020202030204" pitchFamily="34" charset="0"/>
                </a:endParaRPr>
              </a:p>
            </p:txBody>
          </p:sp>
          <p:sp>
            <p:nvSpPr>
              <p:cNvPr id="19" name="xlamLegendText31"/>
              <p:cNvSpPr txBox="1"/>
              <p:nvPr/>
            </p:nvSpPr>
            <p:spPr>
              <a:xfrm>
                <a:off x="700096" y="2145739"/>
                <a:ext cx="950941" cy="94444"/>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400" b="0" i="0" dirty="0" smtClean="0">
                    <a:solidFill>
                      <a:srgbClr val="000000"/>
                    </a:solidFill>
                    <a:latin typeface="Arial Narrow" panose="020B0606020202030204" pitchFamily="34" charset="0"/>
                  </a:rPr>
                  <a:t>Total</a:t>
                </a:r>
                <a:endParaRPr lang="en-GB" sz="1400" b="0" i="0" dirty="0">
                  <a:solidFill>
                    <a:srgbClr val="000000"/>
                  </a:solidFill>
                  <a:latin typeface="Arial Narrow" panose="020B0606020202030204" pitchFamily="34" charset="0"/>
                </a:endParaRPr>
              </a:p>
            </p:txBody>
          </p:sp>
        </p:grpSp>
      </p:grpSp>
      <p:sp>
        <p:nvSpPr>
          <p:cNvPr id="24" name="TextBox 23"/>
          <p:cNvSpPr txBox="1"/>
          <p:nvPr/>
        </p:nvSpPr>
        <p:spPr>
          <a:xfrm rot="16200000">
            <a:off x="-1652791" y="4928208"/>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Tree>
    <p:extLst>
      <p:ext uri="{BB962C8B-B14F-4D97-AF65-F5344CB8AC3E}">
        <p14:creationId xmlns:p14="http://schemas.microsoft.com/office/powerpoint/2010/main" val="2557280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Hay </a:t>
            </a:r>
            <a:r>
              <a:rPr lang="en-GB" dirty="0" err="1" smtClean="0"/>
              <a:t>costo</a:t>
            </a:r>
            <a:r>
              <a:rPr lang="en-GB" dirty="0" smtClean="0"/>
              <a:t> </a:t>
            </a:r>
            <a:r>
              <a:rPr lang="en-GB" dirty="0" err="1" smtClean="0"/>
              <a:t>productivo</a:t>
            </a:r>
            <a:r>
              <a:rPr lang="en-GB" dirty="0" smtClean="0"/>
              <a:t> </a:t>
            </a:r>
            <a:r>
              <a:rPr lang="en-GB" dirty="0" err="1" smtClean="0"/>
              <a:t>en</a:t>
            </a:r>
            <a:r>
              <a:rPr lang="en-GB" dirty="0" smtClean="0"/>
              <a:t> el </a:t>
            </a:r>
            <a:r>
              <a:rPr lang="en-GB" dirty="0" err="1" smtClean="0"/>
              <a:t>desalineamiento</a:t>
            </a:r>
            <a:r>
              <a:rPr lang="en-GB" dirty="0" smtClean="0"/>
              <a:t>?</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841619871"/>
              </p:ext>
            </p:extLst>
          </p:nvPr>
        </p:nvGraphicFramePr>
        <p:xfrm>
          <a:off x="0" y="2060848"/>
          <a:ext cx="9066362" cy="42191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Penalización</a:t>
            </a:r>
            <a:r>
              <a:rPr lang="en-GB" sz="2000" b="1" dirty="0" smtClean="0">
                <a:solidFill>
                  <a:srgbClr val="0070C0"/>
                </a:solidFill>
                <a:latin typeface="Arial Narrow" panose="020B0606020202030204" pitchFamily="34" charset="0"/>
              </a:rPr>
              <a:t> del </a:t>
            </a:r>
            <a:r>
              <a:rPr lang="en-GB" sz="2000" b="1" dirty="0" err="1" smtClean="0">
                <a:solidFill>
                  <a:srgbClr val="0070C0"/>
                </a:solidFill>
                <a:latin typeface="Arial Narrow" panose="020B0606020202030204" pitchFamily="34" charset="0"/>
              </a:rPr>
              <a:t>desalineamiento</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Diferencia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porcentaje</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sueldos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a:t>
            </a:r>
            <a:r>
              <a:rPr lang="en-GB" sz="1600" dirty="0" err="1" smtClean="0">
                <a:solidFill>
                  <a:schemeClr val="bg2">
                    <a:lumMod val="10000"/>
                  </a:schemeClr>
                </a:solidFill>
                <a:latin typeface="Arial Narrow" panose="020B0606020202030204" pitchFamily="34" charset="0"/>
              </a:rPr>
              <a:t>trabajadores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empleados</a:t>
            </a:r>
            <a:endParaRPr lang="en-GB" sz="1600" dirty="0">
              <a:solidFill>
                <a:schemeClr val="bg2">
                  <a:lumMod val="10000"/>
                </a:schemeClr>
              </a:solidFill>
              <a:latin typeface="Arial Narrow" panose="020B0606020202030204" pitchFamily="34" charset="0"/>
            </a:endParaRPr>
          </a:p>
        </p:txBody>
      </p:sp>
      <p:sp>
        <p:nvSpPr>
          <p:cNvPr id="7" name="Rectangle 6"/>
          <p:cNvSpPr/>
          <p:nvPr/>
        </p:nvSpPr>
        <p:spPr>
          <a:xfrm>
            <a:off x="2627784" y="2636912"/>
            <a:ext cx="216024" cy="2304256"/>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139952" y="2641765"/>
            <a:ext cx="216024" cy="2304256"/>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9547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Las </a:t>
            </a:r>
            <a:r>
              <a:rPr lang="en-GB" sz="2800" dirty="0" err="1" smtClean="0"/>
              <a:t>competencias</a:t>
            </a:r>
            <a:r>
              <a:rPr lang="en-GB" sz="2800" dirty="0" smtClean="0"/>
              <a:t> son </a:t>
            </a:r>
            <a:r>
              <a:rPr lang="en-GB" sz="2800" dirty="0" err="1" smtClean="0"/>
              <a:t>importantes</a:t>
            </a:r>
            <a:r>
              <a:rPr lang="en-GB" sz="2800" dirty="0"/>
              <a:t> </a:t>
            </a:r>
            <a:r>
              <a:rPr lang="en-GB" sz="2800" dirty="0" smtClean="0"/>
              <a:t>y </a:t>
            </a:r>
            <a:r>
              <a:rPr lang="en-GB" sz="2800" dirty="0" err="1" smtClean="0"/>
              <a:t>necesarias</a:t>
            </a:r>
            <a:r>
              <a:rPr lang="en-GB" sz="2800" dirty="0" smtClean="0"/>
              <a:t> </a:t>
            </a:r>
            <a:r>
              <a:rPr lang="en-GB" sz="2800" dirty="0" err="1" smtClean="0"/>
              <a:t>pero</a:t>
            </a:r>
            <a:r>
              <a:rPr lang="en-GB" sz="2800" dirty="0" smtClean="0"/>
              <a:t> no </a:t>
            </a:r>
            <a:r>
              <a:rPr lang="en-GB" sz="2800" dirty="0" err="1" smtClean="0"/>
              <a:t>suficientes</a:t>
            </a:r>
            <a:endParaRPr lang="en-GB" sz="2800" dirty="0"/>
          </a:p>
        </p:txBody>
      </p:sp>
      <p:grpSp>
        <p:nvGrpSpPr>
          <p:cNvPr id="19" name="Group 18"/>
          <p:cNvGrpSpPr/>
          <p:nvPr/>
        </p:nvGrpSpPr>
        <p:grpSpPr>
          <a:xfrm>
            <a:off x="6521687" y="1957474"/>
            <a:ext cx="2217834" cy="895462"/>
            <a:chOff x="6521687" y="2285981"/>
            <a:chExt cx="2217834" cy="895462"/>
          </a:xfrm>
        </p:grpSpPr>
        <p:sp>
          <p:nvSpPr>
            <p:cNvPr id="46" name="Rectangle 45"/>
            <p:cNvSpPr/>
            <p:nvPr/>
          </p:nvSpPr>
          <p:spPr>
            <a:xfrm>
              <a:off x="6521687" y="2285981"/>
              <a:ext cx="2217834" cy="89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extBox 4"/>
            <p:cNvSpPr txBox="1"/>
            <p:nvPr/>
          </p:nvSpPr>
          <p:spPr>
            <a:xfrm>
              <a:off x="6664308" y="2565162"/>
              <a:ext cx="1843677"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Productividad</a:t>
              </a:r>
              <a:endParaRPr lang="en-GB" dirty="0">
                <a:latin typeface="Arial Narrow" panose="020B0606020202030204" pitchFamily="34" charset="0"/>
              </a:endParaRPr>
            </a:p>
          </p:txBody>
        </p:sp>
      </p:grpSp>
      <p:cxnSp>
        <p:nvCxnSpPr>
          <p:cNvPr id="52" name="Straight Arrow Connector 51"/>
          <p:cNvCxnSpPr/>
          <p:nvPr/>
        </p:nvCxnSpPr>
        <p:spPr>
          <a:xfrm>
            <a:off x="903773" y="3593018"/>
            <a:ext cx="0" cy="684312"/>
          </a:xfrm>
          <a:prstGeom prst="straightConnector1">
            <a:avLst/>
          </a:prstGeom>
          <a:ln>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07904" y="2420888"/>
            <a:ext cx="2787451" cy="1"/>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987824" y="3573016"/>
            <a:ext cx="0" cy="684312"/>
          </a:xfrm>
          <a:prstGeom prst="straightConnector1">
            <a:avLst/>
          </a:prstGeom>
          <a:ln>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1520" y="1412776"/>
            <a:ext cx="3456384" cy="21602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extBox 3"/>
          <p:cNvSpPr txBox="1"/>
          <p:nvPr/>
        </p:nvSpPr>
        <p:spPr>
          <a:xfrm>
            <a:off x="1093878" y="1660149"/>
            <a:ext cx="1843677" cy="369332"/>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err="1" smtClean="0">
                <a:latin typeface="Arial Narrow" panose="020B0606020202030204" pitchFamily="34" charset="0"/>
              </a:rPr>
              <a:t>Competencias</a:t>
            </a:r>
            <a:endParaRPr lang="en-GB" dirty="0">
              <a:latin typeface="Arial Narrow" panose="020B0606020202030204" pitchFamily="34" charset="0"/>
            </a:endParaRPr>
          </a:p>
        </p:txBody>
      </p:sp>
      <p:sp>
        <p:nvSpPr>
          <p:cNvPr id="6" name="TextBox 5"/>
          <p:cNvSpPr txBox="1"/>
          <p:nvPr/>
        </p:nvSpPr>
        <p:spPr>
          <a:xfrm>
            <a:off x="442854" y="2276872"/>
            <a:ext cx="921838" cy="369590"/>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Nivel</a:t>
            </a:r>
            <a:endParaRPr lang="en-GB" dirty="0">
              <a:latin typeface="Arial Narrow" panose="020B0606020202030204" pitchFamily="34" charset="0"/>
            </a:endParaRPr>
          </a:p>
        </p:txBody>
      </p:sp>
      <p:sp>
        <p:nvSpPr>
          <p:cNvPr id="7" name="TextBox 6"/>
          <p:cNvSpPr txBox="1"/>
          <p:nvPr/>
        </p:nvSpPr>
        <p:spPr>
          <a:xfrm>
            <a:off x="2723571" y="2276872"/>
            <a:ext cx="801598"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Uso</a:t>
            </a:r>
            <a:endParaRPr lang="en-GB" dirty="0">
              <a:latin typeface="Arial Narrow" panose="020B0606020202030204" pitchFamily="34" charset="0"/>
            </a:endParaRPr>
          </a:p>
        </p:txBody>
      </p:sp>
      <p:sp>
        <p:nvSpPr>
          <p:cNvPr id="8" name="TextBox 7"/>
          <p:cNvSpPr txBox="1"/>
          <p:nvPr/>
        </p:nvSpPr>
        <p:spPr>
          <a:xfrm>
            <a:off x="761011" y="3114648"/>
            <a:ext cx="1362717"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smtClean="0">
                <a:latin typeface="Arial Narrow" panose="020B0606020202030204" pitchFamily="34" charset="0"/>
              </a:rPr>
              <a:t>Mismatch</a:t>
            </a:r>
            <a:endParaRPr lang="en-GB" dirty="0">
              <a:latin typeface="Arial Narrow" panose="020B0606020202030204" pitchFamily="34" charset="0"/>
            </a:endParaRPr>
          </a:p>
        </p:txBody>
      </p:sp>
      <p:cxnSp>
        <p:nvCxnSpPr>
          <p:cNvPr id="10" name="Straight Arrow Connector 9"/>
          <p:cNvCxnSpPr>
            <a:stCxn id="6" idx="3"/>
            <a:endCxn id="7" idx="1"/>
          </p:cNvCxnSpPr>
          <p:nvPr/>
        </p:nvCxnSpPr>
        <p:spPr>
          <a:xfrm flipV="1">
            <a:off x="1364692" y="2461538"/>
            <a:ext cx="1358879" cy="129"/>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0"/>
          </p:cNvCxnSpPr>
          <p:nvPr/>
        </p:nvCxnSpPr>
        <p:spPr>
          <a:xfrm flipH="1" flipV="1">
            <a:off x="1442369" y="2461538"/>
            <a:ext cx="1" cy="65311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899121" y="2698018"/>
            <a:ext cx="1637885"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Reconocimiento</a:t>
            </a:r>
            <a:endParaRPr lang="en-GB" dirty="0">
              <a:latin typeface="Arial Narrow" panose="020B0606020202030204" pitchFamily="34" charset="0"/>
            </a:endParaRPr>
          </a:p>
        </p:txBody>
      </p:sp>
      <p:grpSp>
        <p:nvGrpSpPr>
          <p:cNvPr id="9" name="Group 8"/>
          <p:cNvGrpSpPr/>
          <p:nvPr/>
        </p:nvGrpSpPr>
        <p:grpSpPr>
          <a:xfrm>
            <a:off x="251520" y="4036596"/>
            <a:ext cx="3852000" cy="2780928"/>
            <a:chOff x="251520" y="4036596"/>
            <a:chExt cx="3852000" cy="2780928"/>
          </a:xfrm>
        </p:grpSpPr>
        <p:grpSp>
          <p:nvGrpSpPr>
            <p:cNvPr id="41" name="Group 40"/>
            <p:cNvGrpSpPr/>
            <p:nvPr/>
          </p:nvGrpSpPr>
          <p:grpSpPr>
            <a:xfrm>
              <a:off x="251520" y="4036596"/>
              <a:ext cx="3852000" cy="2780928"/>
              <a:chOff x="0" y="4077072"/>
              <a:chExt cx="3852000" cy="2780928"/>
            </a:xfrm>
          </p:grpSpPr>
          <p:sp>
            <p:nvSpPr>
              <p:cNvPr id="40" name="Rectangle 39"/>
              <p:cNvSpPr/>
              <p:nvPr/>
            </p:nvSpPr>
            <p:spPr>
              <a:xfrm>
                <a:off x="0" y="4077072"/>
                <a:ext cx="3852000" cy="27809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142848" y="4189556"/>
                <a:ext cx="3652733" cy="2086491"/>
                <a:chOff x="142848" y="4189556"/>
                <a:chExt cx="3652733" cy="2086491"/>
              </a:xfrm>
            </p:grpSpPr>
            <p:sp>
              <p:nvSpPr>
                <p:cNvPr id="32" name="TextBox 31"/>
                <p:cNvSpPr txBox="1"/>
                <p:nvPr/>
              </p:nvSpPr>
              <p:spPr>
                <a:xfrm>
                  <a:off x="142849" y="4189556"/>
                  <a:ext cx="1649762" cy="923330"/>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Educación</a:t>
                  </a:r>
                  <a:r>
                    <a:rPr lang="en-GB" dirty="0" smtClean="0">
                      <a:latin typeface="Arial Narrow" panose="020B0606020202030204" pitchFamily="34" charset="0"/>
                    </a:rPr>
                    <a:t> formal (</a:t>
                  </a:r>
                  <a:r>
                    <a:rPr lang="en-GB" dirty="0" err="1" smtClean="0">
                      <a:latin typeface="Arial Narrow" panose="020B0606020202030204" pitchFamily="34" charset="0"/>
                    </a:rPr>
                    <a:t>inicial</a:t>
                  </a:r>
                  <a:r>
                    <a:rPr lang="en-GB" dirty="0" smtClean="0">
                      <a:latin typeface="Arial Narrow" panose="020B0606020202030204" pitchFamily="34" charset="0"/>
                    </a:rPr>
                    <a:t>, </a:t>
                  </a:r>
                  <a:r>
                    <a:rPr lang="en-GB" dirty="0" err="1" smtClean="0">
                      <a:latin typeface="Arial Narrow" panose="020B0606020202030204" pitchFamily="34" charset="0"/>
                    </a:rPr>
                    <a:t>técnica</a:t>
                  </a:r>
                  <a:r>
                    <a:rPr lang="en-GB" dirty="0" smtClean="0">
                      <a:latin typeface="Arial Narrow" panose="020B0606020202030204" pitchFamily="34" charset="0"/>
                    </a:rPr>
                    <a:t>, superior)</a:t>
                  </a:r>
                  <a:endParaRPr lang="en-GB" dirty="0">
                    <a:latin typeface="Arial Narrow" panose="020B0606020202030204" pitchFamily="34" charset="0"/>
                  </a:endParaRPr>
                </a:p>
              </p:txBody>
            </p:sp>
            <p:sp>
              <p:nvSpPr>
                <p:cNvPr id="33" name="TextBox 32"/>
                <p:cNvSpPr txBox="1"/>
                <p:nvPr/>
              </p:nvSpPr>
              <p:spPr>
                <a:xfrm>
                  <a:off x="142848" y="5197668"/>
                  <a:ext cx="1649763" cy="369332"/>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Capacitación</a:t>
                  </a:r>
                  <a:endParaRPr lang="en-GB" dirty="0">
                    <a:latin typeface="Arial Narrow" panose="020B0606020202030204" pitchFamily="34" charset="0"/>
                  </a:endParaRPr>
                </a:p>
              </p:txBody>
            </p:sp>
            <p:sp>
              <p:nvSpPr>
                <p:cNvPr id="34" name="TextBox 33"/>
                <p:cNvSpPr txBox="1"/>
                <p:nvPr/>
              </p:nvSpPr>
              <p:spPr>
                <a:xfrm>
                  <a:off x="1903740" y="4189556"/>
                  <a:ext cx="1891841"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Sistemas</a:t>
                  </a:r>
                  <a:r>
                    <a:rPr lang="en-GB" dirty="0" smtClean="0">
                      <a:latin typeface="Arial Narrow" panose="020B0606020202030204" pitchFamily="34" charset="0"/>
                    </a:rPr>
                    <a:t> de </a:t>
                  </a:r>
                  <a:r>
                    <a:rPr lang="en-GB" dirty="0" err="1" smtClean="0">
                      <a:latin typeface="Arial Narrow" panose="020B0606020202030204" pitchFamily="34" charset="0"/>
                    </a:rPr>
                    <a:t>información</a:t>
                  </a:r>
                  <a:r>
                    <a:rPr lang="en-GB" dirty="0" smtClean="0">
                      <a:latin typeface="Arial Narrow" panose="020B0606020202030204" pitchFamily="34" charset="0"/>
                    </a:rPr>
                    <a:t> </a:t>
                  </a:r>
                  <a:r>
                    <a:rPr lang="en-GB" dirty="0" err="1" smtClean="0">
                      <a:latin typeface="Arial Narrow" panose="020B0606020202030204" pitchFamily="34" charset="0"/>
                    </a:rPr>
                    <a:t>laboral</a:t>
                  </a:r>
                  <a:endParaRPr lang="en-GB" dirty="0">
                    <a:latin typeface="Arial Narrow" panose="020B0606020202030204" pitchFamily="34" charset="0"/>
                  </a:endParaRPr>
                </a:p>
              </p:txBody>
            </p:sp>
            <p:sp>
              <p:nvSpPr>
                <p:cNvPr id="36" name="TextBox 35"/>
                <p:cNvSpPr txBox="1"/>
                <p:nvPr/>
              </p:nvSpPr>
              <p:spPr>
                <a:xfrm>
                  <a:off x="142849" y="5629716"/>
                  <a:ext cx="1649762"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Organización</a:t>
                  </a:r>
                  <a:r>
                    <a:rPr lang="en-GB" dirty="0" smtClean="0">
                      <a:latin typeface="Arial Narrow" panose="020B0606020202030204" pitchFamily="34" charset="0"/>
                    </a:rPr>
                    <a:t> del </a:t>
                  </a:r>
                  <a:r>
                    <a:rPr lang="en-GB" dirty="0" err="1" smtClean="0">
                      <a:latin typeface="Arial Narrow" panose="020B0606020202030204" pitchFamily="34" charset="0"/>
                    </a:rPr>
                    <a:t>trabajo</a:t>
                  </a:r>
                  <a:endParaRPr lang="en-GB" dirty="0">
                    <a:latin typeface="Arial Narrow" panose="020B0606020202030204" pitchFamily="34" charset="0"/>
                  </a:endParaRPr>
                </a:p>
              </p:txBody>
            </p:sp>
            <p:sp>
              <p:nvSpPr>
                <p:cNvPr id="37" name="TextBox 36"/>
                <p:cNvSpPr txBox="1"/>
                <p:nvPr/>
              </p:nvSpPr>
              <p:spPr>
                <a:xfrm>
                  <a:off x="1903740" y="4909636"/>
                  <a:ext cx="1891841"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Eficiencia</a:t>
                  </a:r>
                  <a:r>
                    <a:rPr lang="en-GB" dirty="0" smtClean="0">
                      <a:latin typeface="Arial Narrow" panose="020B0606020202030204" pitchFamily="34" charset="0"/>
                    </a:rPr>
                    <a:t> del </a:t>
                  </a:r>
                  <a:r>
                    <a:rPr lang="en-GB" dirty="0" err="1" smtClean="0">
                      <a:latin typeface="Arial Narrow" panose="020B0606020202030204" pitchFamily="34" charset="0"/>
                    </a:rPr>
                    <a:t>mercado</a:t>
                  </a:r>
                  <a:r>
                    <a:rPr lang="en-GB" dirty="0" smtClean="0">
                      <a:latin typeface="Arial Narrow" panose="020B0606020202030204" pitchFamily="34" charset="0"/>
                    </a:rPr>
                    <a:t> de </a:t>
                  </a:r>
                  <a:r>
                    <a:rPr lang="en-GB" dirty="0" err="1" smtClean="0">
                      <a:latin typeface="Arial Narrow" panose="020B0606020202030204" pitchFamily="34" charset="0"/>
                    </a:rPr>
                    <a:t>trabajo</a:t>
                  </a:r>
                  <a:endParaRPr lang="en-GB" dirty="0">
                    <a:latin typeface="Arial Narrow" panose="020B0606020202030204" pitchFamily="34" charset="0"/>
                  </a:endParaRPr>
                </a:p>
              </p:txBody>
            </p:sp>
          </p:grpSp>
        </p:grpSp>
        <p:sp>
          <p:nvSpPr>
            <p:cNvPr id="47" name="TextBox 46"/>
            <p:cNvSpPr txBox="1"/>
            <p:nvPr/>
          </p:nvSpPr>
          <p:spPr>
            <a:xfrm>
              <a:off x="2155260" y="5589240"/>
              <a:ext cx="1891841" cy="369332"/>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smtClean="0">
                  <a:latin typeface="Arial Narrow" panose="020B0606020202030204" pitchFamily="34" charset="0"/>
                </a:rPr>
                <a:t>Skills councils</a:t>
              </a:r>
              <a:endParaRPr lang="en-GB" dirty="0">
                <a:latin typeface="Arial Narrow" panose="020B0606020202030204" pitchFamily="34" charset="0"/>
              </a:endParaRPr>
            </a:p>
          </p:txBody>
        </p:sp>
      </p:grpSp>
      <p:sp>
        <p:nvSpPr>
          <p:cNvPr id="49" name="TextBox 48"/>
          <p:cNvSpPr txBox="1"/>
          <p:nvPr/>
        </p:nvSpPr>
        <p:spPr>
          <a:xfrm>
            <a:off x="2166888" y="6050905"/>
            <a:ext cx="1891841"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Reconocimiento</a:t>
            </a:r>
            <a:r>
              <a:rPr lang="en-GB" dirty="0" smtClean="0">
                <a:latin typeface="Arial Narrow" panose="020B0606020202030204" pitchFamily="34" charset="0"/>
              </a:rPr>
              <a:t> de </a:t>
            </a:r>
            <a:r>
              <a:rPr lang="en-GB" dirty="0" err="1" smtClean="0">
                <a:latin typeface="Arial Narrow" panose="020B0606020202030204" pitchFamily="34" charset="0"/>
              </a:rPr>
              <a:t>competencias</a:t>
            </a:r>
            <a:endParaRPr lang="en-GB" dirty="0">
              <a:latin typeface="Arial Narrow" panose="020B0606020202030204" pitchFamily="34" charset="0"/>
            </a:endParaRPr>
          </a:p>
        </p:txBody>
      </p:sp>
    </p:spTree>
    <p:extLst>
      <p:ext uri="{BB962C8B-B14F-4D97-AF65-F5344CB8AC3E}">
        <p14:creationId xmlns:p14="http://schemas.microsoft.com/office/powerpoint/2010/main" val="27295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GB" sz="2800" dirty="0" smtClean="0"/>
              <a:t>Si Chile </a:t>
            </a:r>
            <a:r>
              <a:rPr lang="en-GB" sz="2800" dirty="0" err="1" smtClean="0"/>
              <a:t>mejorara</a:t>
            </a:r>
            <a:r>
              <a:rPr lang="en-GB" sz="2800" dirty="0" smtClean="0"/>
              <a:t> </a:t>
            </a:r>
            <a:r>
              <a:rPr lang="en-GB" sz="2800" dirty="0" err="1" smtClean="0"/>
              <a:t>su</a:t>
            </a:r>
            <a:r>
              <a:rPr lang="en-GB" sz="2800" dirty="0" smtClean="0"/>
              <a:t> </a:t>
            </a:r>
            <a:r>
              <a:rPr lang="en-GB" sz="2800" dirty="0" err="1" smtClean="0"/>
              <a:t>nivel</a:t>
            </a:r>
            <a:r>
              <a:rPr lang="en-GB" sz="2800" dirty="0" smtClean="0"/>
              <a:t> de </a:t>
            </a:r>
            <a:r>
              <a:rPr lang="en-GB" sz="2800" dirty="0" err="1" smtClean="0"/>
              <a:t>competencias</a:t>
            </a:r>
            <a:r>
              <a:rPr lang="en-GB" sz="2800" dirty="0" smtClean="0"/>
              <a:t>, </a:t>
            </a:r>
            <a:r>
              <a:rPr lang="en-GB" sz="2800" dirty="0" err="1" smtClean="0"/>
              <a:t>mejoraría</a:t>
            </a:r>
            <a:r>
              <a:rPr lang="en-GB" sz="2800" dirty="0" smtClean="0"/>
              <a:t> el </a:t>
            </a:r>
            <a:r>
              <a:rPr lang="en-GB" sz="2800" dirty="0" err="1" smtClean="0"/>
              <a:t>uso</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993225723"/>
              </p:ext>
            </p:extLst>
          </p:nvPr>
        </p:nvGraphicFramePr>
        <p:xfrm>
          <a:off x="539552" y="2132856"/>
          <a:ext cx="8064896"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Uso</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el </a:t>
            </a:r>
            <a:r>
              <a:rPr lang="en-GB" sz="2000" b="1" dirty="0" err="1" smtClean="0">
                <a:solidFill>
                  <a:srgbClr val="0070C0"/>
                </a:solidFill>
                <a:latin typeface="Arial Narrow" panose="020B0606020202030204" pitchFamily="34" charset="0"/>
              </a:rPr>
              <a:t>trabajo</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productividad</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laboral</a:t>
            </a:r>
            <a:endParaRPr lang="en-GB" sz="2000" b="1" dirty="0" smtClean="0">
              <a:solidFill>
                <a:srgbClr val="0070C0"/>
              </a:solidFill>
              <a:latin typeface="Arial Narrow" panose="020B0606020202030204" pitchFamily="34" charset="0"/>
            </a:endParaRPr>
          </a:p>
          <a:p>
            <a:pPr algn="ctr"/>
            <a:r>
              <a:rPr lang="en-GB" sz="1600" dirty="0" smtClean="0">
                <a:solidFill>
                  <a:schemeClr val="bg2">
                    <a:lumMod val="10000"/>
                  </a:schemeClr>
                </a:solidFill>
                <a:latin typeface="Arial Narrow" panose="020B0606020202030204" pitchFamily="34" charset="0"/>
              </a:rPr>
              <a:t>PIB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a:t>
            </a:r>
            <a:r>
              <a:rPr lang="en-GB" sz="1600" dirty="0" err="1" smtClean="0">
                <a:solidFill>
                  <a:schemeClr val="bg2">
                    <a:lumMod val="10000"/>
                  </a:schemeClr>
                </a:solidFill>
                <a:latin typeface="Arial Narrow" panose="020B0606020202030204" pitchFamily="34" charset="0"/>
              </a:rPr>
              <a:t>trabajada</a:t>
            </a:r>
            <a:r>
              <a:rPr lang="en-GB" sz="1600" dirty="0" smtClean="0">
                <a:solidFill>
                  <a:schemeClr val="bg2">
                    <a:lumMod val="10000"/>
                  </a:schemeClr>
                </a:solidFill>
                <a:latin typeface="Arial Narrow" panose="020B0606020202030204" pitchFamily="34" charset="0"/>
              </a:rPr>
              <a:t> y </a:t>
            </a: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uso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lectura</a:t>
            </a:r>
            <a:endParaRPr lang="en-GB" sz="1600" dirty="0">
              <a:solidFill>
                <a:schemeClr val="bg2">
                  <a:lumMod val="10000"/>
                </a:schemeClr>
              </a:solidFill>
              <a:latin typeface="Arial Narrow" panose="020B0606020202030204" pitchFamily="34" charset="0"/>
            </a:endParaRPr>
          </a:p>
        </p:txBody>
      </p:sp>
      <p:sp>
        <p:nvSpPr>
          <p:cNvPr id="11" name="TextBox 10"/>
          <p:cNvSpPr txBox="1"/>
          <p:nvPr/>
        </p:nvSpPr>
        <p:spPr>
          <a:xfrm>
            <a:off x="467544" y="6351711"/>
            <a:ext cx="6439392" cy="461665"/>
          </a:xfrm>
          <a:prstGeom prst="rect">
            <a:avLst/>
          </a:prstGeom>
          <a:noFill/>
        </p:spPr>
        <p:txBody>
          <a:bodyPr wrap="none" rtlCol="0">
            <a:spAutoFit/>
          </a:bodyPr>
          <a:lstStyle/>
          <a:p>
            <a:r>
              <a:rPr lang="en-GB" sz="1200" dirty="0" smtClean="0">
                <a:latin typeface="+mj-lt"/>
              </a:rPr>
              <a:t>Nota: </a:t>
            </a:r>
            <a:r>
              <a:rPr lang="en-GB" sz="1200" dirty="0" err="1" smtClean="0">
                <a:latin typeface="+mj-lt"/>
              </a:rPr>
              <a:t>Valores</a:t>
            </a:r>
            <a:r>
              <a:rPr lang="en-GB" sz="1200" dirty="0" smtClean="0">
                <a:latin typeface="+mj-lt"/>
              </a:rPr>
              <a:t> </a:t>
            </a:r>
            <a:r>
              <a:rPr lang="en-GB" sz="1200" dirty="0" err="1" smtClean="0">
                <a:latin typeface="+mj-lt"/>
              </a:rPr>
              <a:t>ajustados</a:t>
            </a:r>
            <a:r>
              <a:rPr lang="en-GB" sz="1200" dirty="0" smtClean="0">
                <a:latin typeface="+mj-lt"/>
              </a:rPr>
              <a:t> </a:t>
            </a:r>
            <a:r>
              <a:rPr lang="en-GB" sz="1200" dirty="0" err="1" smtClean="0">
                <a:latin typeface="+mj-lt"/>
              </a:rPr>
              <a:t>por</a:t>
            </a:r>
            <a:r>
              <a:rPr lang="en-GB" sz="1200" dirty="0" smtClean="0">
                <a:latin typeface="+mj-lt"/>
              </a:rPr>
              <a:t> el </a:t>
            </a:r>
            <a:r>
              <a:rPr lang="en-GB" sz="1200" dirty="0" err="1" smtClean="0">
                <a:latin typeface="+mj-lt"/>
              </a:rPr>
              <a:t>nivel</a:t>
            </a:r>
            <a:r>
              <a:rPr lang="en-GB" sz="1200" dirty="0" smtClean="0">
                <a:latin typeface="+mj-lt"/>
              </a:rPr>
              <a:t> de </a:t>
            </a:r>
            <a:r>
              <a:rPr lang="en-GB" sz="1200" dirty="0" err="1" smtClean="0">
                <a:latin typeface="+mj-lt"/>
              </a:rPr>
              <a:t>competencias</a:t>
            </a:r>
            <a:r>
              <a:rPr lang="en-GB" sz="1200" dirty="0" smtClean="0">
                <a:latin typeface="+mj-lt"/>
              </a:rPr>
              <a:t> </a:t>
            </a:r>
            <a:r>
              <a:rPr lang="en-GB" sz="1200" dirty="0" err="1" smtClean="0">
                <a:latin typeface="+mj-lt"/>
              </a:rPr>
              <a:t>asumen</a:t>
            </a:r>
            <a:r>
              <a:rPr lang="en-GB" sz="1200" dirty="0" smtClean="0">
                <a:latin typeface="+mj-lt"/>
              </a:rPr>
              <a:t> el </a:t>
            </a:r>
            <a:r>
              <a:rPr lang="en-GB" sz="1200" dirty="0" err="1" smtClean="0">
                <a:latin typeface="+mj-lt"/>
              </a:rPr>
              <a:t>nivel</a:t>
            </a:r>
            <a:r>
              <a:rPr lang="en-GB" sz="1200" dirty="0" smtClean="0">
                <a:latin typeface="+mj-lt"/>
              </a:rPr>
              <a:t> </a:t>
            </a:r>
            <a:r>
              <a:rPr lang="en-GB" sz="1200" dirty="0" err="1" smtClean="0">
                <a:latin typeface="+mj-lt"/>
              </a:rPr>
              <a:t>promedio</a:t>
            </a:r>
            <a:r>
              <a:rPr lang="en-GB" sz="1200" dirty="0" smtClean="0">
                <a:latin typeface="+mj-lt"/>
              </a:rPr>
              <a:t> de la OCDE</a:t>
            </a:r>
          </a:p>
          <a:p>
            <a:r>
              <a:rPr lang="en-GB" sz="1200" dirty="0" smtClean="0">
                <a:latin typeface="+mj-lt"/>
              </a:rPr>
              <a:t>Fuente: OECD Survey of Adult Skills (2012, 2015)</a:t>
            </a:r>
            <a:endParaRPr lang="en-GB" sz="1200" dirty="0">
              <a:latin typeface="+mj-lt"/>
            </a:endParaRPr>
          </a:p>
        </p:txBody>
      </p:sp>
      <p:sp>
        <p:nvSpPr>
          <p:cNvPr id="18" name="Oval 17"/>
          <p:cNvSpPr/>
          <p:nvPr/>
        </p:nvSpPr>
        <p:spPr>
          <a:xfrm>
            <a:off x="3923928" y="4869160"/>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8620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596456" cy="1022400"/>
          </a:xfrm>
        </p:spPr>
        <p:txBody>
          <a:bodyPr/>
          <a:lstStyle/>
          <a:p>
            <a:r>
              <a:rPr lang="en-GB" sz="2800" dirty="0" smtClean="0"/>
              <a:t>Si Chile </a:t>
            </a:r>
            <a:r>
              <a:rPr lang="en-GB" sz="2800" dirty="0" err="1" smtClean="0"/>
              <a:t>mejorara</a:t>
            </a:r>
            <a:r>
              <a:rPr lang="en-GB" sz="2800" dirty="0" smtClean="0"/>
              <a:t> </a:t>
            </a:r>
            <a:r>
              <a:rPr lang="en-GB" sz="2800" dirty="0" err="1" smtClean="0"/>
              <a:t>su</a:t>
            </a:r>
            <a:r>
              <a:rPr lang="en-GB" sz="2800" dirty="0" smtClean="0"/>
              <a:t> </a:t>
            </a:r>
            <a:r>
              <a:rPr lang="en-GB" sz="2800" dirty="0" err="1" smtClean="0"/>
              <a:t>nivel</a:t>
            </a:r>
            <a:r>
              <a:rPr lang="en-GB" sz="2800" dirty="0" smtClean="0"/>
              <a:t> de </a:t>
            </a:r>
            <a:r>
              <a:rPr lang="en-GB" sz="2800" dirty="0" err="1" smtClean="0"/>
              <a:t>competencias</a:t>
            </a:r>
            <a:r>
              <a:rPr lang="en-GB" sz="2800" dirty="0" smtClean="0"/>
              <a:t>, </a:t>
            </a:r>
            <a:r>
              <a:rPr lang="en-GB" sz="2800" dirty="0" err="1" smtClean="0"/>
              <a:t>mejoraría</a:t>
            </a:r>
            <a:r>
              <a:rPr lang="en-GB" sz="2800" dirty="0" smtClean="0"/>
              <a:t> el </a:t>
            </a:r>
            <a:r>
              <a:rPr lang="en-GB" sz="2800" dirty="0" err="1" smtClean="0"/>
              <a:t>uso</a:t>
            </a:r>
            <a:r>
              <a:rPr lang="en-GB" sz="2800" dirty="0" smtClean="0"/>
              <a:t>… </a:t>
            </a:r>
            <a:r>
              <a:rPr lang="en-GB" sz="2800" dirty="0" err="1" smtClean="0"/>
              <a:t>productividad</a:t>
            </a:r>
            <a:r>
              <a:rPr lang="en-GB" sz="2800" dirty="0" smtClean="0"/>
              <a:t> no </a:t>
            </a:r>
            <a:r>
              <a:rPr lang="en-GB" sz="2800" dirty="0" err="1" smtClean="0"/>
              <a:t>tanto</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893587284"/>
              </p:ext>
            </p:extLst>
          </p:nvPr>
        </p:nvGraphicFramePr>
        <p:xfrm>
          <a:off x="539552" y="2132856"/>
          <a:ext cx="8064896"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3923928" y="4869160"/>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156176" y="4077072"/>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Uso</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el </a:t>
            </a:r>
            <a:r>
              <a:rPr lang="en-GB" sz="2000" b="1" dirty="0" err="1" smtClean="0">
                <a:solidFill>
                  <a:srgbClr val="0070C0"/>
                </a:solidFill>
                <a:latin typeface="Arial Narrow" panose="020B0606020202030204" pitchFamily="34" charset="0"/>
              </a:rPr>
              <a:t>trabajo</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productividad</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laboral</a:t>
            </a:r>
            <a:endParaRPr lang="en-GB" sz="2000" b="1" dirty="0" smtClean="0">
              <a:solidFill>
                <a:srgbClr val="0070C0"/>
              </a:solidFill>
              <a:latin typeface="Arial Narrow" panose="020B0606020202030204" pitchFamily="34" charset="0"/>
            </a:endParaRPr>
          </a:p>
          <a:p>
            <a:pPr algn="ctr"/>
            <a:r>
              <a:rPr lang="en-GB" sz="1600" dirty="0" smtClean="0">
                <a:solidFill>
                  <a:schemeClr val="bg2">
                    <a:lumMod val="10000"/>
                  </a:schemeClr>
                </a:solidFill>
                <a:latin typeface="Arial Narrow" panose="020B0606020202030204" pitchFamily="34" charset="0"/>
              </a:rPr>
              <a:t>PIB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a:t>
            </a:r>
            <a:r>
              <a:rPr lang="en-GB" sz="1600" dirty="0" err="1" smtClean="0">
                <a:solidFill>
                  <a:schemeClr val="bg2">
                    <a:lumMod val="10000"/>
                  </a:schemeClr>
                </a:solidFill>
                <a:latin typeface="Arial Narrow" panose="020B0606020202030204" pitchFamily="34" charset="0"/>
              </a:rPr>
              <a:t>trabajada</a:t>
            </a:r>
            <a:r>
              <a:rPr lang="en-GB" sz="1600" dirty="0" smtClean="0">
                <a:solidFill>
                  <a:schemeClr val="bg2">
                    <a:lumMod val="10000"/>
                  </a:schemeClr>
                </a:solidFill>
                <a:latin typeface="Arial Narrow" panose="020B0606020202030204" pitchFamily="34" charset="0"/>
              </a:rPr>
              <a:t> y </a:t>
            </a: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uso</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lectura</a:t>
            </a:r>
            <a:endParaRPr lang="en-GB" sz="1600" dirty="0">
              <a:solidFill>
                <a:schemeClr val="bg2">
                  <a:lumMod val="10000"/>
                </a:schemeClr>
              </a:solidFill>
              <a:latin typeface="Arial Narrow" panose="020B0606020202030204" pitchFamily="34" charset="0"/>
            </a:endParaRPr>
          </a:p>
        </p:txBody>
      </p:sp>
      <p:sp>
        <p:nvSpPr>
          <p:cNvPr id="11" name="TextBox 10"/>
          <p:cNvSpPr txBox="1"/>
          <p:nvPr/>
        </p:nvSpPr>
        <p:spPr>
          <a:xfrm>
            <a:off x="467544" y="6351711"/>
            <a:ext cx="6439392" cy="461665"/>
          </a:xfrm>
          <a:prstGeom prst="rect">
            <a:avLst/>
          </a:prstGeom>
          <a:noFill/>
        </p:spPr>
        <p:txBody>
          <a:bodyPr wrap="none" rtlCol="0">
            <a:spAutoFit/>
          </a:bodyPr>
          <a:lstStyle/>
          <a:p>
            <a:r>
              <a:rPr lang="en-GB" sz="1200" dirty="0" smtClean="0">
                <a:latin typeface="+mj-lt"/>
              </a:rPr>
              <a:t>Nota: </a:t>
            </a:r>
            <a:r>
              <a:rPr lang="en-GB" sz="1200" dirty="0" err="1" smtClean="0">
                <a:latin typeface="+mj-lt"/>
              </a:rPr>
              <a:t>Valores</a:t>
            </a:r>
            <a:r>
              <a:rPr lang="en-GB" sz="1200" dirty="0" smtClean="0">
                <a:latin typeface="+mj-lt"/>
              </a:rPr>
              <a:t> </a:t>
            </a:r>
            <a:r>
              <a:rPr lang="en-GB" sz="1200" dirty="0" err="1" smtClean="0">
                <a:latin typeface="+mj-lt"/>
              </a:rPr>
              <a:t>ajustados</a:t>
            </a:r>
            <a:r>
              <a:rPr lang="en-GB" sz="1200" dirty="0" smtClean="0">
                <a:latin typeface="+mj-lt"/>
              </a:rPr>
              <a:t> </a:t>
            </a:r>
            <a:r>
              <a:rPr lang="en-GB" sz="1200" dirty="0" err="1" smtClean="0">
                <a:latin typeface="+mj-lt"/>
              </a:rPr>
              <a:t>por</a:t>
            </a:r>
            <a:r>
              <a:rPr lang="en-GB" sz="1200" dirty="0" smtClean="0">
                <a:latin typeface="+mj-lt"/>
              </a:rPr>
              <a:t> el </a:t>
            </a:r>
            <a:r>
              <a:rPr lang="en-GB" sz="1200" dirty="0" err="1" smtClean="0">
                <a:latin typeface="+mj-lt"/>
              </a:rPr>
              <a:t>nivel</a:t>
            </a:r>
            <a:r>
              <a:rPr lang="en-GB" sz="1200" dirty="0" smtClean="0">
                <a:latin typeface="+mj-lt"/>
              </a:rPr>
              <a:t> de </a:t>
            </a:r>
            <a:r>
              <a:rPr lang="en-GB" sz="1200" dirty="0" err="1" smtClean="0">
                <a:latin typeface="+mj-lt"/>
              </a:rPr>
              <a:t>competencias</a:t>
            </a:r>
            <a:r>
              <a:rPr lang="en-GB" sz="1200" dirty="0" smtClean="0">
                <a:latin typeface="+mj-lt"/>
              </a:rPr>
              <a:t> </a:t>
            </a:r>
            <a:r>
              <a:rPr lang="en-GB" sz="1200" dirty="0" err="1" smtClean="0">
                <a:latin typeface="+mj-lt"/>
              </a:rPr>
              <a:t>asumen</a:t>
            </a:r>
            <a:r>
              <a:rPr lang="en-GB" sz="1200" dirty="0" smtClean="0">
                <a:latin typeface="+mj-lt"/>
              </a:rPr>
              <a:t> el </a:t>
            </a:r>
            <a:r>
              <a:rPr lang="en-GB" sz="1200" dirty="0" err="1" smtClean="0">
                <a:latin typeface="+mj-lt"/>
              </a:rPr>
              <a:t>nivel</a:t>
            </a:r>
            <a:r>
              <a:rPr lang="en-GB" sz="1200" dirty="0" smtClean="0">
                <a:latin typeface="+mj-lt"/>
              </a:rPr>
              <a:t> </a:t>
            </a:r>
            <a:r>
              <a:rPr lang="en-GB" sz="1200" dirty="0" err="1" smtClean="0">
                <a:latin typeface="+mj-lt"/>
              </a:rPr>
              <a:t>promedio</a:t>
            </a:r>
            <a:r>
              <a:rPr lang="en-GB" sz="1200" dirty="0" smtClean="0">
                <a:latin typeface="+mj-lt"/>
              </a:rPr>
              <a:t> de la OCDE</a:t>
            </a:r>
          </a:p>
          <a:p>
            <a:r>
              <a:rPr lang="en-GB" sz="1200" dirty="0" smtClean="0">
                <a:latin typeface="+mj-lt"/>
              </a:rPr>
              <a:t>Fuente: OECD Survey of Adult Skills (2012, 2015)</a:t>
            </a:r>
            <a:endParaRPr lang="en-GB" sz="1200" dirty="0">
              <a:latin typeface="+mj-lt"/>
            </a:endParaRPr>
          </a:p>
        </p:txBody>
      </p:sp>
      <p:cxnSp>
        <p:nvCxnSpPr>
          <p:cNvPr id="13" name="Straight Arrow Connector 12"/>
          <p:cNvCxnSpPr>
            <a:stCxn id="8" idx="6"/>
            <a:endCxn id="9" idx="2"/>
          </p:cNvCxnSpPr>
          <p:nvPr/>
        </p:nvCxnSpPr>
        <p:spPr>
          <a:xfrm flipV="1">
            <a:off x="4716016" y="4257092"/>
            <a:ext cx="1440160" cy="7920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200324" y="5049180"/>
            <a:ext cx="3251476" cy="0"/>
          </a:xfrm>
          <a:prstGeom prst="straightConnector1">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200324" y="4312146"/>
            <a:ext cx="5292588" cy="0"/>
          </a:xfrm>
          <a:prstGeom prst="straightConnector1">
            <a:avLst/>
          </a:prstGeom>
          <a:ln>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51799" y="5049180"/>
            <a:ext cx="0" cy="3960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92912" y="4309763"/>
            <a:ext cx="0" cy="11354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442001" y="5373216"/>
            <a:ext cx="205091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03648" y="4312146"/>
            <a:ext cx="0" cy="7370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455542" y="4437112"/>
            <a:ext cx="0" cy="593018"/>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490754" y="3861048"/>
            <a:ext cx="0" cy="451098"/>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0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Las </a:t>
            </a:r>
            <a:r>
              <a:rPr lang="en-GB" sz="2800" dirty="0" err="1" smtClean="0"/>
              <a:t>competencias</a:t>
            </a:r>
            <a:r>
              <a:rPr lang="en-GB" sz="2800" dirty="0" smtClean="0"/>
              <a:t> son </a:t>
            </a:r>
            <a:r>
              <a:rPr lang="en-GB" sz="2800" dirty="0" err="1" smtClean="0"/>
              <a:t>importantes</a:t>
            </a:r>
            <a:r>
              <a:rPr lang="en-GB" sz="2800" dirty="0"/>
              <a:t> </a:t>
            </a:r>
            <a:r>
              <a:rPr lang="en-GB" sz="2800" dirty="0" smtClean="0"/>
              <a:t>y </a:t>
            </a:r>
            <a:r>
              <a:rPr lang="en-GB" sz="2800" dirty="0" err="1" smtClean="0"/>
              <a:t>necesarias</a:t>
            </a:r>
            <a:r>
              <a:rPr lang="en-GB" sz="2800" dirty="0" smtClean="0"/>
              <a:t> </a:t>
            </a:r>
            <a:r>
              <a:rPr lang="en-GB" sz="2800" dirty="0" err="1" smtClean="0"/>
              <a:t>pero</a:t>
            </a:r>
            <a:r>
              <a:rPr lang="en-GB" sz="2800" dirty="0" smtClean="0"/>
              <a:t> no </a:t>
            </a:r>
            <a:r>
              <a:rPr lang="en-GB" sz="2800" dirty="0" err="1" smtClean="0"/>
              <a:t>suficientes</a:t>
            </a:r>
            <a:endParaRPr lang="en-GB" sz="2800" dirty="0"/>
          </a:p>
        </p:txBody>
      </p:sp>
      <p:grpSp>
        <p:nvGrpSpPr>
          <p:cNvPr id="19" name="Group 18"/>
          <p:cNvGrpSpPr/>
          <p:nvPr/>
        </p:nvGrpSpPr>
        <p:grpSpPr>
          <a:xfrm>
            <a:off x="6521687" y="1957474"/>
            <a:ext cx="2217834" cy="895462"/>
            <a:chOff x="6521687" y="2285981"/>
            <a:chExt cx="2217834" cy="895462"/>
          </a:xfrm>
        </p:grpSpPr>
        <p:sp>
          <p:nvSpPr>
            <p:cNvPr id="46" name="Rectangle 45"/>
            <p:cNvSpPr/>
            <p:nvPr/>
          </p:nvSpPr>
          <p:spPr>
            <a:xfrm>
              <a:off x="6521687" y="2285981"/>
              <a:ext cx="2217834" cy="89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extBox 4"/>
            <p:cNvSpPr txBox="1"/>
            <p:nvPr/>
          </p:nvSpPr>
          <p:spPr>
            <a:xfrm>
              <a:off x="6664308" y="2565162"/>
              <a:ext cx="1843677"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Productividad</a:t>
              </a:r>
              <a:endParaRPr lang="en-GB" dirty="0">
                <a:latin typeface="Arial Narrow" panose="020B0606020202030204" pitchFamily="34" charset="0"/>
              </a:endParaRPr>
            </a:p>
          </p:txBody>
        </p:sp>
      </p:grpSp>
      <p:grpSp>
        <p:nvGrpSpPr>
          <p:cNvPr id="38" name="Group 37"/>
          <p:cNvGrpSpPr/>
          <p:nvPr/>
        </p:nvGrpSpPr>
        <p:grpSpPr>
          <a:xfrm>
            <a:off x="4211960" y="4293096"/>
            <a:ext cx="4824536" cy="2376264"/>
            <a:chOff x="3923928" y="4209183"/>
            <a:chExt cx="4824536" cy="2376264"/>
          </a:xfrm>
        </p:grpSpPr>
        <p:grpSp>
          <p:nvGrpSpPr>
            <p:cNvPr id="30" name="Group 29"/>
            <p:cNvGrpSpPr/>
            <p:nvPr/>
          </p:nvGrpSpPr>
          <p:grpSpPr>
            <a:xfrm>
              <a:off x="3923928" y="4209183"/>
              <a:ext cx="4824536" cy="2376264"/>
              <a:chOff x="1763688" y="4221088"/>
              <a:chExt cx="4824536" cy="2376264"/>
            </a:xfrm>
          </p:grpSpPr>
          <p:sp>
            <p:nvSpPr>
              <p:cNvPr id="28" name="Rectangle 27"/>
              <p:cNvSpPr/>
              <p:nvPr/>
            </p:nvSpPr>
            <p:spPr>
              <a:xfrm>
                <a:off x="1763688" y="4221088"/>
                <a:ext cx="4824536" cy="23762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9" name="Group 28"/>
              <p:cNvGrpSpPr/>
              <p:nvPr/>
            </p:nvGrpSpPr>
            <p:grpSpPr>
              <a:xfrm>
                <a:off x="1914503" y="4365104"/>
                <a:ext cx="4556887" cy="2101716"/>
                <a:chOff x="1914503" y="4365104"/>
                <a:chExt cx="4556887" cy="2101716"/>
              </a:xfrm>
            </p:grpSpPr>
            <p:sp>
              <p:nvSpPr>
                <p:cNvPr id="13" name="TextBox 12"/>
                <p:cNvSpPr txBox="1"/>
                <p:nvPr/>
              </p:nvSpPr>
              <p:spPr>
                <a:xfrm>
                  <a:off x="1933840" y="4365104"/>
                  <a:ext cx="1224136" cy="646331"/>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Tipos</a:t>
                  </a:r>
                  <a:r>
                    <a:rPr lang="en-GB" dirty="0" smtClean="0">
                      <a:latin typeface="Arial Narrow" panose="020B0606020202030204" pitchFamily="34" charset="0"/>
                    </a:rPr>
                    <a:t> de </a:t>
                  </a:r>
                  <a:r>
                    <a:rPr lang="en-GB" dirty="0" err="1" smtClean="0">
                      <a:latin typeface="Arial Narrow" panose="020B0606020202030204" pitchFamily="34" charset="0"/>
                    </a:rPr>
                    <a:t>contrato</a:t>
                  </a:r>
                  <a:endParaRPr lang="en-GB" dirty="0">
                    <a:latin typeface="Arial Narrow" panose="020B0606020202030204" pitchFamily="34" charset="0"/>
                  </a:endParaRPr>
                </a:p>
              </p:txBody>
            </p:sp>
            <p:sp>
              <p:nvSpPr>
                <p:cNvPr id="14" name="TextBox 13"/>
                <p:cNvSpPr txBox="1"/>
                <p:nvPr/>
              </p:nvSpPr>
              <p:spPr>
                <a:xfrm>
                  <a:off x="3340422" y="4382472"/>
                  <a:ext cx="1413322" cy="646331"/>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Estructura</a:t>
                  </a:r>
                  <a:r>
                    <a:rPr lang="en-GB" dirty="0" smtClean="0">
                      <a:latin typeface="Arial Narrow" panose="020B0606020202030204" pitchFamily="34" charset="0"/>
                    </a:rPr>
                    <a:t> industrial</a:t>
                  </a:r>
                  <a:endParaRPr lang="en-GB" dirty="0">
                    <a:latin typeface="Arial Narrow" panose="020B0606020202030204" pitchFamily="34" charset="0"/>
                  </a:endParaRPr>
                </a:p>
              </p:txBody>
            </p:sp>
            <p:sp>
              <p:nvSpPr>
                <p:cNvPr id="15" name="TextBox 14"/>
                <p:cNvSpPr txBox="1"/>
                <p:nvPr/>
              </p:nvSpPr>
              <p:spPr>
                <a:xfrm>
                  <a:off x="1914503" y="5131350"/>
                  <a:ext cx="1477707" cy="646331"/>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Políticas</a:t>
                  </a:r>
                  <a:r>
                    <a:rPr lang="en-GB" dirty="0" smtClean="0">
                      <a:latin typeface="Arial Narrow" panose="020B0606020202030204" pitchFamily="34" charset="0"/>
                    </a:rPr>
                    <a:t> de </a:t>
                  </a:r>
                  <a:r>
                    <a:rPr lang="en-GB" dirty="0" err="1" smtClean="0">
                      <a:latin typeface="Arial Narrow" panose="020B0606020202030204" pitchFamily="34" charset="0"/>
                    </a:rPr>
                    <a:t>empleo</a:t>
                  </a:r>
                  <a:endParaRPr lang="en-GB" dirty="0">
                    <a:latin typeface="Arial Narrow" panose="020B0606020202030204" pitchFamily="34" charset="0"/>
                  </a:endParaRPr>
                </a:p>
              </p:txBody>
            </p:sp>
            <p:sp>
              <p:nvSpPr>
                <p:cNvPr id="16" name="TextBox 15"/>
                <p:cNvSpPr txBox="1"/>
                <p:nvPr/>
              </p:nvSpPr>
              <p:spPr>
                <a:xfrm>
                  <a:off x="4901094" y="4382471"/>
                  <a:ext cx="1570296" cy="646331"/>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solidFill>
                        <a:schemeClr val="bg1"/>
                      </a:solidFill>
                      <a:latin typeface="Arial Narrow" panose="020B0606020202030204" pitchFamily="34" charset="0"/>
                    </a:rPr>
                    <a:t>Incentivos</a:t>
                  </a:r>
                  <a:r>
                    <a:rPr lang="en-GB" dirty="0" smtClean="0">
                      <a:solidFill>
                        <a:schemeClr val="bg1"/>
                      </a:solidFill>
                      <a:latin typeface="Arial Narrow" panose="020B0606020202030204" pitchFamily="34" charset="0"/>
                    </a:rPr>
                    <a:t> a la </a:t>
                  </a:r>
                  <a:r>
                    <a:rPr lang="en-GB" dirty="0" err="1" smtClean="0">
                      <a:solidFill>
                        <a:schemeClr val="bg1"/>
                      </a:solidFill>
                      <a:latin typeface="Arial Narrow" panose="020B0606020202030204" pitchFamily="34" charset="0"/>
                    </a:rPr>
                    <a:t>innovación</a:t>
                  </a:r>
                  <a:endParaRPr lang="en-GB" dirty="0">
                    <a:solidFill>
                      <a:schemeClr val="bg1"/>
                    </a:solidFill>
                    <a:latin typeface="Arial Narrow" panose="020B0606020202030204" pitchFamily="34" charset="0"/>
                  </a:endParaRPr>
                </a:p>
              </p:txBody>
            </p:sp>
            <p:sp>
              <p:nvSpPr>
                <p:cNvPr id="17" name="TextBox 16"/>
                <p:cNvSpPr txBox="1"/>
                <p:nvPr/>
              </p:nvSpPr>
              <p:spPr>
                <a:xfrm>
                  <a:off x="3544052" y="5131349"/>
                  <a:ext cx="1224136" cy="646331"/>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Acceso</a:t>
                  </a:r>
                  <a:r>
                    <a:rPr lang="en-GB" dirty="0" smtClean="0">
                      <a:latin typeface="Arial Narrow" panose="020B0606020202030204" pitchFamily="34" charset="0"/>
                    </a:rPr>
                    <a:t> al </a:t>
                  </a:r>
                  <a:r>
                    <a:rPr lang="en-GB" dirty="0" err="1" smtClean="0">
                      <a:latin typeface="Arial Narrow" panose="020B0606020202030204" pitchFamily="34" charset="0"/>
                    </a:rPr>
                    <a:t>crédito</a:t>
                  </a:r>
                  <a:endParaRPr lang="en-GB" dirty="0">
                    <a:latin typeface="Arial Narrow" panose="020B0606020202030204" pitchFamily="34" charset="0"/>
                  </a:endParaRPr>
                </a:p>
              </p:txBody>
            </p:sp>
            <p:sp>
              <p:nvSpPr>
                <p:cNvPr id="18" name="TextBox 17"/>
                <p:cNvSpPr txBox="1"/>
                <p:nvPr/>
              </p:nvSpPr>
              <p:spPr>
                <a:xfrm>
                  <a:off x="4851210" y="5131350"/>
                  <a:ext cx="1620180" cy="923330"/>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Acceso</a:t>
                  </a:r>
                  <a:r>
                    <a:rPr lang="en-GB" dirty="0" smtClean="0">
                      <a:latin typeface="Arial Narrow" panose="020B0606020202030204" pitchFamily="34" charset="0"/>
                    </a:rPr>
                    <a:t> al </a:t>
                  </a:r>
                  <a:r>
                    <a:rPr lang="en-GB" dirty="0" err="1" smtClean="0">
                      <a:latin typeface="Arial Narrow" panose="020B0606020202030204" pitchFamily="34" charset="0"/>
                    </a:rPr>
                    <a:t>mercado</a:t>
                  </a:r>
                  <a:r>
                    <a:rPr lang="en-GB" dirty="0" smtClean="0">
                      <a:latin typeface="Arial Narrow" panose="020B0606020202030204" pitchFamily="34" charset="0"/>
                    </a:rPr>
                    <a:t> </a:t>
                  </a:r>
                  <a:r>
                    <a:rPr lang="en-GB" dirty="0" err="1" smtClean="0">
                      <a:latin typeface="Arial Narrow" panose="020B0606020202030204" pitchFamily="34" charset="0"/>
                    </a:rPr>
                    <a:t>internacional</a:t>
                  </a:r>
                  <a:endParaRPr lang="en-GB" dirty="0">
                    <a:latin typeface="Arial Narrow" panose="020B0606020202030204" pitchFamily="34" charset="0"/>
                  </a:endParaRPr>
                </a:p>
              </p:txBody>
            </p:sp>
            <p:sp>
              <p:nvSpPr>
                <p:cNvPr id="20" name="TextBox 19"/>
                <p:cNvSpPr txBox="1"/>
                <p:nvPr/>
              </p:nvSpPr>
              <p:spPr>
                <a:xfrm>
                  <a:off x="1933840" y="6097488"/>
                  <a:ext cx="1857764" cy="369332"/>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Infraestructura</a:t>
                  </a:r>
                  <a:endParaRPr lang="en-GB" dirty="0">
                    <a:latin typeface="Arial Narrow" panose="020B0606020202030204" pitchFamily="34" charset="0"/>
                  </a:endParaRPr>
                </a:p>
              </p:txBody>
            </p:sp>
          </p:grpSp>
        </p:grpSp>
        <p:sp>
          <p:nvSpPr>
            <p:cNvPr id="35" name="TextBox 34"/>
            <p:cNvSpPr txBox="1"/>
            <p:nvPr/>
          </p:nvSpPr>
          <p:spPr>
            <a:xfrm>
              <a:off x="6157316" y="5853925"/>
              <a:ext cx="564366" cy="369332"/>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smtClean="0">
                  <a:latin typeface="Arial Narrow" panose="020B0606020202030204" pitchFamily="34" charset="0"/>
                </a:rPr>
                <a:t>I+D</a:t>
              </a:r>
              <a:endParaRPr lang="en-GB" dirty="0">
                <a:latin typeface="Arial Narrow" panose="020B0606020202030204" pitchFamily="34" charset="0"/>
              </a:endParaRPr>
            </a:p>
          </p:txBody>
        </p:sp>
      </p:grpSp>
      <p:cxnSp>
        <p:nvCxnSpPr>
          <p:cNvPr id="52" name="Straight Arrow Connector 51"/>
          <p:cNvCxnSpPr/>
          <p:nvPr/>
        </p:nvCxnSpPr>
        <p:spPr>
          <a:xfrm>
            <a:off x="903773" y="3593018"/>
            <a:ext cx="0" cy="684312"/>
          </a:xfrm>
          <a:prstGeom prst="straightConnector1">
            <a:avLst/>
          </a:prstGeom>
          <a:ln>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8144" y="2436480"/>
            <a:ext cx="9668" cy="1856616"/>
          </a:xfrm>
          <a:prstGeom prst="straightConnector1">
            <a:avLst/>
          </a:prstGeom>
          <a:ln>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07904" y="2420888"/>
            <a:ext cx="2787451" cy="1"/>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987824" y="3573016"/>
            <a:ext cx="0" cy="684312"/>
          </a:xfrm>
          <a:prstGeom prst="straightConnector1">
            <a:avLst/>
          </a:prstGeom>
          <a:ln>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668344" y="2882684"/>
            <a:ext cx="0" cy="1410412"/>
          </a:xfrm>
          <a:prstGeom prst="straightConnector1">
            <a:avLst/>
          </a:prstGeom>
          <a:ln>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1520" y="1412776"/>
            <a:ext cx="3456384" cy="21602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extBox 3"/>
          <p:cNvSpPr txBox="1"/>
          <p:nvPr/>
        </p:nvSpPr>
        <p:spPr>
          <a:xfrm>
            <a:off x="1093878" y="1660149"/>
            <a:ext cx="1843677" cy="369332"/>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err="1" smtClean="0">
                <a:latin typeface="Arial Narrow" panose="020B0606020202030204" pitchFamily="34" charset="0"/>
              </a:rPr>
              <a:t>Competencias</a:t>
            </a:r>
            <a:endParaRPr lang="en-GB" dirty="0">
              <a:latin typeface="Arial Narrow" panose="020B0606020202030204" pitchFamily="34" charset="0"/>
            </a:endParaRPr>
          </a:p>
        </p:txBody>
      </p:sp>
      <p:sp>
        <p:nvSpPr>
          <p:cNvPr id="6" name="TextBox 5"/>
          <p:cNvSpPr txBox="1"/>
          <p:nvPr/>
        </p:nvSpPr>
        <p:spPr>
          <a:xfrm>
            <a:off x="442854" y="2276872"/>
            <a:ext cx="921838" cy="369590"/>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Nivel</a:t>
            </a:r>
            <a:endParaRPr lang="en-GB" dirty="0">
              <a:latin typeface="Arial Narrow" panose="020B0606020202030204" pitchFamily="34" charset="0"/>
            </a:endParaRPr>
          </a:p>
        </p:txBody>
      </p:sp>
      <p:sp>
        <p:nvSpPr>
          <p:cNvPr id="7" name="TextBox 6"/>
          <p:cNvSpPr txBox="1"/>
          <p:nvPr/>
        </p:nvSpPr>
        <p:spPr>
          <a:xfrm>
            <a:off x="2723571" y="2276872"/>
            <a:ext cx="801598"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Uso</a:t>
            </a:r>
            <a:endParaRPr lang="en-GB" dirty="0">
              <a:latin typeface="Arial Narrow" panose="020B0606020202030204" pitchFamily="34" charset="0"/>
            </a:endParaRPr>
          </a:p>
        </p:txBody>
      </p:sp>
      <p:sp>
        <p:nvSpPr>
          <p:cNvPr id="8" name="TextBox 7"/>
          <p:cNvSpPr txBox="1"/>
          <p:nvPr/>
        </p:nvSpPr>
        <p:spPr>
          <a:xfrm>
            <a:off x="761011" y="3114648"/>
            <a:ext cx="1362717"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smtClean="0">
                <a:latin typeface="Arial Narrow" panose="020B0606020202030204" pitchFamily="34" charset="0"/>
              </a:rPr>
              <a:t>Mismatch</a:t>
            </a:r>
            <a:endParaRPr lang="en-GB" dirty="0">
              <a:latin typeface="Arial Narrow" panose="020B0606020202030204" pitchFamily="34" charset="0"/>
            </a:endParaRPr>
          </a:p>
        </p:txBody>
      </p:sp>
      <p:cxnSp>
        <p:nvCxnSpPr>
          <p:cNvPr id="10" name="Straight Arrow Connector 9"/>
          <p:cNvCxnSpPr>
            <a:stCxn id="6" idx="3"/>
            <a:endCxn id="7" idx="1"/>
          </p:cNvCxnSpPr>
          <p:nvPr/>
        </p:nvCxnSpPr>
        <p:spPr>
          <a:xfrm flipV="1">
            <a:off x="1364692" y="2461538"/>
            <a:ext cx="1358879" cy="129"/>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0"/>
          </p:cNvCxnSpPr>
          <p:nvPr/>
        </p:nvCxnSpPr>
        <p:spPr>
          <a:xfrm flipH="1" flipV="1">
            <a:off x="1442369" y="2461538"/>
            <a:ext cx="1" cy="65311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899121" y="2698018"/>
            <a:ext cx="1637885"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Reconocimiento</a:t>
            </a:r>
            <a:endParaRPr lang="en-GB" dirty="0">
              <a:latin typeface="Arial Narrow" panose="020B0606020202030204" pitchFamily="34" charset="0"/>
            </a:endParaRPr>
          </a:p>
        </p:txBody>
      </p:sp>
      <p:grpSp>
        <p:nvGrpSpPr>
          <p:cNvPr id="9" name="Group 8"/>
          <p:cNvGrpSpPr/>
          <p:nvPr/>
        </p:nvGrpSpPr>
        <p:grpSpPr>
          <a:xfrm>
            <a:off x="251520" y="4036596"/>
            <a:ext cx="3852000" cy="2780928"/>
            <a:chOff x="251520" y="4036596"/>
            <a:chExt cx="3852000" cy="2780928"/>
          </a:xfrm>
        </p:grpSpPr>
        <p:grpSp>
          <p:nvGrpSpPr>
            <p:cNvPr id="41" name="Group 40"/>
            <p:cNvGrpSpPr/>
            <p:nvPr/>
          </p:nvGrpSpPr>
          <p:grpSpPr>
            <a:xfrm>
              <a:off x="251520" y="4036596"/>
              <a:ext cx="3852000" cy="2780928"/>
              <a:chOff x="0" y="4077072"/>
              <a:chExt cx="3852000" cy="2780928"/>
            </a:xfrm>
          </p:grpSpPr>
          <p:sp>
            <p:nvSpPr>
              <p:cNvPr id="40" name="Rectangle 39"/>
              <p:cNvSpPr/>
              <p:nvPr/>
            </p:nvSpPr>
            <p:spPr>
              <a:xfrm>
                <a:off x="0" y="4077072"/>
                <a:ext cx="3852000" cy="27809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142848" y="4189556"/>
                <a:ext cx="3652733" cy="2086491"/>
                <a:chOff x="142848" y="4189556"/>
                <a:chExt cx="3652733" cy="2086491"/>
              </a:xfrm>
            </p:grpSpPr>
            <p:sp>
              <p:nvSpPr>
                <p:cNvPr id="32" name="TextBox 31"/>
                <p:cNvSpPr txBox="1"/>
                <p:nvPr/>
              </p:nvSpPr>
              <p:spPr>
                <a:xfrm>
                  <a:off x="142849" y="4189556"/>
                  <a:ext cx="1649762" cy="923330"/>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Educación</a:t>
                  </a:r>
                  <a:r>
                    <a:rPr lang="en-GB" dirty="0" smtClean="0">
                      <a:latin typeface="Arial Narrow" panose="020B0606020202030204" pitchFamily="34" charset="0"/>
                    </a:rPr>
                    <a:t> formal (</a:t>
                  </a:r>
                  <a:r>
                    <a:rPr lang="en-GB" dirty="0" err="1" smtClean="0">
                      <a:latin typeface="Arial Narrow" panose="020B0606020202030204" pitchFamily="34" charset="0"/>
                    </a:rPr>
                    <a:t>inicial</a:t>
                  </a:r>
                  <a:r>
                    <a:rPr lang="en-GB" dirty="0" smtClean="0">
                      <a:latin typeface="Arial Narrow" panose="020B0606020202030204" pitchFamily="34" charset="0"/>
                    </a:rPr>
                    <a:t>, </a:t>
                  </a:r>
                  <a:r>
                    <a:rPr lang="en-GB" dirty="0" err="1" smtClean="0">
                      <a:latin typeface="Arial Narrow" panose="020B0606020202030204" pitchFamily="34" charset="0"/>
                    </a:rPr>
                    <a:t>tecnica</a:t>
                  </a:r>
                  <a:r>
                    <a:rPr lang="en-GB" dirty="0" smtClean="0">
                      <a:latin typeface="Arial Narrow" panose="020B0606020202030204" pitchFamily="34" charset="0"/>
                    </a:rPr>
                    <a:t>, superior)</a:t>
                  </a:r>
                  <a:endParaRPr lang="en-GB" dirty="0">
                    <a:latin typeface="Arial Narrow" panose="020B0606020202030204" pitchFamily="34" charset="0"/>
                  </a:endParaRPr>
                </a:p>
              </p:txBody>
            </p:sp>
            <p:sp>
              <p:nvSpPr>
                <p:cNvPr id="33" name="TextBox 32"/>
                <p:cNvSpPr txBox="1"/>
                <p:nvPr/>
              </p:nvSpPr>
              <p:spPr>
                <a:xfrm>
                  <a:off x="142848" y="5197668"/>
                  <a:ext cx="1649763" cy="369332"/>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Capacitación</a:t>
                  </a:r>
                  <a:endParaRPr lang="en-GB" dirty="0">
                    <a:latin typeface="Arial Narrow" panose="020B0606020202030204" pitchFamily="34" charset="0"/>
                  </a:endParaRPr>
                </a:p>
              </p:txBody>
            </p:sp>
            <p:sp>
              <p:nvSpPr>
                <p:cNvPr id="34" name="TextBox 33"/>
                <p:cNvSpPr txBox="1"/>
                <p:nvPr/>
              </p:nvSpPr>
              <p:spPr>
                <a:xfrm>
                  <a:off x="1903740" y="4189556"/>
                  <a:ext cx="1891841"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Sistemas</a:t>
                  </a:r>
                  <a:r>
                    <a:rPr lang="en-GB" dirty="0" smtClean="0">
                      <a:latin typeface="Arial Narrow" panose="020B0606020202030204" pitchFamily="34" charset="0"/>
                    </a:rPr>
                    <a:t> de </a:t>
                  </a:r>
                  <a:r>
                    <a:rPr lang="en-GB" dirty="0" err="1" smtClean="0">
                      <a:latin typeface="Arial Narrow" panose="020B0606020202030204" pitchFamily="34" charset="0"/>
                    </a:rPr>
                    <a:t>información</a:t>
                  </a:r>
                  <a:r>
                    <a:rPr lang="en-GB" dirty="0" smtClean="0">
                      <a:latin typeface="Arial Narrow" panose="020B0606020202030204" pitchFamily="34" charset="0"/>
                    </a:rPr>
                    <a:t> </a:t>
                  </a:r>
                  <a:r>
                    <a:rPr lang="en-GB" dirty="0" err="1" smtClean="0">
                      <a:latin typeface="Arial Narrow" panose="020B0606020202030204" pitchFamily="34" charset="0"/>
                    </a:rPr>
                    <a:t>laboral</a:t>
                  </a:r>
                  <a:endParaRPr lang="en-GB" dirty="0">
                    <a:latin typeface="Arial Narrow" panose="020B0606020202030204" pitchFamily="34" charset="0"/>
                  </a:endParaRPr>
                </a:p>
              </p:txBody>
            </p:sp>
            <p:sp>
              <p:nvSpPr>
                <p:cNvPr id="36" name="TextBox 35"/>
                <p:cNvSpPr txBox="1"/>
                <p:nvPr/>
              </p:nvSpPr>
              <p:spPr>
                <a:xfrm>
                  <a:off x="142849" y="5629716"/>
                  <a:ext cx="1649762"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Organización</a:t>
                  </a:r>
                  <a:r>
                    <a:rPr lang="en-GB" dirty="0" smtClean="0">
                      <a:latin typeface="Arial Narrow" panose="020B0606020202030204" pitchFamily="34" charset="0"/>
                    </a:rPr>
                    <a:t> del </a:t>
                  </a:r>
                  <a:r>
                    <a:rPr lang="en-GB" dirty="0" err="1" smtClean="0">
                      <a:latin typeface="Arial Narrow" panose="020B0606020202030204" pitchFamily="34" charset="0"/>
                    </a:rPr>
                    <a:t>trabajo</a:t>
                  </a:r>
                  <a:endParaRPr lang="en-GB" dirty="0">
                    <a:latin typeface="Arial Narrow" panose="020B0606020202030204" pitchFamily="34" charset="0"/>
                  </a:endParaRPr>
                </a:p>
              </p:txBody>
            </p:sp>
            <p:sp>
              <p:nvSpPr>
                <p:cNvPr id="37" name="TextBox 36"/>
                <p:cNvSpPr txBox="1"/>
                <p:nvPr/>
              </p:nvSpPr>
              <p:spPr>
                <a:xfrm>
                  <a:off x="1903740" y="4909636"/>
                  <a:ext cx="1891841"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Eficiencia</a:t>
                  </a:r>
                  <a:r>
                    <a:rPr lang="en-GB" dirty="0" smtClean="0">
                      <a:latin typeface="Arial Narrow" panose="020B0606020202030204" pitchFamily="34" charset="0"/>
                    </a:rPr>
                    <a:t> del </a:t>
                  </a:r>
                  <a:r>
                    <a:rPr lang="en-GB" dirty="0" err="1" smtClean="0">
                      <a:latin typeface="Arial Narrow" panose="020B0606020202030204" pitchFamily="34" charset="0"/>
                    </a:rPr>
                    <a:t>mercado</a:t>
                  </a:r>
                  <a:r>
                    <a:rPr lang="en-GB" dirty="0" smtClean="0">
                      <a:latin typeface="Arial Narrow" panose="020B0606020202030204" pitchFamily="34" charset="0"/>
                    </a:rPr>
                    <a:t> de </a:t>
                  </a:r>
                  <a:r>
                    <a:rPr lang="en-GB" dirty="0" err="1" smtClean="0">
                      <a:latin typeface="Arial Narrow" panose="020B0606020202030204" pitchFamily="34" charset="0"/>
                    </a:rPr>
                    <a:t>trabajo</a:t>
                  </a:r>
                  <a:endParaRPr lang="en-GB" dirty="0">
                    <a:latin typeface="Arial Narrow" panose="020B0606020202030204" pitchFamily="34" charset="0"/>
                  </a:endParaRPr>
                </a:p>
              </p:txBody>
            </p:sp>
          </p:grpSp>
        </p:grpSp>
        <p:sp>
          <p:nvSpPr>
            <p:cNvPr id="47" name="TextBox 46"/>
            <p:cNvSpPr txBox="1"/>
            <p:nvPr/>
          </p:nvSpPr>
          <p:spPr>
            <a:xfrm>
              <a:off x="2155260" y="5589240"/>
              <a:ext cx="1891841" cy="369332"/>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smtClean="0">
                  <a:latin typeface="Arial Narrow" panose="020B0606020202030204" pitchFamily="34" charset="0"/>
                </a:rPr>
                <a:t>Skills councils</a:t>
              </a:r>
              <a:endParaRPr lang="en-GB" dirty="0">
                <a:latin typeface="Arial Narrow" panose="020B0606020202030204" pitchFamily="34" charset="0"/>
              </a:endParaRPr>
            </a:p>
          </p:txBody>
        </p:sp>
      </p:grpSp>
      <p:cxnSp>
        <p:nvCxnSpPr>
          <p:cNvPr id="48" name="Straight Arrow Connector 47"/>
          <p:cNvCxnSpPr/>
          <p:nvPr/>
        </p:nvCxnSpPr>
        <p:spPr>
          <a:xfrm>
            <a:off x="3707904" y="2986050"/>
            <a:ext cx="873764" cy="1305541"/>
          </a:xfrm>
          <a:prstGeom prst="straightConnector1">
            <a:avLst/>
          </a:prstGeom>
          <a:ln>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166888" y="6050905"/>
            <a:ext cx="1891841" cy="646331"/>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latin typeface="Arial Narrow" panose="020B0606020202030204" pitchFamily="34" charset="0"/>
              </a:rPr>
              <a:t>Reconocimiento</a:t>
            </a:r>
            <a:r>
              <a:rPr lang="en-GB" dirty="0" smtClean="0">
                <a:latin typeface="Arial Narrow" panose="020B0606020202030204" pitchFamily="34" charset="0"/>
              </a:rPr>
              <a:t> de </a:t>
            </a:r>
            <a:r>
              <a:rPr lang="en-GB" dirty="0" err="1" smtClean="0">
                <a:latin typeface="Arial Narrow" panose="020B0606020202030204" pitchFamily="34" charset="0"/>
              </a:rPr>
              <a:t>competencias</a:t>
            </a:r>
            <a:endParaRPr lang="en-GB" dirty="0">
              <a:latin typeface="Arial Narrow" panose="020B0606020202030204" pitchFamily="34" charset="0"/>
            </a:endParaRPr>
          </a:p>
        </p:txBody>
      </p:sp>
      <p:sp>
        <p:nvSpPr>
          <p:cNvPr id="50" name="TextBox 49"/>
          <p:cNvSpPr txBox="1"/>
          <p:nvPr/>
        </p:nvSpPr>
        <p:spPr>
          <a:xfrm>
            <a:off x="7668344" y="6231279"/>
            <a:ext cx="564366" cy="369332"/>
          </a:xfrm>
          <a:prstGeom prst="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smtClean="0">
                <a:latin typeface="Arial Narrow" panose="020B0606020202030204" pitchFamily="34" charset="0"/>
              </a:rPr>
              <a:t>Etc.</a:t>
            </a:r>
            <a:endParaRPr lang="en-GB" dirty="0">
              <a:latin typeface="Arial Narrow" panose="020B0606020202030204" pitchFamily="34" charset="0"/>
            </a:endParaRPr>
          </a:p>
        </p:txBody>
      </p:sp>
    </p:spTree>
    <p:extLst>
      <p:ext uri="{BB962C8B-B14F-4D97-AF65-F5344CB8AC3E}">
        <p14:creationId xmlns:p14="http://schemas.microsoft.com/office/powerpoint/2010/main" val="26131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solidFill>
                  <a:schemeClr val="bg2">
                    <a:lumMod val="10000"/>
                  </a:schemeClr>
                </a:solidFill>
              </a:rPr>
              <a:t>El </a:t>
            </a:r>
            <a:r>
              <a:rPr lang="en-GB" dirty="0" err="1" smtClean="0">
                <a:solidFill>
                  <a:schemeClr val="bg2">
                    <a:lumMod val="10000"/>
                  </a:schemeClr>
                </a:solidFill>
              </a:rPr>
              <a:t>diagnóstico</a:t>
            </a:r>
            <a:r>
              <a:rPr lang="en-GB" dirty="0" smtClean="0"/>
              <a:t>:</a:t>
            </a:r>
          </a:p>
          <a:p>
            <a:pPr lvl="1"/>
            <a:r>
              <a:rPr lang="en-GB" dirty="0" err="1" smtClean="0"/>
              <a:t>Una</a:t>
            </a:r>
            <a:r>
              <a:rPr lang="en-GB" dirty="0" smtClean="0"/>
              <a:t> </a:t>
            </a:r>
            <a:r>
              <a:rPr lang="en-GB" dirty="0" err="1" smtClean="0"/>
              <a:t>economía</a:t>
            </a:r>
            <a:r>
              <a:rPr lang="en-GB" dirty="0" smtClean="0"/>
              <a:t> de </a:t>
            </a:r>
            <a:r>
              <a:rPr lang="en-GB" dirty="0" err="1" smtClean="0">
                <a:solidFill>
                  <a:schemeClr val="bg2">
                    <a:lumMod val="10000"/>
                  </a:schemeClr>
                </a:solidFill>
              </a:rPr>
              <a:t>bajas</a:t>
            </a:r>
            <a:r>
              <a:rPr lang="en-GB" dirty="0" smtClean="0">
                <a:solidFill>
                  <a:schemeClr val="bg2">
                    <a:lumMod val="10000"/>
                  </a:schemeClr>
                </a:solidFill>
              </a:rPr>
              <a:t> </a:t>
            </a:r>
            <a:r>
              <a:rPr lang="en-GB" dirty="0" err="1" smtClean="0">
                <a:solidFill>
                  <a:schemeClr val="bg2">
                    <a:lumMod val="10000"/>
                  </a:schemeClr>
                </a:solidFill>
              </a:rPr>
              <a:t>competencias</a:t>
            </a:r>
            <a:r>
              <a:rPr lang="en-GB" dirty="0" smtClean="0">
                <a:solidFill>
                  <a:schemeClr val="bg2">
                    <a:lumMod val="10000"/>
                  </a:schemeClr>
                </a:solidFill>
              </a:rPr>
              <a:t> y </a:t>
            </a:r>
            <a:r>
              <a:rPr lang="en-GB" dirty="0" err="1" smtClean="0">
                <a:solidFill>
                  <a:schemeClr val="bg2">
                    <a:lumMod val="10000"/>
                  </a:schemeClr>
                </a:solidFill>
              </a:rPr>
              <a:t>baja</a:t>
            </a:r>
            <a:r>
              <a:rPr lang="en-GB" dirty="0" smtClean="0">
                <a:solidFill>
                  <a:schemeClr val="bg2">
                    <a:lumMod val="10000"/>
                  </a:schemeClr>
                </a:solidFill>
              </a:rPr>
              <a:t> </a:t>
            </a:r>
            <a:r>
              <a:rPr lang="en-GB" dirty="0" err="1" smtClean="0">
                <a:solidFill>
                  <a:schemeClr val="bg2">
                    <a:lumMod val="10000"/>
                  </a:schemeClr>
                </a:solidFill>
              </a:rPr>
              <a:t>productividad</a:t>
            </a:r>
            <a:r>
              <a:rPr lang="en-GB" dirty="0" smtClean="0"/>
              <a:t> y </a:t>
            </a:r>
            <a:r>
              <a:rPr lang="en-GB" dirty="0" err="1" smtClean="0"/>
              <a:t>una</a:t>
            </a:r>
            <a:r>
              <a:rPr lang="en-GB" dirty="0" smtClean="0"/>
              <a:t> (</a:t>
            </a:r>
            <a:r>
              <a:rPr lang="en-GB" dirty="0" err="1" smtClean="0"/>
              <a:t>muy</a:t>
            </a:r>
            <a:r>
              <a:rPr lang="en-GB" dirty="0" smtClean="0"/>
              <a:t>) </a:t>
            </a:r>
            <a:r>
              <a:rPr lang="en-GB" dirty="0" err="1" smtClean="0"/>
              <a:t>pequeña</a:t>
            </a:r>
            <a:r>
              <a:rPr lang="en-GB" dirty="0" smtClean="0"/>
              <a:t> parte con </a:t>
            </a:r>
            <a:r>
              <a:rPr lang="en-GB" dirty="0" err="1" smtClean="0">
                <a:solidFill>
                  <a:schemeClr val="bg2">
                    <a:lumMod val="10000"/>
                  </a:schemeClr>
                </a:solidFill>
              </a:rPr>
              <a:t>altas</a:t>
            </a:r>
            <a:r>
              <a:rPr lang="en-GB" dirty="0" smtClean="0">
                <a:solidFill>
                  <a:schemeClr val="bg2">
                    <a:lumMod val="10000"/>
                  </a:schemeClr>
                </a:solidFill>
              </a:rPr>
              <a:t> </a:t>
            </a:r>
            <a:r>
              <a:rPr lang="en-GB" dirty="0" err="1" smtClean="0">
                <a:solidFill>
                  <a:schemeClr val="bg2">
                    <a:lumMod val="10000"/>
                  </a:schemeClr>
                </a:solidFill>
              </a:rPr>
              <a:t>competencias</a:t>
            </a:r>
            <a:r>
              <a:rPr lang="en-GB" dirty="0" smtClean="0">
                <a:solidFill>
                  <a:schemeClr val="bg2">
                    <a:lumMod val="10000"/>
                  </a:schemeClr>
                </a:solidFill>
              </a:rPr>
              <a:t> y </a:t>
            </a:r>
            <a:r>
              <a:rPr lang="en-GB" dirty="0" err="1" smtClean="0">
                <a:solidFill>
                  <a:schemeClr val="bg2">
                    <a:lumMod val="10000"/>
                  </a:schemeClr>
                </a:solidFill>
              </a:rPr>
              <a:t>alta</a:t>
            </a:r>
            <a:r>
              <a:rPr lang="en-GB" dirty="0" smtClean="0">
                <a:solidFill>
                  <a:schemeClr val="bg2">
                    <a:lumMod val="10000"/>
                  </a:schemeClr>
                </a:solidFill>
              </a:rPr>
              <a:t> </a:t>
            </a:r>
            <a:r>
              <a:rPr lang="en-GB" dirty="0" err="1" smtClean="0">
                <a:solidFill>
                  <a:schemeClr val="bg2">
                    <a:lumMod val="10000"/>
                  </a:schemeClr>
                </a:solidFill>
              </a:rPr>
              <a:t>productividad</a:t>
            </a:r>
            <a:endParaRPr lang="en-GB" dirty="0" smtClean="0">
              <a:solidFill>
                <a:schemeClr val="bg2">
                  <a:lumMod val="10000"/>
                </a:schemeClr>
              </a:solidFill>
            </a:endParaRPr>
          </a:p>
          <a:p>
            <a:pPr lvl="1"/>
            <a:r>
              <a:rPr lang="en-GB" dirty="0" err="1" smtClean="0"/>
              <a:t>Una</a:t>
            </a:r>
            <a:r>
              <a:rPr lang="en-GB" dirty="0" smtClean="0"/>
              <a:t> </a:t>
            </a:r>
            <a:r>
              <a:rPr lang="en-GB" dirty="0" err="1" smtClean="0"/>
              <a:t>economía</a:t>
            </a:r>
            <a:r>
              <a:rPr lang="en-GB" dirty="0" smtClean="0"/>
              <a:t> </a:t>
            </a:r>
            <a:r>
              <a:rPr lang="en-GB" dirty="0" err="1" smtClean="0"/>
              <a:t>que</a:t>
            </a:r>
            <a:r>
              <a:rPr lang="en-GB" dirty="0" smtClean="0"/>
              <a:t> </a:t>
            </a:r>
            <a:r>
              <a:rPr lang="en-GB" dirty="0" err="1" smtClean="0"/>
              <a:t>pareciera</a:t>
            </a:r>
            <a:r>
              <a:rPr lang="en-GB" dirty="0" smtClean="0"/>
              <a:t> </a:t>
            </a:r>
            <a:r>
              <a:rPr lang="en-GB" dirty="0" err="1" smtClean="0"/>
              <a:t>estancada</a:t>
            </a:r>
            <a:r>
              <a:rPr lang="en-GB" dirty="0" smtClean="0"/>
              <a:t> </a:t>
            </a:r>
            <a:r>
              <a:rPr lang="en-GB" dirty="0" err="1" smtClean="0"/>
              <a:t>en</a:t>
            </a:r>
            <a:r>
              <a:rPr lang="en-GB" dirty="0" smtClean="0"/>
              <a:t> un </a:t>
            </a:r>
            <a:r>
              <a:rPr lang="en-GB" dirty="0" err="1" smtClean="0">
                <a:solidFill>
                  <a:schemeClr val="bg2">
                    <a:lumMod val="10000"/>
                  </a:schemeClr>
                </a:solidFill>
              </a:rPr>
              <a:t>equilibrio</a:t>
            </a:r>
            <a:r>
              <a:rPr lang="en-GB" dirty="0" smtClean="0">
                <a:solidFill>
                  <a:schemeClr val="bg2">
                    <a:lumMod val="10000"/>
                  </a:schemeClr>
                </a:solidFill>
              </a:rPr>
              <a:t> de </a:t>
            </a:r>
            <a:r>
              <a:rPr lang="en-GB" dirty="0" err="1" smtClean="0">
                <a:solidFill>
                  <a:schemeClr val="bg2">
                    <a:lumMod val="10000"/>
                  </a:schemeClr>
                </a:solidFill>
              </a:rPr>
              <a:t>bajas</a:t>
            </a:r>
            <a:r>
              <a:rPr lang="en-GB" dirty="0" smtClean="0">
                <a:solidFill>
                  <a:schemeClr val="bg2">
                    <a:lumMod val="10000"/>
                  </a:schemeClr>
                </a:solidFill>
              </a:rPr>
              <a:t> </a:t>
            </a:r>
            <a:r>
              <a:rPr lang="en-GB" dirty="0" err="1" smtClean="0">
                <a:solidFill>
                  <a:schemeClr val="bg2">
                    <a:lumMod val="10000"/>
                  </a:schemeClr>
                </a:solidFill>
              </a:rPr>
              <a:t>competencias</a:t>
            </a:r>
            <a:endParaRPr lang="en-GB" dirty="0" smtClean="0">
              <a:solidFill>
                <a:schemeClr val="bg2">
                  <a:lumMod val="10000"/>
                </a:schemeClr>
              </a:solidFill>
            </a:endParaRPr>
          </a:p>
          <a:p>
            <a:pPr lvl="2"/>
            <a:r>
              <a:rPr lang="en-GB" dirty="0" smtClean="0"/>
              <a:t>¿</a:t>
            </a:r>
            <a:r>
              <a:rPr lang="en-GB" dirty="0" err="1" smtClean="0"/>
              <a:t>Presión</a:t>
            </a:r>
            <a:r>
              <a:rPr lang="en-GB" dirty="0" smtClean="0"/>
              <a:t> para </a:t>
            </a:r>
            <a:r>
              <a:rPr lang="en-GB" dirty="0" err="1" smtClean="0"/>
              <a:t>aumentar</a:t>
            </a:r>
            <a:r>
              <a:rPr lang="en-GB" dirty="0"/>
              <a:t> </a:t>
            </a:r>
            <a:r>
              <a:rPr lang="en-GB" dirty="0" smtClean="0"/>
              <a:t>(underskilling, mayor </a:t>
            </a:r>
            <a:r>
              <a:rPr lang="en-GB" dirty="0" err="1" smtClean="0"/>
              <a:t>uso</a:t>
            </a:r>
            <a:r>
              <a:rPr lang="en-GB" dirty="0" smtClean="0"/>
              <a:t>)? </a:t>
            </a:r>
          </a:p>
          <a:p>
            <a:pPr lvl="2"/>
            <a:r>
              <a:rPr lang="en-GB" dirty="0" smtClean="0"/>
              <a:t>¿</a:t>
            </a:r>
            <a:r>
              <a:rPr lang="en-GB" dirty="0" err="1" smtClean="0"/>
              <a:t>Demanda</a:t>
            </a:r>
            <a:r>
              <a:rPr lang="en-GB" dirty="0" smtClean="0"/>
              <a:t> </a:t>
            </a:r>
            <a:r>
              <a:rPr lang="en-GB" dirty="0" err="1" smtClean="0"/>
              <a:t>por</a:t>
            </a:r>
            <a:r>
              <a:rPr lang="en-GB" dirty="0" smtClean="0"/>
              <a:t> </a:t>
            </a:r>
            <a:r>
              <a:rPr lang="en-GB" dirty="0" err="1" smtClean="0"/>
              <a:t>competencias</a:t>
            </a:r>
            <a:r>
              <a:rPr lang="en-GB" dirty="0" smtClean="0"/>
              <a:t> </a:t>
            </a:r>
            <a:r>
              <a:rPr lang="en-GB" dirty="0" err="1" smtClean="0"/>
              <a:t>estancadas</a:t>
            </a:r>
            <a:r>
              <a:rPr lang="en-GB" dirty="0" smtClean="0"/>
              <a:t>?</a:t>
            </a:r>
          </a:p>
          <a:p>
            <a:pPr lvl="2"/>
            <a:r>
              <a:rPr lang="en-GB" dirty="0" smtClean="0"/>
              <a:t>¿Lento </a:t>
            </a:r>
            <a:r>
              <a:rPr lang="en-GB" dirty="0" err="1" smtClean="0"/>
              <a:t>desarrollo</a:t>
            </a:r>
            <a:r>
              <a:rPr lang="en-GB" dirty="0" smtClean="0"/>
              <a:t> y </a:t>
            </a:r>
            <a:r>
              <a:rPr lang="en-GB" dirty="0" err="1" smtClean="0"/>
              <a:t>mejora</a:t>
            </a:r>
            <a:r>
              <a:rPr lang="en-GB" dirty="0" smtClean="0"/>
              <a:t> de </a:t>
            </a:r>
            <a:r>
              <a:rPr lang="en-GB" dirty="0" err="1" smtClean="0"/>
              <a:t>competencias</a:t>
            </a:r>
            <a:r>
              <a:rPr lang="en-GB" dirty="0" smtClean="0"/>
              <a:t>?</a:t>
            </a:r>
          </a:p>
          <a:p>
            <a:pPr lvl="1"/>
            <a:r>
              <a:rPr lang="en-GB" dirty="0" err="1" smtClean="0">
                <a:solidFill>
                  <a:schemeClr val="bg2">
                    <a:lumMod val="10000"/>
                  </a:schemeClr>
                </a:solidFill>
              </a:rPr>
              <a:t>Desalineamiento</a:t>
            </a:r>
            <a:r>
              <a:rPr lang="en-GB" dirty="0" smtClean="0">
                <a:solidFill>
                  <a:schemeClr val="bg2">
                    <a:lumMod val="10000"/>
                  </a:schemeClr>
                </a:solidFill>
              </a:rPr>
              <a:t> </a:t>
            </a:r>
            <a:r>
              <a:rPr lang="en-GB" dirty="0" smtClean="0"/>
              <a:t>entre </a:t>
            </a:r>
            <a:r>
              <a:rPr lang="en-GB" dirty="0" err="1" smtClean="0"/>
              <a:t>competencias</a:t>
            </a:r>
            <a:r>
              <a:rPr lang="en-GB" dirty="0" smtClean="0"/>
              <a:t> y </a:t>
            </a:r>
            <a:r>
              <a:rPr lang="en-GB" dirty="0" err="1" smtClean="0"/>
              <a:t>formación</a:t>
            </a:r>
            <a:endParaRPr lang="en-GB" dirty="0"/>
          </a:p>
        </p:txBody>
      </p:sp>
      <p:sp>
        <p:nvSpPr>
          <p:cNvPr id="3" name="Title 2"/>
          <p:cNvSpPr>
            <a:spLocks noGrp="1"/>
          </p:cNvSpPr>
          <p:nvPr>
            <p:ph type="title"/>
          </p:nvPr>
        </p:nvSpPr>
        <p:spPr/>
        <p:txBody>
          <a:bodyPr/>
          <a:lstStyle/>
          <a:p>
            <a:r>
              <a:rPr lang="en-GB" dirty="0" err="1" smtClean="0"/>
              <a:t>En</a:t>
            </a:r>
            <a:r>
              <a:rPr lang="en-GB" dirty="0" smtClean="0"/>
              <a:t> </a:t>
            </a:r>
            <a:r>
              <a:rPr lang="en-GB" dirty="0" err="1" smtClean="0"/>
              <a:t>resumen</a:t>
            </a:r>
            <a:endParaRPr lang="en-GB" dirty="0"/>
          </a:p>
        </p:txBody>
      </p:sp>
    </p:spTree>
    <p:extLst>
      <p:ext uri="{BB962C8B-B14F-4D97-AF65-F5344CB8AC3E}">
        <p14:creationId xmlns:p14="http://schemas.microsoft.com/office/powerpoint/2010/main" val="806841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solidFill>
                  <a:schemeClr val="bg2">
                    <a:lumMod val="10000"/>
                  </a:schemeClr>
                </a:solidFill>
              </a:rPr>
              <a:t>Lo </a:t>
            </a:r>
            <a:r>
              <a:rPr lang="en-GB" dirty="0" err="1" smtClean="0">
                <a:solidFill>
                  <a:schemeClr val="bg2">
                    <a:lumMod val="10000"/>
                  </a:schemeClr>
                </a:solidFill>
              </a:rPr>
              <a:t>bueno</a:t>
            </a:r>
            <a:r>
              <a:rPr lang="en-GB" dirty="0" smtClean="0"/>
              <a:t>:</a:t>
            </a:r>
          </a:p>
          <a:p>
            <a:pPr lvl="1"/>
            <a:r>
              <a:rPr lang="en-GB" sz="2400" dirty="0" err="1"/>
              <a:t>Tenemos</a:t>
            </a:r>
            <a:r>
              <a:rPr lang="en-GB" sz="2400" dirty="0"/>
              <a:t> un </a:t>
            </a:r>
            <a:r>
              <a:rPr lang="en-GB" sz="2400" dirty="0" err="1"/>
              <a:t>mercado</a:t>
            </a:r>
            <a:r>
              <a:rPr lang="en-GB" sz="2400" dirty="0"/>
              <a:t> </a:t>
            </a:r>
            <a:r>
              <a:rPr lang="en-GB" sz="2400" dirty="0" err="1"/>
              <a:t>laboral</a:t>
            </a:r>
            <a:r>
              <a:rPr lang="en-GB" sz="2400" dirty="0"/>
              <a:t> </a:t>
            </a:r>
            <a:r>
              <a:rPr lang="en-GB" sz="2400" dirty="0" err="1"/>
              <a:t>que</a:t>
            </a:r>
            <a:r>
              <a:rPr lang="en-GB" sz="2400" dirty="0"/>
              <a:t> </a:t>
            </a:r>
            <a:r>
              <a:rPr lang="en-GB" sz="2400" dirty="0" err="1"/>
              <a:t>reconoce</a:t>
            </a:r>
            <a:r>
              <a:rPr lang="en-GB" sz="2400" dirty="0"/>
              <a:t> </a:t>
            </a:r>
            <a:r>
              <a:rPr lang="en-GB" sz="2400" dirty="0" err="1"/>
              <a:t>las</a:t>
            </a:r>
            <a:r>
              <a:rPr lang="en-GB" sz="2400" dirty="0"/>
              <a:t> </a:t>
            </a:r>
            <a:r>
              <a:rPr lang="en-GB" sz="2400" dirty="0" err="1" smtClean="0"/>
              <a:t>competencias</a:t>
            </a:r>
            <a:r>
              <a:rPr lang="en-GB" sz="2400" dirty="0" smtClean="0"/>
              <a:t> </a:t>
            </a:r>
            <a:r>
              <a:rPr lang="en-GB" sz="2400" dirty="0" err="1" smtClean="0"/>
              <a:t>en</a:t>
            </a:r>
            <a:r>
              <a:rPr lang="en-GB" sz="2400" dirty="0" smtClean="0"/>
              <a:t> el </a:t>
            </a:r>
            <a:r>
              <a:rPr lang="en-GB" sz="2400" dirty="0" err="1" smtClean="0"/>
              <a:t>trabajo</a:t>
            </a:r>
            <a:r>
              <a:rPr lang="en-GB" sz="2400" dirty="0" smtClean="0"/>
              <a:t> (</a:t>
            </a:r>
            <a:r>
              <a:rPr lang="en-GB" sz="2400" dirty="0" err="1" smtClean="0"/>
              <a:t>pero</a:t>
            </a:r>
            <a:r>
              <a:rPr lang="en-GB" sz="2400" dirty="0" smtClean="0"/>
              <a:t> no </a:t>
            </a:r>
            <a:r>
              <a:rPr lang="en-GB" sz="2400" dirty="0" err="1" smtClean="0"/>
              <a:t>en</a:t>
            </a:r>
            <a:r>
              <a:rPr lang="en-GB" sz="2400" dirty="0" smtClean="0"/>
              <a:t> el </a:t>
            </a:r>
            <a:r>
              <a:rPr lang="en-GB" sz="2400" dirty="0" err="1" smtClean="0"/>
              <a:t>empleo</a:t>
            </a:r>
            <a:r>
              <a:rPr lang="en-GB" sz="2400" dirty="0" smtClean="0"/>
              <a:t>) y </a:t>
            </a:r>
            <a:r>
              <a:rPr lang="en-GB" sz="2400" dirty="0" err="1" smtClean="0"/>
              <a:t>que</a:t>
            </a:r>
            <a:r>
              <a:rPr lang="en-GB" sz="2400" dirty="0" smtClean="0"/>
              <a:t> </a:t>
            </a:r>
            <a:r>
              <a:rPr lang="en-GB" sz="2400" dirty="0" err="1" smtClean="0"/>
              <a:t>puede</a:t>
            </a:r>
            <a:r>
              <a:rPr lang="en-GB" sz="2400" dirty="0" smtClean="0"/>
              <a:t> </a:t>
            </a:r>
            <a:r>
              <a:rPr lang="en-GB" sz="2400" dirty="0" err="1" smtClean="0"/>
              <a:t>generar</a:t>
            </a:r>
            <a:r>
              <a:rPr lang="en-GB" sz="2400" dirty="0" smtClean="0"/>
              <a:t> los </a:t>
            </a:r>
            <a:r>
              <a:rPr lang="en-GB" sz="2400" dirty="0" err="1" smtClean="0"/>
              <a:t>incentivos</a:t>
            </a:r>
            <a:r>
              <a:rPr lang="en-GB" sz="2400" dirty="0" smtClean="0"/>
              <a:t> para </a:t>
            </a:r>
            <a:r>
              <a:rPr lang="en-GB" sz="2400" dirty="0" err="1" smtClean="0"/>
              <a:t>que</a:t>
            </a:r>
            <a:r>
              <a:rPr lang="en-GB" sz="2400" dirty="0" smtClean="0"/>
              <a:t> se </a:t>
            </a:r>
            <a:r>
              <a:rPr lang="en-GB" sz="2400" dirty="0" err="1" smtClean="0"/>
              <a:t>invierta</a:t>
            </a:r>
            <a:r>
              <a:rPr lang="en-GB" sz="2400" dirty="0" smtClean="0"/>
              <a:t> </a:t>
            </a:r>
            <a:r>
              <a:rPr lang="en-GB" sz="2400" dirty="0" err="1" smtClean="0"/>
              <a:t>en</a:t>
            </a:r>
            <a:r>
              <a:rPr lang="en-GB" sz="2400" dirty="0" smtClean="0"/>
              <a:t> </a:t>
            </a:r>
            <a:r>
              <a:rPr lang="en-GB" sz="2400" dirty="0" err="1" smtClean="0"/>
              <a:t>desarrollo</a:t>
            </a:r>
            <a:r>
              <a:rPr lang="en-GB" sz="2400" dirty="0" smtClean="0"/>
              <a:t> de </a:t>
            </a:r>
            <a:r>
              <a:rPr lang="en-GB" sz="2400" dirty="0" err="1" smtClean="0"/>
              <a:t>competencias</a:t>
            </a:r>
            <a:endParaRPr lang="en-GB" sz="2400" dirty="0" smtClean="0"/>
          </a:p>
          <a:p>
            <a:pPr lvl="1"/>
            <a:r>
              <a:rPr lang="en-GB" sz="2400" dirty="0" err="1" smtClean="0"/>
              <a:t>Usamos</a:t>
            </a:r>
            <a:r>
              <a:rPr lang="en-GB" sz="2400" dirty="0" smtClean="0"/>
              <a:t> </a:t>
            </a:r>
            <a:r>
              <a:rPr lang="en-GB" sz="2400" dirty="0" err="1" smtClean="0"/>
              <a:t>las</a:t>
            </a:r>
            <a:r>
              <a:rPr lang="en-GB" sz="2400" dirty="0" smtClean="0"/>
              <a:t> </a:t>
            </a:r>
            <a:r>
              <a:rPr lang="en-GB" sz="2400" dirty="0" err="1" smtClean="0"/>
              <a:t>competencias</a:t>
            </a:r>
            <a:r>
              <a:rPr lang="en-GB" sz="2400" dirty="0"/>
              <a:t> </a:t>
            </a:r>
            <a:r>
              <a:rPr lang="en-GB" sz="2400" dirty="0" smtClean="0"/>
              <a:t>(¿</a:t>
            </a:r>
            <a:r>
              <a:rPr lang="en-GB" sz="2400" dirty="0" err="1" smtClean="0"/>
              <a:t>pero</a:t>
            </a:r>
            <a:r>
              <a:rPr lang="en-GB" sz="2400" dirty="0" smtClean="0"/>
              <a:t> </a:t>
            </a:r>
            <a:r>
              <a:rPr lang="en-GB" sz="2400" dirty="0" err="1" smtClean="0"/>
              <a:t>las</a:t>
            </a:r>
            <a:r>
              <a:rPr lang="en-GB" sz="2400" dirty="0" smtClean="0"/>
              <a:t> </a:t>
            </a:r>
            <a:r>
              <a:rPr lang="en-GB" sz="2400" dirty="0" err="1" smtClean="0"/>
              <a:t>usamos</a:t>
            </a:r>
            <a:r>
              <a:rPr lang="en-GB" sz="2400" dirty="0" smtClean="0"/>
              <a:t> </a:t>
            </a:r>
            <a:r>
              <a:rPr lang="en-GB" sz="2400" dirty="0" err="1" smtClean="0"/>
              <a:t>bien</a:t>
            </a:r>
            <a:r>
              <a:rPr lang="en-GB" sz="2400" dirty="0" smtClean="0"/>
              <a:t>?)</a:t>
            </a:r>
          </a:p>
          <a:p>
            <a:pPr lvl="1"/>
            <a:r>
              <a:rPr lang="en-GB" sz="2400" dirty="0" err="1" smtClean="0"/>
              <a:t>Evidencia</a:t>
            </a:r>
            <a:r>
              <a:rPr lang="en-GB" sz="2400" dirty="0" smtClean="0"/>
              <a:t> de </a:t>
            </a:r>
            <a:r>
              <a:rPr lang="en-GB" sz="2400" dirty="0" err="1" smtClean="0"/>
              <a:t>una</a:t>
            </a:r>
            <a:r>
              <a:rPr lang="en-GB" sz="2400" dirty="0" smtClean="0"/>
              <a:t> </a:t>
            </a:r>
            <a:r>
              <a:rPr lang="en-GB" sz="2400" dirty="0" err="1" smtClean="0"/>
              <a:t>mejora</a:t>
            </a:r>
            <a:r>
              <a:rPr lang="en-GB" sz="2400" dirty="0" smtClean="0"/>
              <a:t> de </a:t>
            </a:r>
            <a:r>
              <a:rPr lang="en-GB" sz="2400" dirty="0" err="1" smtClean="0"/>
              <a:t>competencias</a:t>
            </a:r>
            <a:r>
              <a:rPr lang="en-GB" sz="2400" dirty="0" smtClean="0"/>
              <a:t> </a:t>
            </a:r>
            <a:r>
              <a:rPr lang="en-GB" sz="2400" dirty="0" err="1" smtClean="0"/>
              <a:t>en</a:t>
            </a:r>
            <a:r>
              <a:rPr lang="en-GB" sz="2400" dirty="0" smtClean="0"/>
              <a:t> el </a:t>
            </a:r>
            <a:r>
              <a:rPr lang="en-GB" sz="2400" dirty="0" err="1" smtClean="0"/>
              <a:t>tiempo</a:t>
            </a:r>
            <a:endParaRPr lang="en-GB" sz="2400" dirty="0"/>
          </a:p>
          <a:p>
            <a:r>
              <a:rPr lang="en-GB" dirty="0" smtClean="0">
                <a:solidFill>
                  <a:schemeClr val="bg2">
                    <a:lumMod val="10000"/>
                  </a:schemeClr>
                </a:solidFill>
              </a:rPr>
              <a:t>Lo </a:t>
            </a:r>
            <a:r>
              <a:rPr lang="en-GB" dirty="0" err="1" smtClean="0">
                <a:solidFill>
                  <a:schemeClr val="bg2">
                    <a:lumMod val="10000"/>
                  </a:schemeClr>
                </a:solidFill>
              </a:rPr>
              <a:t>mejorable</a:t>
            </a:r>
            <a:r>
              <a:rPr lang="en-GB" dirty="0" smtClean="0"/>
              <a:t>:</a:t>
            </a:r>
          </a:p>
          <a:p>
            <a:pPr lvl="1"/>
            <a:r>
              <a:rPr lang="en-GB" sz="2400" dirty="0" err="1" smtClean="0"/>
              <a:t>Tenemos</a:t>
            </a:r>
            <a:r>
              <a:rPr lang="en-GB" sz="2400" dirty="0" smtClean="0"/>
              <a:t> </a:t>
            </a:r>
            <a:r>
              <a:rPr lang="en-GB" sz="2400" dirty="0" err="1" smtClean="0"/>
              <a:t>una</a:t>
            </a:r>
            <a:r>
              <a:rPr lang="en-GB" sz="2400" dirty="0" smtClean="0"/>
              <a:t> </a:t>
            </a:r>
            <a:r>
              <a:rPr lang="en-GB" sz="2400" dirty="0" err="1" smtClean="0"/>
              <a:t>alta</a:t>
            </a:r>
            <a:r>
              <a:rPr lang="en-GB" sz="2400" dirty="0" smtClean="0"/>
              <a:t> </a:t>
            </a:r>
            <a:r>
              <a:rPr lang="en-GB" sz="2400" dirty="0" err="1" smtClean="0"/>
              <a:t>población</a:t>
            </a:r>
            <a:r>
              <a:rPr lang="en-GB" sz="2400" dirty="0" smtClean="0"/>
              <a:t> con </a:t>
            </a:r>
            <a:r>
              <a:rPr lang="en-GB" sz="2400" dirty="0" err="1" smtClean="0"/>
              <a:t>muy</a:t>
            </a:r>
            <a:r>
              <a:rPr lang="en-GB" sz="2400" dirty="0" smtClean="0"/>
              <a:t> </a:t>
            </a:r>
            <a:r>
              <a:rPr lang="en-GB" sz="2400" dirty="0" err="1" smtClean="0"/>
              <a:t>bajas</a:t>
            </a:r>
            <a:r>
              <a:rPr lang="en-GB" sz="2400" dirty="0" smtClean="0"/>
              <a:t> </a:t>
            </a:r>
            <a:r>
              <a:rPr lang="en-GB" sz="2400" dirty="0" err="1" smtClean="0"/>
              <a:t>competencias</a:t>
            </a:r>
            <a:r>
              <a:rPr lang="en-GB" sz="2400" dirty="0" smtClean="0"/>
              <a:t> (53%)</a:t>
            </a:r>
          </a:p>
          <a:p>
            <a:pPr lvl="1"/>
            <a:r>
              <a:rPr lang="en-GB" sz="2400" dirty="0" err="1" smtClean="0"/>
              <a:t>Tenemos</a:t>
            </a:r>
            <a:r>
              <a:rPr lang="en-GB" sz="2400" dirty="0" smtClean="0"/>
              <a:t> </a:t>
            </a:r>
            <a:r>
              <a:rPr lang="en-GB" sz="2400" dirty="0" err="1" smtClean="0"/>
              <a:t>una</a:t>
            </a:r>
            <a:r>
              <a:rPr lang="en-GB" sz="2400" dirty="0" smtClean="0"/>
              <a:t> </a:t>
            </a:r>
            <a:r>
              <a:rPr lang="en-GB" sz="2400" dirty="0" err="1" smtClean="0"/>
              <a:t>baja</a:t>
            </a:r>
            <a:r>
              <a:rPr lang="en-GB" sz="2400" dirty="0" smtClean="0"/>
              <a:t> </a:t>
            </a:r>
            <a:r>
              <a:rPr lang="en-GB" sz="2400" dirty="0" err="1" smtClean="0"/>
              <a:t>población</a:t>
            </a:r>
            <a:r>
              <a:rPr lang="en-GB" sz="2400" dirty="0" smtClean="0"/>
              <a:t> con </a:t>
            </a:r>
            <a:r>
              <a:rPr lang="en-GB" sz="2400" dirty="0" err="1" smtClean="0"/>
              <a:t>altas</a:t>
            </a:r>
            <a:r>
              <a:rPr lang="en-GB" sz="2400" dirty="0" smtClean="0"/>
              <a:t> </a:t>
            </a:r>
            <a:r>
              <a:rPr lang="en-GB" sz="2400" dirty="0" err="1" smtClean="0"/>
              <a:t>competencias</a:t>
            </a:r>
            <a:r>
              <a:rPr lang="en-GB" sz="2400" dirty="0" smtClean="0"/>
              <a:t> (1.6%)</a:t>
            </a:r>
          </a:p>
          <a:p>
            <a:pPr lvl="1"/>
            <a:r>
              <a:rPr lang="en-GB" sz="2400" dirty="0" smtClean="0"/>
              <a:t>Un </a:t>
            </a:r>
            <a:r>
              <a:rPr lang="en-GB" sz="2400" dirty="0" err="1" smtClean="0"/>
              <a:t>sistema</a:t>
            </a:r>
            <a:r>
              <a:rPr lang="en-GB" sz="2400" dirty="0" smtClean="0"/>
              <a:t> de </a:t>
            </a:r>
            <a:r>
              <a:rPr lang="en-GB" sz="2400" dirty="0" err="1" smtClean="0"/>
              <a:t>educación</a:t>
            </a:r>
            <a:r>
              <a:rPr lang="en-GB" sz="2400" dirty="0" smtClean="0"/>
              <a:t> </a:t>
            </a:r>
            <a:r>
              <a:rPr lang="en-GB" sz="2400" dirty="0" err="1" smtClean="0"/>
              <a:t>que</a:t>
            </a:r>
            <a:r>
              <a:rPr lang="en-GB" sz="2400" dirty="0" smtClean="0"/>
              <a:t> no </a:t>
            </a:r>
            <a:r>
              <a:rPr lang="en-GB" sz="2400" dirty="0" err="1" smtClean="0"/>
              <a:t>está</a:t>
            </a:r>
            <a:r>
              <a:rPr lang="en-GB" sz="2400" dirty="0" smtClean="0"/>
              <a:t> </a:t>
            </a:r>
            <a:r>
              <a:rPr lang="en-GB" sz="2400" dirty="0" err="1" smtClean="0"/>
              <a:t>en</a:t>
            </a:r>
            <a:r>
              <a:rPr lang="en-GB" sz="2400" dirty="0" smtClean="0"/>
              <a:t> </a:t>
            </a:r>
            <a:r>
              <a:rPr lang="en-GB" sz="2400" dirty="0" err="1" smtClean="0"/>
              <a:t>línea</a:t>
            </a:r>
            <a:r>
              <a:rPr lang="en-GB" sz="2400" dirty="0" smtClean="0"/>
              <a:t> con </a:t>
            </a:r>
            <a:r>
              <a:rPr lang="en-GB" sz="2400" dirty="0" err="1" smtClean="0"/>
              <a:t>las</a:t>
            </a:r>
            <a:r>
              <a:rPr lang="en-GB" sz="2400" dirty="0" smtClean="0"/>
              <a:t> </a:t>
            </a:r>
            <a:r>
              <a:rPr lang="en-GB" sz="2400" dirty="0" err="1" smtClean="0"/>
              <a:t>demandas</a:t>
            </a:r>
            <a:r>
              <a:rPr lang="en-GB" sz="2400" dirty="0" smtClean="0"/>
              <a:t> del </a:t>
            </a:r>
            <a:r>
              <a:rPr lang="en-GB" sz="2400" dirty="0" err="1" smtClean="0"/>
              <a:t>mercado</a:t>
            </a:r>
            <a:r>
              <a:rPr lang="en-GB" sz="2400" dirty="0" smtClean="0"/>
              <a:t> y </a:t>
            </a:r>
            <a:r>
              <a:rPr lang="en-GB" sz="2400" dirty="0" err="1" smtClean="0"/>
              <a:t>cuya</a:t>
            </a:r>
            <a:r>
              <a:rPr lang="en-GB" sz="2400" dirty="0" smtClean="0"/>
              <a:t> </a:t>
            </a:r>
            <a:r>
              <a:rPr lang="en-GB" sz="2400" dirty="0" err="1" smtClean="0"/>
              <a:t>calidad</a:t>
            </a:r>
            <a:r>
              <a:rPr lang="en-GB" sz="2400" dirty="0" smtClean="0"/>
              <a:t> </a:t>
            </a:r>
            <a:r>
              <a:rPr lang="en-GB" sz="2400" dirty="0" err="1" smtClean="0"/>
              <a:t>mejora</a:t>
            </a:r>
            <a:r>
              <a:rPr lang="en-GB" sz="2400" dirty="0" smtClean="0"/>
              <a:t> </a:t>
            </a:r>
            <a:r>
              <a:rPr lang="en-GB" sz="2400" dirty="0" err="1" smtClean="0"/>
              <a:t>pero</a:t>
            </a:r>
            <a:r>
              <a:rPr lang="en-GB" sz="2400" dirty="0" smtClean="0"/>
              <a:t> lentamente</a:t>
            </a:r>
          </a:p>
          <a:p>
            <a:pPr lvl="1"/>
            <a:r>
              <a:rPr lang="en-GB" sz="2400" dirty="0" smtClean="0"/>
              <a:t>Un </a:t>
            </a:r>
            <a:r>
              <a:rPr lang="en-GB" sz="2400" dirty="0" err="1" smtClean="0"/>
              <a:t>sistema</a:t>
            </a:r>
            <a:r>
              <a:rPr lang="en-GB" sz="2400" dirty="0" smtClean="0"/>
              <a:t> de </a:t>
            </a:r>
            <a:r>
              <a:rPr lang="en-GB" sz="2400" dirty="0" err="1" smtClean="0"/>
              <a:t>capacitación</a:t>
            </a:r>
            <a:r>
              <a:rPr lang="en-GB" sz="2400" dirty="0" smtClean="0"/>
              <a:t> de </a:t>
            </a:r>
            <a:r>
              <a:rPr lang="en-GB" sz="2400" dirty="0" err="1" smtClean="0"/>
              <a:t>baja</a:t>
            </a:r>
            <a:r>
              <a:rPr lang="en-GB" sz="2400" dirty="0" smtClean="0"/>
              <a:t> </a:t>
            </a:r>
            <a:r>
              <a:rPr lang="en-GB" sz="2400" dirty="0" err="1" smtClean="0"/>
              <a:t>participación</a:t>
            </a:r>
            <a:endParaRPr lang="en-GB" sz="2400" dirty="0" smtClean="0"/>
          </a:p>
          <a:p>
            <a:pPr lvl="1"/>
            <a:r>
              <a:rPr lang="en-GB" sz="2400" dirty="0" err="1" smtClean="0"/>
              <a:t>Una</a:t>
            </a:r>
            <a:r>
              <a:rPr lang="en-GB" sz="2400" dirty="0" smtClean="0"/>
              <a:t> </a:t>
            </a:r>
            <a:r>
              <a:rPr lang="en-GB" sz="2400" dirty="0" err="1" smtClean="0"/>
              <a:t>pequeña</a:t>
            </a:r>
            <a:r>
              <a:rPr lang="en-GB" sz="2400" dirty="0" smtClean="0"/>
              <a:t> parte de la </a:t>
            </a:r>
            <a:r>
              <a:rPr lang="en-GB" sz="2400" dirty="0" err="1" smtClean="0"/>
              <a:t>economía</a:t>
            </a:r>
            <a:r>
              <a:rPr lang="en-GB" sz="2400" dirty="0" smtClean="0"/>
              <a:t> </a:t>
            </a:r>
            <a:r>
              <a:rPr lang="en-GB" sz="2400" dirty="0" err="1" smtClean="0"/>
              <a:t>que</a:t>
            </a:r>
            <a:r>
              <a:rPr lang="en-GB" sz="2400" dirty="0" smtClean="0"/>
              <a:t> </a:t>
            </a:r>
            <a:r>
              <a:rPr lang="en-GB" sz="2400" dirty="0" err="1" smtClean="0"/>
              <a:t>pide</a:t>
            </a:r>
            <a:r>
              <a:rPr lang="en-GB" sz="2400" dirty="0" smtClean="0"/>
              <a:t> </a:t>
            </a:r>
            <a:r>
              <a:rPr lang="en-GB" sz="2400" dirty="0" err="1" smtClean="0"/>
              <a:t>mayores</a:t>
            </a:r>
            <a:r>
              <a:rPr lang="en-GB" sz="2400" dirty="0" smtClean="0"/>
              <a:t> </a:t>
            </a:r>
            <a:r>
              <a:rPr lang="en-GB" sz="2400" dirty="0" err="1" smtClean="0"/>
              <a:t>competencias</a:t>
            </a:r>
            <a:endParaRPr lang="en-GB" sz="2400" dirty="0"/>
          </a:p>
        </p:txBody>
      </p:sp>
      <p:sp>
        <p:nvSpPr>
          <p:cNvPr id="3" name="Title 2"/>
          <p:cNvSpPr>
            <a:spLocks noGrp="1"/>
          </p:cNvSpPr>
          <p:nvPr>
            <p:ph type="title"/>
          </p:nvPr>
        </p:nvSpPr>
        <p:spPr/>
        <p:txBody>
          <a:bodyPr/>
          <a:lstStyle/>
          <a:p>
            <a:r>
              <a:rPr lang="en-GB" sz="2800" dirty="0" err="1" smtClean="0"/>
              <a:t>En</a:t>
            </a:r>
            <a:r>
              <a:rPr lang="en-GB" sz="2800" dirty="0" smtClean="0"/>
              <a:t> </a:t>
            </a:r>
            <a:r>
              <a:rPr lang="en-GB" sz="2800" dirty="0" err="1" smtClean="0"/>
              <a:t>resumen</a:t>
            </a:r>
            <a:endParaRPr lang="en-GB" dirty="0"/>
          </a:p>
        </p:txBody>
      </p:sp>
    </p:spTree>
    <p:extLst>
      <p:ext uri="{BB962C8B-B14F-4D97-AF65-F5344CB8AC3E}">
        <p14:creationId xmlns:p14="http://schemas.microsoft.com/office/powerpoint/2010/main" val="18487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602000"/>
            <a:ext cx="8218800" cy="5067360"/>
          </a:xfrm>
        </p:spPr>
        <p:txBody>
          <a:bodyPr>
            <a:normAutofit fontScale="77500" lnSpcReduction="20000"/>
          </a:bodyPr>
          <a:lstStyle/>
          <a:p>
            <a:pPr marL="0" indent="0">
              <a:buNone/>
            </a:pPr>
            <a:r>
              <a:rPr lang="en-GB" dirty="0" err="1" smtClean="0">
                <a:latin typeface="+mj-lt"/>
              </a:rPr>
              <a:t>Contacto</a:t>
            </a:r>
            <a:r>
              <a:rPr lang="en-GB" dirty="0" smtClean="0">
                <a:latin typeface="+mj-lt"/>
              </a:rPr>
              <a:t>: </a:t>
            </a:r>
            <a:r>
              <a:rPr lang="en-GB" dirty="0" smtClean="0">
                <a:latin typeface="+mj-lt"/>
                <a:hlinkClick r:id="rId3"/>
              </a:rPr>
              <a:t>guillermo.montt@oecd.org</a:t>
            </a:r>
            <a:r>
              <a:rPr lang="en-GB" dirty="0" smtClean="0">
                <a:latin typeface="+mj-lt"/>
              </a:rPr>
              <a:t> </a:t>
            </a:r>
          </a:p>
          <a:p>
            <a:pPr marL="0" indent="0">
              <a:buNone/>
            </a:pPr>
            <a:endParaRPr lang="en-GB" sz="1900" dirty="0" smtClean="0">
              <a:latin typeface="+mj-lt"/>
            </a:endParaRPr>
          </a:p>
          <a:p>
            <a:pPr marL="0" indent="0" algn="ctr">
              <a:buNone/>
            </a:pPr>
            <a:r>
              <a:rPr lang="en-GB" sz="2300" dirty="0" err="1" smtClean="0">
                <a:latin typeface="+mj-lt"/>
              </a:rPr>
              <a:t>Más</a:t>
            </a:r>
            <a:r>
              <a:rPr lang="en-GB" sz="2300" dirty="0" smtClean="0">
                <a:latin typeface="+mj-lt"/>
              </a:rPr>
              <a:t> </a:t>
            </a:r>
            <a:r>
              <a:rPr lang="en-GB" sz="2300" dirty="0" err="1" smtClean="0">
                <a:latin typeface="+mj-lt"/>
              </a:rPr>
              <a:t>sobre</a:t>
            </a:r>
            <a:r>
              <a:rPr lang="en-GB" sz="2300" dirty="0" smtClean="0">
                <a:latin typeface="+mj-lt"/>
              </a:rPr>
              <a:t> </a:t>
            </a:r>
            <a:r>
              <a:rPr lang="en-GB" sz="2300" dirty="0" err="1" smtClean="0">
                <a:latin typeface="+mj-lt"/>
              </a:rPr>
              <a:t>nuestro</a:t>
            </a:r>
            <a:r>
              <a:rPr lang="en-GB" sz="2300" dirty="0" smtClean="0">
                <a:latin typeface="+mj-lt"/>
              </a:rPr>
              <a:t> </a:t>
            </a:r>
            <a:r>
              <a:rPr lang="en-GB" sz="2300" dirty="0" err="1" smtClean="0">
                <a:latin typeface="+mj-lt"/>
              </a:rPr>
              <a:t>trabajo</a:t>
            </a:r>
            <a:r>
              <a:rPr lang="en-GB" sz="2300" dirty="0" smtClean="0">
                <a:latin typeface="+mj-lt"/>
              </a:rPr>
              <a:t>                   </a:t>
            </a:r>
            <a:r>
              <a:rPr lang="en-GB" sz="2300" dirty="0" err="1" smtClean="0">
                <a:latin typeface="+mj-lt"/>
              </a:rPr>
              <a:t>Sígannos</a:t>
            </a:r>
            <a:r>
              <a:rPr lang="en-GB" sz="2300" dirty="0" smtClean="0">
                <a:latin typeface="+mj-lt"/>
              </a:rPr>
              <a:t> </a:t>
            </a:r>
            <a:r>
              <a:rPr lang="en-GB" sz="2300" dirty="0" err="1" smtClean="0">
                <a:latin typeface="+mj-lt"/>
              </a:rPr>
              <a:t>en</a:t>
            </a:r>
            <a:r>
              <a:rPr lang="en-GB" sz="2300" dirty="0" smtClean="0">
                <a:latin typeface="+mj-lt"/>
              </a:rPr>
              <a:t> Twitter: </a:t>
            </a:r>
            <a:r>
              <a:rPr lang="en-GB" sz="2300" dirty="0" smtClean="0">
                <a:latin typeface="+mj-lt"/>
                <a:hlinkClick r:id="rId4"/>
              </a:rPr>
              <a:t>@</a:t>
            </a:r>
            <a:r>
              <a:rPr lang="en-GB" sz="2300" dirty="0" err="1" smtClean="0">
                <a:latin typeface="+mj-lt"/>
                <a:hlinkClick r:id="rId4"/>
              </a:rPr>
              <a:t>OECD_Social</a:t>
            </a:r>
            <a:r>
              <a:rPr lang="en-GB" sz="2300" dirty="0" smtClean="0">
                <a:latin typeface="+mj-lt"/>
              </a:rPr>
              <a:t> </a:t>
            </a:r>
          </a:p>
          <a:p>
            <a:pPr marL="0" indent="0">
              <a:buNone/>
            </a:pPr>
            <a:endParaRPr lang="en-GB" dirty="0" smtClean="0">
              <a:latin typeface="+mj-lt"/>
            </a:endParaRPr>
          </a:p>
          <a:p>
            <a:pPr marL="0" indent="0">
              <a:buNone/>
            </a:pPr>
            <a:endParaRPr lang="en-GB" dirty="0" smtClean="0">
              <a:latin typeface="+mj-lt"/>
            </a:endParaRPr>
          </a:p>
          <a:p>
            <a:pPr marL="0" indent="0">
              <a:buNone/>
            </a:pPr>
            <a:endParaRPr lang="en-GB" dirty="0" smtClean="0">
              <a:latin typeface="+mj-lt"/>
            </a:endParaRPr>
          </a:p>
          <a:p>
            <a:pPr marL="0" indent="0">
              <a:buNone/>
            </a:pPr>
            <a:endParaRPr lang="en-GB" sz="2800" dirty="0" smtClean="0">
              <a:latin typeface="+mj-lt"/>
            </a:endParaRPr>
          </a:p>
          <a:p>
            <a:pPr marL="0" indent="0">
              <a:buNone/>
            </a:pPr>
            <a:endParaRPr lang="en-GB" sz="2800" dirty="0" smtClean="0">
              <a:latin typeface="+mj-lt"/>
            </a:endParaRPr>
          </a:p>
          <a:p>
            <a:pPr marL="0" indent="0">
              <a:buNone/>
            </a:pPr>
            <a:endParaRPr lang="en-GB" sz="2800" dirty="0" smtClean="0">
              <a:latin typeface="+mj-lt"/>
            </a:endParaRPr>
          </a:p>
          <a:p>
            <a:pPr marL="0" indent="0">
              <a:buNone/>
            </a:pPr>
            <a:endParaRPr lang="en-GB" sz="2800" dirty="0" smtClean="0">
              <a:latin typeface="+mj-lt"/>
            </a:endParaRPr>
          </a:p>
          <a:p>
            <a:pPr marL="0" indent="0">
              <a:buNone/>
            </a:pPr>
            <a:r>
              <a:rPr lang="en-GB" sz="2800" dirty="0" smtClean="0">
                <a:latin typeface="+mj-lt"/>
              </a:rPr>
              <a:t>Web: </a:t>
            </a:r>
            <a:r>
              <a:rPr lang="en-GB" sz="2800" dirty="0" smtClean="0">
                <a:latin typeface="+mj-lt"/>
                <a:hlinkClick r:id="rId5"/>
              </a:rPr>
              <a:t>www.oecd.org/els/social</a:t>
            </a:r>
            <a:endParaRPr lang="en-GB" sz="2800" dirty="0" smtClean="0">
              <a:latin typeface="+mj-lt"/>
            </a:endParaRPr>
          </a:p>
          <a:p>
            <a:pPr marL="0" indent="0">
              <a:buNone/>
            </a:pPr>
            <a:r>
              <a:rPr lang="en-GB" sz="2800" dirty="0" smtClean="0">
                <a:latin typeface="+mj-lt"/>
              </a:rPr>
              <a:t>Newsletter: </a:t>
            </a:r>
            <a:r>
              <a:rPr lang="en-GB" sz="2800" dirty="0" smtClean="0">
                <a:latin typeface="+mj-lt"/>
                <a:hlinkClick r:id="rId6"/>
              </a:rPr>
              <a:t>www.oecd.org/els/newsletter</a:t>
            </a:r>
            <a:r>
              <a:rPr lang="en-GB" sz="2800" dirty="0" smtClean="0">
                <a:latin typeface="+mj-lt"/>
              </a:rPr>
              <a:t> </a:t>
            </a:r>
          </a:p>
          <a:p>
            <a:pPr marL="0" indent="0">
              <a:buNone/>
            </a:pPr>
            <a:r>
              <a:rPr lang="en-GB" sz="2800" dirty="0" smtClean="0"/>
              <a:t>Blog “Skills and Work”: </a:t>
            </a:r>
            <a:r>
              <a:rPr lang="en-GB" sz="2800" dirty="0" smtClean="0">
                <a:hlinkClick r:id="rId7"/>
              </a:rPr>
              <a:t>oecdskillsandwork.wordpress.com</a:t>
            </a:r>
            <a:endParaRPr lang="en-GB" sz="2800" dirty="0">
              <a:latin typeface="+mj-lt"/>
            </a:endParaRPr>
          </a:p>
        </p:txBody>
      </p:sp>
      <p:sp>
        <p:nvSpPr>
          <p:cNvPr id="2" name="Title 1"/>
          <p:cNvSpPr>
            <a:spLocks noGrp="1"/>
          </p:cNvSpPr>
          <p:nvPr>
            <p:ph type="title"/>
          </p:nvPr>
        </p:nvSpPr>
        <p:spPr/>
        <p:txBody>
          <a:bodyPr/>
          <a:lstStyle/>
          <a:p>
            <a:pPr algn="ctr"/>
            <a:r>
              <a:rPr lang="en-GB" sz="4800" dirty="0" err="1" smtClean="0"/>
              <a:t>Gracias</a:t>
            </a:r>
            <a:endParaRPr lang="en-GB" sz="4800" dirty="0"/>
          </a:p>
        </p:txBody>
      </p:sp>
      <p:pic>
        <p:nvPicPr>
          <p:cNvPr id="4" name="Picture 3">
            <a:hlinkClick r:id="rId4"/>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2197" y="2784568"/>
            <a:ext cx="4145059" cy="2156600"/>
          </a:xfrm>
          <a:prstGeom prst="rect">
            <a:avLst/>
          </a:prstGeom>
        </p:spPr>
      </p:pic>
      <p:pic>
        <p:nvPicPr>
          <p:cNvPr id="6" name="Picture 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890" y="2802023"/>
            <a:ext cx="2967965" cy="2121689"/>
          </a:xfrm>
          <a:prstGeom prst="rect">
            <a:avLst/>
          </a:prstGeom>
          <a:ln>
            <a:solidFill>
              <a:schemeClr val="tx1">
                <a:lumMod val="60000"/>
                <a:lumOff val="40000"/>
              </a:schemeClr>
            </a:solidFill>
          </a:ln>
        </p:spPr>
      </p:pic>
    </p:spTree>
    <p:extLst>
      <p:ext uri="{BB962C8B-B14F-4D97-AF65-F5344CB8AC3E}">
        <p14:creationId xmlns:p14="http://schemas.microsoft.com/office/powerpoint/2010/main" val="1045470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Las </a:t>
            </a:r>
            <a:r>
              <a:rPr lang="en-GB" sz="2800" dirty="0" err="1" smtClean="0"/>
              <a:t>competencias</a:t>
            </a:r>
            <a:r>
              <a:rPr lang="en-GB" sz="2800" dirty="0" smtClean="0"/>
              <a:t> </a:t>
            </a:r>
            <a:r>
              <a:rPr lang="en-GB" sz="2800" dirty="0" err="1" smtClean="0"/>
              <a:t>están</a:t>
            </a:r>
            <a:r>
              <a:rPr lang="en-GB" sz="2800" dirty="0" smtClean="0"/>
              <a:t> </a:t>
            </a:r>
            <a:r>
              <a:rPr lang="en-GB" sz="2800" dirty="0" err="1" smtClean="0"/>
              <a:t>relacionadas</a:t>
            </a:r>
            <a:r>
              <a:rPr lang="en-GB" sz="2800" dirty="0" smtClean="0"/>
              <a:t> con la </a:t>
            </a:r>
            <a:r>
              <a:rPr lang="en-GB" sz="2800" dirty="0" err="1" smtClean="0"/>
              <a:t>productividad</a:t>
            </a:r>
            <a:r>
              <a:rPr lang="en-GB" sz="2800" dirty="0" smtClean="0"/>
              <a:t>… </a:t>
            </a:r>
            <a:r>
              <a:rPr lang="en-GB" sz="2800" dirty="0" err="1" smtClean="0"/>
              <a:t>pero</a:t>
            </a:r>
            <a:r>
              <a:rPr lang="en-GB" sz="2800" dirty="0" smtClean="0"/>
              <a:t> no lo son </a:t>
            </a:r>
            <a:r>
              <a:rPr lang="en-GB" sz="2800" dirty="0" err="1" smtClean="0"/>
              <a:t>todo</a:t>
            </a:r>
            <a:endParaRPr lang="en-GB" sz="2800" dirty="0"/>
          </a:p>
        </p:txBody>
      </p:sp>
      <p:sp>
        <p:nvSpPr>
          <p:cNvPr id="9" name="TextBox 1"/>
          <p:cNvSpPr txBox="1"/>
          <p:nvPr/>
        </p:nvSpPr>
        <p:spPr>
          <a:xfrm>
            <a:off x="1979712"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productividad</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laboral</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nacional</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lectura</a:t>
            </a:r>
            <a:r>
              <a:rPr lang="en-GB" sz="1600" dirty="0" smtClean="0">
                <a:solidFill>
                  <a:schemeClr val="bg2">
                    <a:lumMod val="10000"/>
                  </a:schemeClr>
                </a:solidFill>
                <a:latin typeface="Arial Narrow" panose="020B0606020202030204" pitchFamily="34" charset="0"/>
              </a:rPr>
              <a:t> y PIB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hora </a:t>
            </a:r>
            <a:r>
              <a:rPr lang="en-GB" sz="1600" dirty="0" err="1" smtClean="0">
                <a:solidFill>
                  <a:schemeClr val="bg2">
                    <a:lumMod val="10000"/>
                  </a:schemeClr>
                </a:solidFill>
                <a:latin typeface="Arial Narrow" panose="020B0606020202030204" pitchFamily="34" charset="0"/>
              </a:rPr>
              <a:t>trabajada</a:t>
            </a:r>
            <a:r>
              <a:rPr lang="en-GB" sz="1600" dirty="0" smtClean="0">
                <a:solidFill>
                  <a:schemeClr val="bg2">
                    <a:lumMod val="10000"/>
                  </a:schemeClr>
                </a:solidFill>
                <a:latin typeface="Arial Narrow" panose="020B0606020202030204" pitchFamily="34" charset="0"/>
              </a:rPr>
              <a:t> (log)</a:t>
            </a:r>
            <a:endParaRPr lang="en-GB" sz="1600" dirty="0">
              <a:solidFill>
                <a:schemeClr val="bg2">
                  <a:lumMod val="10000"/>
                </a:schemeClr>
              </a:solidFill>
              <a:latin typeface="Arial Narrow" panose="020B0606020202030204" pitchFamily="34" charset="0"/>
            </a:endParaRPr>
          </a:p>
        </p:txBody>
      </p:sp>
      <p:graphicFrame>
        <p:nvGraphicFramePr>
          <p:cNvPr id="11" name="Content Placeholder 7"/>
          <p:cNvGraphicFramePr>
            <a:graphicFrameLocks/>
          </p:cNvGraphicFramePr>
          <p:nvPr>
            <p:extLst>
              <p:ext uri="{D42A27DB-BD31-4B8C-83A1-F6EECF244321}">
                <p14:modId xmlns:p14="http://schemas.microsoft.com/office/powerpoint/2010/main" val="1560147323"/>
              </p:ext>
            </p:extLst>
          </p:nvPr>
        </p:nvGraphicFramePr>
        <p:xfrm>
          <a:off x="468313" y="2204864"/>
          <a:ext cx="8218487" cy="3922886"/>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2317980" y="4901818"/>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11560" y="6453336"/>
            <a:ext cx="6108916" cy="276999"/>
          </a:xfrm>
          <a:prstGeom prst="rect">
            <a:avLst/>
          </a:prstGeom>
          <a:noFill/>
        </p:spPr>
        <p:txBody>
          <a:bodyPr wrap="none" rtlCol="0">
            <a:spAutoFit/>
          </a:bodyPr>
          <a:lstStyle/>
          <a:p>
            <a:r>
              <a:rPr lang="en-GB" sz="1200" dirty="0" smtClean="0">
                <a:latin typeface="+mj-lt"/>
              </a:rPr>
              <a:t>Fuente: OECD Survey of Adult Skills (2012, 2015); OECD Productivity Database (2016)</a:t>
            </a:r>
            <a:endParaRPr lang="en-GB" sz="1200" dirty="0">
              <a:latin typeface="+mj-lt"/>
            </a:endParaRPr>
          </a:p>
        </p:txBody>
      </p:sp>
    </p:spTree>
    <p:extLst>
      <p:ext uri="{BB962C8B-B14F-4D97-AF65-F5344CB8AC3E}">
        <p14:creationId xmlns:p14="http://schemas.microsoft.com/office/powerpoint/2010/main" val="4184771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740472" cy="1022400"/>
          </a:xfrm>
        </p:spPr>
        <p:txBody>
          <a:bodyPr/>
          <a:lstStyle/>
          <a:p>
            <a:r>
              <a:rPr lang="en-GB" sz="2800" dirty="0" smtClean="0"/>
              <a:t>Las </a:t>
            </a:r>
            <a:r>
              <a:rPr lang="en-GB" sz="2800" dirty="0" err="1" smtClean="0"/>
              <a:t>competencias</a:t>
            </a:r>
            <a:r>
              <a:rPr lang="en-GB" sz="2800" dirty="0" smtClean="0"/>
              <a:t> no son </a:t>
            </a:r>
            <a:r>
              <a:rPr lang="en-GB" sz="2800" dirty="0" err="1" smtClean="0"/>
              <a:t>reconocidas</a:t>
            </a:r>
            <a:r>
              <a:rPr lang="en-GB" sz="2800" dirty="0" smtClean="0"/>
              <a:t> </a:t>
            </a:r>
            <a:r>
              <a:rPr lang="en-GB" sz="2800" dirty="0" err="1" smtClean="0"/>
              <a:t>en</a:t>
            </a:r>
            <a:r>
              <a:rPr lang="en-GB" sz="2800" dirty="0" smtClean="0"/>
              <a:t> el </a:t>
            </a:r>
            <a:r>
              <a:rPr lang="en-GB" sz="2800" dirty="0" err="1" smtClean="0"/>
              <a:t>mercado</a:t>
            </a:r>
            <a:r>
              <a:rPr lang="en-GB" sz="2800" dirty="0" smtClean="0"/>
              <a:t> </a:t>
            </a:r>
            <a:r>
              <a:rPr lang="en-GB" sz="2800" dirty="0" err="1" smtClean="0"/>
              <a:t>laboral</a:t>
            </a:r>
            <a:r>
              <a:rPr lang="en-GB" sz="2800" dirty="0" smtClean="0"/>
              <a:t>: cero </a:t>
            </a:r>
            <a:r>
              <a:rPr lang="en-GB" sz="2800" dirty="0" err="1" smtClean="0"/>
              <a:t>retorno</a:t>
            </a:r>
            <a:r>
              <a:rPr lang="en-GB" sz="2800" dirty="0" smtClean="0"/>
              <a:t> </a:t>
            </a:r>
            <a:r>
              <a:rPr lang="en-GB" sz="2800" dirty="0" err="1" smtClean="0"/>
              <a:t>en</a:t>
            </a:r>
            <a:r>
              <a:rPr lang="en-GB" sz="2800" dirty="0" smtClean="0"/>
              <a:t> </a:t>
            </a:r>
            <a:r>
              <a:rPr lang="en-GB" sz="2800" dirty="0" err="1" smtClean="0"/>
              <a:t>empleabilidad</a:t>
            </a:r>
            <a:endParaRPr lang="en-GB" sz="2800" dirty="0"/>
          </a:p>
        </p:txBody>
      </p:sp>
      <p:graphicFrame>
        <p:nvGraphicFramePr>
          <p:cNvPr id="5" name="Content Placeholder 3"/>
          <p:cNvGraphicFramePr>
            <a:graphicFrameLocks/>
          </p:cNvGraphicFramePr>
          <p:nvPr>
            <p:extLst>
              <p:ext uri="{D42A27DB-BD31-4B8C-83A1-F6EECF244321}">
                <p14:modId xmlns:p14="http://schemas.microsoft.com/office/powerpoint/2010/main" val="3611041632"/>
              </p:ext>
            </p:extLst>
          </p:nvPr>
        </p:nvGraphicFramePr>
        <p:xfrm>
          <a:off x="77638" y="1956783"/>
          <a:ext cx="8670826" cy="43405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043585" y="2420888"/>
            <a:ext cx="188838" cy="2592288"/>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Relación</a:t>
            </a:r>
            <a:r>
              <a:rPr lang="en-GB" sz="2000" b="1" dirty="0" smtClean="0">
                <a:solidFill>
                  <a:srgbClr val="0070C0"/>
                </a:solidFill>
                <a:latin typeface="Arial Narrow" panose="020B0606020202030204" pitchFamily="34" charset="0"/>
              </a:rPr>
              <a:t> entre </a:t>
            </a:r>
            <a:r>
              <a:rPr lang="en-GB" sz="2000" b="1" dirty="0" err="1" smtClean="0">
                <a:solidFill>
                  <a:srgbClr val="0070C0"/>
                </a:solidFill>
                <a:latin typeface="Arial Narrow" panose="020B0606020202030204" pitchFamily="34" charset="0"/>
              </a:rPr>
              <a:t>años</a:t>
            </a:r>
            <a:r>
              <a:rPr lang="en-GB" sz="2000" b="1" dirty="0" smtClean="0">
                <a:solidFill>
                  <a:srgbClr val="0070C0"/>
                </a:solidFill>
                <a:latin typeface="Arial Narrow" panose="020B0606020202030204" pitchFamily="34" charset="0"/>
              </a:rPr>
              <a:t> de </a:t>
            </a:r>
            <a:r>
              <a:rPr lang="en-GB" sz="2000" b="1" dirty="0" err="1" smtClean="0">
                <a:solidFill>
                  <a:srgbClr val="0070C0"/>
                </a:solidFill>
                <a:latin typeface="Arial Narrow" panose="020B0606020202030204" pitchFamily="34" charset="0"/>
              </a:rPr>
              <a:t>educación</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empleabilidad</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Diferencia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puntos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porcentuales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efectos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marginales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el </a:t>
            </a:r>
            <a:r>
              <a:rPr lang="en-GB" sz="1600" dirty="0" err="1" smtClean="0">
                <a:solidFill>
                  <a:schemeClr val="bg2">
                    <a:lumMod val="10000"/>
                  </a:schemeClr>
                </a:solidFill>
                <a:latin typeface="Arial Narrow" panose="020B0606020202030204" pitchFamily="34" charset="0"/>
              </a:rPr>
              <a:t>empleo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adultos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la </a:t>
            </a:r>
            <a:r>
              <a:rPr lang="en-GB" sz="1600" dirty="0" err="1" smtClean="0">
                <a:solidFill>
                  <a:schemeClr val="bg2">
                    <a:lumMod val="10000"/>
                  </a:schemeClr>
                </a:solidFill>
                <a:latin typeface="Arial Narrow" panose="020B0606020202030204" pitchFamily="34" charset="0"/>
              </a:rPr>
              <a:t>fuerza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laboral</a:t>
            </a:r>
            <a:endParaRPr lang="en-GB" sz="1600" dirty="0">
              <a:solidFill>
                <a:schemeClr val="bg2">
                  <a:lumMod val="10000"/>
                </a:schemeClr>
              </a:solidFill>
              <a:latin typeface="Arial Narrow" panose="020B0606020202030204" pitchFamily="34" charset="0"/>
            </a:endParaRPr>
          </a:p>
        </p:txBody>
      </p:sp>
      <p:sp>
        <p:nvSpPr>
          <p:cNvPr id="8" name="TextBox 7"/>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
        <p:nvSpPr>
          <p:cNvPr id="9" name="Rectangle 8"/>
          <p:cNvSpPr/>
          <p:nvPr/>
        </p:nvSpPr>
        <p:spPr>
          <a:xfrm>
            <a:off x="4617156" y="2420888"/>
            <a:ext cx="188838" cy="2592288"/>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903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297557"/>
            <a:ext cx="7416332" cy="5560444"/>
          </a:xfrm>
        </p:spPr>
      </p:pic>
      <p:sp>
        <p:nvSpPr>
          <p:cNvPr id="3" name="Title 2"/>
          <p:cNvSpPr>
            <a:spLocks noGrp="1"/>
          </p:cNvSpPr>
          <p:nvPr>
            <p:ph type="title"/>
          </p:nvPr>
        </p:nvSpPr>
        <p:spPr/>
        <p:txBody>
          <a:bodyPr/>
          <a:lstStyle/>
          <a:p>
            <a:r>
              <a:rPr lang="en-GB" sz="2800" dirty="0" smtClean="0"/>
              <a:t>Items de </a:t>
            </a:r>
            <a:r>
              <a:rPr lang="en-GB" sz="2800" dirty="0" err="1" smtClean="0"/>
              <a:t>muestra</a:t>
            </a:r>
            <a:r>
              <a:rPr lang="en-GB" sz="2800" dirty="0" smtClean="0"/>
              <a:t>:</a:t>
            </a:r>
            <a:br>
              <a:rPr lang="en-GB" sz="2800" dirty="0" smtClean="0"/>
            </a:br>
            <a:r>
              <a:rPr lang="en-GB" sz="2800" dirty="0" err="1" smtClean="0"/>
              <a:t>Competencias</a:t>
            </a:r>
            <a:r>
              <a:rPr lang="en-GB" sz="2800" dirty="0" smtClean="0"/>
              <a:t> </a:t>
            </a:r>
            <a:r>
              <a:rPr lang="en-GB" sz="2800" dirty="0" err="1" smtClean="0"/>
              <a:t>lectoras</a:t>
            </a:r>
            <a:endParaRPr lang="en-GB" sz="2800" dirty="0"/>
          </a:p>
        </p:txBody>
      </p:sp>
    </p:spTree>
    <p:extLst>
      <p:ext uri="{BB962C8B-B14F-4D97-AF65-F5344CB8AC3E}">
        <p14:creationId xmlns:p14="http://schemas.microsoft.com/office/powerpoint/2010/main" val="353631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292658"/>
            <a:ext cx="7488831" cy="5563962"/>
          </a:xfrm>
        </p:spPr>
      </p:pic>
      <p:sp>
        <p:nvSpPr>
          <p:cNvPr id="3" name="Title 2"/>
          <p:cNvSpPr>
            <a:spLocks noGrp="1"/>
          </p:cNvSpPr>
          <p:nvPr>
            <p:ph type="title"/>
          </p:nvPr>
        </p:nvSpPr>
        <p:spPr/>
        <p:txBody>
          <a:bodyPr/>
          <a:lstStyle/>
          <a:p>
            <a:r>
              <a:rPr lang="en-GB" sz="2800" dirty="0" smtClean="0"/>
              <a:t>Items de </a:t>
            </a:r>
            <a:r>
              <a:rPr lang="en-GB" sz="2800" dirty="0" err="1" smtClean="0"/>
              <a:t>muestra</a:t>
            </a:r>
            <a:r>
              <a:rPr lang="en-GB" sz="2800" dirty="0" smtClean="0"/>
              <a:t>:</a:t>
            </a:r>
            <a:br>
              <a:rPr lang="en-GB" sz="2800" dirty="0" smtClean="0"/>
            </a:br>
            <a:r>
              <a:rPr lang="en-GB" sz="2800" dirty="0" err="1" smtClean="0"/>
              <a:t>Competencias</a:t>
            </a:r>
            <a:r>
              <a:rPr lang="en-GB" sz="2800" dirty="0" smtClean="0"/>
              <a:t> </a:t>
            </a:r>
            <a:r>
              <a:rPr lang="en-GB" sz="2800" dirty="0" err="1" smtClean="0"/>
              <a:t>lectoras</a:t>
            </a:r>
            <a:endParaRPr lang="en-GB" sz="2800" dirty="0"/>
          </a:p>
        </p:txBody>
      </p:sp>
    </p:spTree>
    <p:extLst>
      <p:ext uri="{BB962C8B-B14F-4D97-AF65-F5344CB8AC3E}">
        <p14:creationId xmlns:p14="http://schemas.microsoft.com/office/powerpoint/2010/main" val="395132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Items de </a:t>
            </a:r>
            <a:r>
              <a:rPr lang="en-GB" sz="2800" dirty="0" err="1" smtClean="0"/>
              <a:t>muestra</a:t>
            </a:r>
            <a:r>
              <a:rPr lang="en-GB" sz="2800" dirty="0" smtClean="0"/>
              <a:t>:</a:t>
            </a:r>
            <a:br>
              <a:rPr lang="en-GB" sz="2800" dirty="0" smtClean="0"/>
            </a:br>
            <a:r>
              <a:rPr lang="en-GB" sz="2800" dirty="0" err="1"/>
              <a:t>Competencias</a:t>
            </a:r>
            <a:r>
              <a:rPr lang="en-GB" sz="2800" dirty="0"/>
              <a:t> </a:t>
            </a:r>
            <a:r>
              <a:rPr lang="en-GB" sz="2800" dirty="0" err="1"/>
              <a:t>numéricas</a:t>
            </a:r>
            <a:endParaRPr lang="en-GB" sz="2800"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783" y="1321492"/>
            <a:ext cx="7379609" cy="5536508"/>
          </a:xfrm>
        </p:spPr>
      </p:pic>
    </p:spTree>
    <p:extLst>
      <p:ext uri="{BB962C8B-B14F-4D97-AF65-F5344CB8AC3E}">
        <p14:creationId xmlns:p14="http://schemas.microsoft.com/office/powerpoint/2010/main" val="3155768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Items de </a:t>
            </a:r>
            <a:r>
              <a:rPr lang="en-GB" sz="2800" dirty="0" err="1" smtClean="0"/>
              <a:t>muestra</a:t>
            </a:r>
            <a:r>
              <a:rPr lang="en-GB" sz="2800" dirty="0" smtClean="0"/>
              <a:t>:</a:t>
            </a:r>
            <a:br>
              <a:rPr lang="en-GB" sz="2800" dirty="0" smtClean="0"/>
            </a:br>
            <a:r>
              <a:rPr lang="en-GB" sz="2800" dirty="0" err="1" smtClean="0"/>
              <a:t>Competencias</a:t>
            </a:r>
            <a:r>
              <a:rPr lang="en-GB" sz="2800" dirty="0" smtClean="0"/>
              <a:t> </a:t>
            </a:r>
            <a:r>
              <a:rPr lang="en-GB" sz="2800" dirty="0" err="1" smtClean="0"/>
              <a:t>numéricas</a:t>
            </a:r>
            <a:endParaRPr lang="en-GB" sz="28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701" y="1333126"/>
            <a:ext cx="7373691" cy="5524874"/>
          </a:xfrm>
          <a:prstGeom prst="rect">
            <a:avLst/>
          </a:prstGeom>
        </p:spPr>
      </p:pic>
    </p:spTree>
    <p:extLst>
      <p:ext uri="{BB962C8B-B14F-4D97-AF65-F5344CB8AC3E}">
        <p14:creationId xmlns:p14="http://schemas.microsoft.com/office/powerpoint/2010/main" val="339966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Items de </a:t>
            </a:r>
            <a:r>
              <a:rPr lang="en-GB" sz="2800" dirty="0" err="1" smtClean="0"/>
              <a:t>muestra</a:t>
            </a:r>
            <a:r>
              <a:rPr lang="en-GB" sz="2800" dirty="0" smtClean="0"/>
              <a:t/>
            </a:r>
            <a:br>
              <a:rPr lang="en-GB" sz="2800" dirty="0" smtClean="0"/>
            </a:br>
            <a:r>
              <a:rPr lang="en-GB" sz="2800" dirty="0" err="1" smtClean="0"/>
              <a:t>Competencias</a:t>
            </a:r>
            <a:r>
              <a:rPr lang="en-GB" sz="2800" dirty="0" smtClean="0"/>
              <a:t> </a:t>
            </a:r>
            <a:r>
              <a:rPr lang="en-GB" sz="2800" dirty="0" err="1" smtClean="0"/>
              <a:t>numéricas</a:t>
            </a:r>
            <a:endParaRPr lang="en-GB" sz="28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783" y="1321492"/>
            <a:ext cx="7379609" cy="5536508"/>
          </a:xfrm>
          <a:prstGeom prst="rect">
            <a:avLst/>
          </a:prstGeom>
        </p:spPr>
      </p:pic>
    </p:spTree>
    <p:extLst>
      <p:ext uri="{BB962C8B-B14F-4D97-AF65-F5344CB8AC3E}">
        <p14:creationId xmlns:p14="http://schemas.microsoft.com/office/powerpoint/2010/main" val="261723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Items de </a:t>
            </a:r>
            <a:r>
              <a:rPr lang="en-GB" sz="2800" dirty="0" err="1" smtClean="0"/>
              <a:t>muestra</a:t>
            </a:r>
            <a:r>
              <a:rPr lang="en-GB" sz="2800" dirty="0" smtClean="0"/>
              <a:t>: </a:t>
            </a:r>
            <a:br>
              <a:rPr lang="en-GB" sz="2800" dirty="0" smtClean="0"/>
            </a:br>
            <a:r>
              <a:rPr lang="en-GB" sz="2800" dirty="0" err="1" smtClean="0"/>
              <a:t>Solución</a:t>
            </a:r>
            <a:r>
              <a:rPr lang="en-GB" sz="2800" dirty="0" smtClean="0"/>
              <a:t> de </a:t>
            </a:r>
            <a:r>
              <a:rPr lang="en-GB" sz="2800" dirty="0" err="1" smtClean="0"/>
              <a:t>problemas</a:t>
            </a:r>
            <a:r>
              <a:rPr lang="en-GB" sz="2800" dirty="0" smtClean="0"/>
              <a:t> </a:t>
            </a:r>
            <a:r>
              <a:rPr lang="en-GB" sz="2800" dirty="0" err="1" smtClean="0"/>
              <a:t>Nivel</a:t>
            </a:r>
            <a:r>
              <a:rPr lang="en-GB" sz="2800" dirty="0" smtClean="0"/>
              <a:t> 2</a:t>
            </a:r>
            <a:endParaRPr lang="en-GB" sz="28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260" y="1317455"/>
            <a:ext cx="7349116" cy="5540545"/>
          </a:xfrm>
          <a:prstGeom prst="rect">
            <a:avLst/>
          </a:prstGeom>
        </p:spPr>
      </p:pic>
    </p:spTree>
    <p:extLst>
      <p:ext uri="{BB962C8B-B14F-4D97-AF65-F5344CB8AC3E}">
        <p14:creationId xmlns:p14="http://schemas.microsoft.com/office/powerpoint/2010/main" val="365632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 </a:t>
            </a:r>
            <a:r>
              <a:rPr lang="en-GB" sz="2800" dirty="0" err="1" smtClean="0"/>
              <a:t>tarea</a:t>
            </a:r>
            <a:r>
              <a:rPr lang="en-GB" sz="2800" dirty="0" smtClean="0"/>
              <a:t> hoy: </a:t>
            </a:r>
            <a:r>
              <a:rPr lang="en-GB" sz="2800" dirty="0" err="1" smtClean="0"/>
              <a:t>completar</a:t>
            </a:r>
            <a:r>
              <a:rPr lang="en-GB" sz="2800" dirty="0" smtClean="0"/>
              <a:t> </a:t>
            </a:r>
            <a:r>
              <a:rPr lang="en-GB" sz="2800" dirty="0" err="1" smtClean="0"/>
              <a:t>esta</a:t>
            </a:r>
            <a:r>
              <a:rPr lang="en-GB" sz="2800" dirty="0" smtClean="0"/>
              <a:t> </a:t>
            </a:r>
            <a:r>
              <a:rPr lang="en-GB" sz="2800" dirty="0" err="1" smtClean="0"/>
              <a:t>diapositiva</a:t>
            </a:r>
            <a:endParaRPr lang="en-GB" sz="2800" dirty="0"/>
          </a:p>
        </p:txBody>
      </p:sp>
      <p:grpSp>
        <p:nvGrpSpPr>
          <p:cNvPr id="19" name="Group 18"/>
          <p:cNvGrpSpPr/>
          <p:nvPr/>
        </p:nvGrpSpPr>
        <p:grpSpPr>
          <a:xfrm>
            <a:off x="6521687" y="1957474"/>
            <a:ext cx="2217834" cy="895462"/>
            <a:chOff x="6521687" y="2285981"/>
            <a:chExt cx="2217834" cy="895462"/>
          </a:xfrm>
        </p:grpSpPr>
        <p:sp>
          <p:nvSpPr>
            <p:cNvPr id="46" name="Rectangle 45"/>
            <p:cNvSpPr/>
            <p:nvPr/>
          </p:nvSpPr>
          <p:spPr>
            <a:xfrm>
              <a:off x="6521687" y="2285981"/>
              <a:ext cx="2217834" cy="89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TextBox 4"/>
            <p:cNvSpPr txBox="1"/>
            <p:nvPr/>
          </p:nvSpPr>
          <p:spPr>
            <a:xfrm>
              <a:off x="6664308" y="2565162"/>
              <a:ext cx="1843677" cy="369332"/>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dirty="0" err="1" smtClean="0">
                  <a:latin typeface="Arial Narrow" panose="020B0606020202030204" pitchFamily="34" charset="0"/>
                </a:rPr>
                <a:t>Productividad</a:t>
              </a:r>
              <a:endParaRPr lang="en-GB" dirty="0">
                <a:latin typeface="Arial Narrow" panose="020B0606020202030204" pitchFamily="34" charset="0"/>
              </a:endParaRPr>
            </a:p>
          </p:txBody>
        </p:sp>
      </p:grpSp>
      <p:cxnSp>
        <p:nvCxnSpPr>
          <p:cNvPr id="54" name="Straight Arrow Connector 53"/>
          <p:cNvCxnSpPr/>
          <p:nvPr/>
        </p:nvCxnSpPr>
        <p:spPr>
          <a:xfrm flipV="1">
            <a:off x="3707904" y="2420888"/>
            <a:ext cx="2787451" cy="1"/>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1520" y="1700808"/>
            <a:ext cx="3456384" cy="11521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4" name="TextBox 43"/>
          <p:cNvSpPr txBox="1"/>
          <p:nvPr/>
        </p:nvSpPr>
        <p:spPr>
          <a:xfrm>
            <a:off x="1093878" y="1772816"/>
            <a:ext cx="1843677" cy="369332"/>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err="1" smtClean="0">
                <a:latin typeface="Arial Narrow" panose="020B0606020202030204" pitchFamily="34" charset="0"/>
              </a:rPr>
              <a:t>Competencias</a:t>
            </a:r>
            <a:endParaRPr lang="en-GB" dirty="0">
              <a:latin typeface="Arial Narrow" panose="020B0606020202030204" pitchFamily="34" charset="0"/>
            </a:endParaRPr>
          </a:p>
        </p:txBody>
      </p:sp>
      <p:sp>
        <p:nvSpPr>
          <p:cNvPr id="51" name="TextBox 50"/>
          <p:cNvSpPr txBox="1"/>
          <p:nvPr/>
        </p:nvSpPr>
        <p:spPr>
          <a:xfrm>
            <a:off x="1093878" y="2308417"/>
            <a:ext cx="1843677" cy="369332"/>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err="1" smtClean="0">
                <a:latin typeface="Arial Narrow" panose="020B0606020202030204" pitchFamily="34" charset="0"/>
              </a:rPr>
              <a:t>Nivel</a:t>
            </a:r>
            <a:endParaRPr lang="en-GB" dirty="0">
              <a:latin typeface="Arial Narrow" panose="020B0606020202030204" pitchFamily="34" charset="0"/>
            </a:endParaRPr>
          </a:p>
        </p:txBody>
      </p:sp>
    </p:spTree>
    <p:extLst>
      <p:ext uri="{BB962C8B-B14F-4D97-AF65-F5344CB8AC3E}">
        <p14:creationId xmlns:p14="http://schemas.microsoft.com/office/powerpoint/2010/main" val="112589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496" y="6054387"/>
            <a:ext cx="9036496" cy="830997"/>
          </a:xfrm>
          <a:prstGeom prst="rect">
            <a:avLst/>
          </a:prstGeom>
          <a:solidFill>
            <a:schemeClr val="bg1">
              <a:lumMod val="75000"/>
            </a:schemeClr>
          </a:solidFill>
        </p:spPr>
        <p:txBody>
          <a:bodyPr wrap="square">
            <a:spAutoFit/>
          </a:bodyPr>
          <a:lstStyle/>
          <a:p>
            <a:r>
              <a:rPr lang="en-GB" sz="800" b="1" i="1" dirty="0" smtClean="0">
                <a:solidFill>
                  <a:schemeClr val="bg2">
                    <a:lumMod val="10000"/>
                  </a:schemeClr>
                </a:solidFill>
                <a:latin typeface="Arial Narrow" panose="020B0606020202030204" pitchFamily="34" charset="0"/>
              </a:rPr>
              <a:t>1. Note </a:t>
            </a:r>
            <a:r>
              <a:rPr lang="en-GB" sz="800" b="1" i="1" dirty="0">
                <a:solidFill>
                  <a:schemeClr val="bg2">
                    <a:lumMod val="10000"/>
                  </a:schemeClr>
                </a:solidFill>
                <a:latin typeface="Arial Narrow" panose="020B0606020202030204" pitchFamily="34" charset="0"/>
              </a:rPr>
              <a:t>regarding Cyprus</a:t>
            </a:r>
          </a:p>
          <a:p>
            <a:r>
              <a:rPr lang="en-GB" sz="800" b="1" i="1" dirty="0">
                <a:solidFill>
                  <a:schemeClr val="bg2">
                    <a:lumMod val="10000"/>
                  </a:schemeClr>
                </a:solidFill>
                <a:latin typeface="Arial Narrow" panose="020B0606020202030204" pitchFamily="34" charset="0"/>
              </a:rPr>
              <a:t>Note by </a:t>
            </a:r>
            <a:r>
              <a:rPr lang="en-GB" sz="800" b="1" i="1" dirty="0" smtClean="0">
                <a:solidFill>
                  <a:schemeClr val="bg2">
                    <a:lumMod val="10000"/>
                  </a:schemeClr>
                </a:solidFill>
                <a:latin typeface="Arial Narrow" panose="020B0606020202030204" pitchFamily="34" charset="0"/>
              </a:rPr>
              <a:t>Turkey</a:t>
            </a:r>
          </a:p>
          <a:p>
            <a:r>
              <a:rPr lang="en-US" sz="800" dirty="0" smtClean="0">
                <a:solidFill>
                  <a:schemeClr val="bg1">
                    <a:lumMod val="95000"/>
                  </a:schemeClr>
                </a:solidFill>
                <a:latin typeface="Arial Narrow" panose="020B0606020202030204" pitchFamily="34" charset="0"/>
              </a:rPr>
              <a:t>The information in this document with reference to “Cyprus” relates to the southern part of the Island. There is no single authority representing both Turkish and Greek Cypriot people on the Island. Turkey </a:t>
            </a:r>
            <a:r>
              <a:rPr lang="en-US" sz="800" dirty="0" err="1" smtClean="0">
                <a:solidFill>
                  <a:schemeClr val="bg1">
                    <a:lumMod val="95000"/>
                  </a:schemeClr>
                </a:solidFill>
                <a:latin typeface="Arial Narrow" panose="020B0606020202030204" pitchFamily="34" charset="0"/>
              </a:rPr>
              <a:t>recognises</a:t>
            </a:r>
            <a:r>
              <a:rPr lang="en-US" sz="800" dirty="0" smtClean="0">
                <a:solidFill>
                  <a:schemeClr val="bg1">
                    <a:lumMod val="95000"/>
                  </a:schemeClr>
                </a:solidFill>
                <a:latin typeface="Arial Narrow" panose="020B0606020202030204" pitchFamily="34" charset="0"/>
              </a:rPr>
              <a:t> the Turkish Republic of Northern Cyprus (TRNC). Until a lasting and equitable solution is found within the context of the United Nations, Turkey shall preserve its position concerning the “Cyprus issue”.</a:t>
            </a:r>
          </a:p>
          <a:p>
            <a:r>
              <a:rPr lang="en-US" sz="800" b="1" i="1" dirty="0" smtClean="0">
                <a:solidFill>
                  <a:schemeClr val="bg2">
                    <a:lumMod val="10000"/>
                  </a:schemeClr>
                </a:solidFill>
                <a:latin typeface="Arial Narrow" panose="020B0606020202030204" pitchFamily="34" charset="0"/>
              </a:rPr>
              <a:t>Note </a:t>
            </a:r>
            <a:r>
              <a:rPr lang="en-US" sz="800" b="1" i="1" dirty="0">
                <a:solidFill>
                  <a:schemeClr val="bg2">
                    <a:lumMod val="10000"/>
                  </a:schemeClr>
                </a:solidFill>
                <a:latin typeface="Arial Narrow" panose="020B0606020202030204" pitchFamily="34" charset="0"/>
              </a:rPr>
              <a:t>by all the European Union Member States of the OECD and the European </a:t>
            </a:r>
            <a:r>
              <a:rPr lang="en-US" sz="800" b="1" i="1" dirty="0" smtClean="0">
                <a:solidFill>
                  <a:schemeClr val="bg2">
                    <a:lumMod val="10000"/>
                  </a:schemeClr>
                </a:solidFill>
                <a:latin typeface="Arial Narrow" panose="020B0606020202030204" pitchFamily="34" charset="0"/>
              </a:rPr>
              <a:t>Union</a:t>
            </a:r>
          </a:p>
          <a:p>
            <a:r>
              <a:rPr lang="en-US" sz="800" dirty="0" smtClean="0">
                <a:solidFill>
                  <a:schemeClr val="bg1">
                    <a:lumMod val="95000"/>
                  </a:schemeClr>
                </a:solidFill>
                <a:latin typeface="Arial Narrow" panose="020B0606020202030204" pitchFamily="34" charset="0"/>
              </a:rPr>
              <a:t>The Republic of Cyprus is </a:t>
            </a:r>
            <a:r>
              <a:rPr lang="en-US" sz="800" dirty="0" err="1" smtClean="0">
                <a:solidFill>
                  <a:schemeClr val="bg1">
                    <a:lumMod val="95000"/>
                  </a:schemeClr>
                </a:solidFill>
                <a:latin typeface="Arial Narrow" panose="020B0606020202030204" pitchFamily="34" charset="0"/>
              </a:rPr>
              <a:t>recognised</a:t>
            </a:r>
            <a:r>
              <a:rPr lang="en-US" sz="800" dirty="0" smtClean="0">
                <a:solidFill>
                  <a:schemeClr val="bg1">
                    <a:lumMod val="95000"/>
                  </a:schemeClr>
                </a:solidFill>
                <a:latin typeface="Arial Narrow" panose="020B0606020202030204" pitchFamily="34" charset="0"/>
              </a:rPr>
              <a:t> by all members of the United Nations with the exception of Turkey.  The information in this document relates to the area under the effective control of the Government of the </a:t>
            </a:r>
            <a:r>
              <a:rPr lang="en-GB" sz="800" dirty="0" smtClean="0">
                <a:solidFill>
                  <a:schemeClr val="bg1">
                    <a:lumMod val="95000"/>
                  </a:schemeClr>
                </a:solidFill>
                <a:latin typeface="Arial Narrow" panose="020B0606020202030204" pitchFamily="34" charset="0"/>
              </a:rPr>
              <a:t>Republic of Cyprus.</a:t>
            </a:r>
            <a:endParaRPr lang="en-GB" sz="800" dirty="0">
              <a:solidFill>
                <a:schemeClr val="bg1">
                  <a:lumMod val="95000"/>
                </a:schemeClr>
              </a:solidFill>
              <a:latin typeface="Arial Narrow" panose="020B0606020202030204" pitchFamily="34" charset="0"/>
            </a:endParaRPr>
          </a:p>
        </p:txBody>
      </p:sp>
      <p:sp>
        <p:nvSpPr>
          <p:cNvPr id="3" name="Title 2"/>
          <p:cNvSpPr>
            <a:spLocks noGrp="1"/>
          </p:cNvSpPr>
          <p:nvPr>
            <p:ph type="title"/>
          </p:nvPr>
        </p:nvSpPr>
        <p:spPr/>
        <p:txBody>
          <a:bodyPr/>
          <a:lstStyle/>
          <a:p>
            <a:r>
              <a:rPr lang="en-GB" sz="2800" dirty="0" smtClean="0"/>
              <a:t>El </a:t>
            </a:r>
            <a:r>
              <a:rPr lang="en-GB" sz="2800" dirty="0" err="1" smtClean="0"/>
              <a:t>nivel</a:t>
            </a:r>
            <a:r>
              <a:rPr lang="en-GB" sz="2800" dirty="0" smtClean="0"/>
              <a:t> de </a:t>
            </a:r>
            <a:r>
              <a:rPr lang="en-GB" sz="2800" dirty="0" err="1" smtClean="0"/>
              <a:t>competencias</a:t>
            </a:r>
            <a:r>
              <a:rPr lang="en-GB" sz="2800" dirty="0" smtClean="0"/>
              <a:t> </a:t>
            </a:r>
            <a:r>
              <a:rPr lang="en-GB" sz="2800" dirty="0" err="1" smtClean="0"/>
              <a:t>lectoras</a:t>
            </a:r>
            <a:r>
              <a:rPr lang="en-GB" sz="2800" dirty="0" smtClean="0"/>
              <a:t> de los </a:t>
            </a:r>
            <a:r>
              <a:rPr lang="en-GB" sz="2800" dirty="0" err="1" smtClean="0"/>
              <a:t>adultos</a:t>
            </a:r>
            <a:r>
              <a:rPr lang="en-GB" sz="2800" dirty="0" smtClean="0"/>
              <a:t> </a:t>
            </a:r>
            <a:r>
              <a:rPr lang="en-GB" sz="2800" dirty="0" err="1" smtClean="0"/>
              <a:t>en</a:t>
            </a:r>
            <a:r>
              <a:rPr lang="en-GB" sz="2800" dirty="0"/>
              <a:t> </a:t>
            </a:r>
            <a:r>
              <a:rPr lang="en-GB" sz="2800" dirty="0" smtClean="0"/>
              <a:t>Chile </a:t>
            </a:r>
            <a:r>
              <a:rPr lang="en-GB" sz="2800" dirty="0" err="1" smtClean="0"/>
              <a:t>es</a:t>
            </a:r>
            <a:r>
              <a:rPr lang="en-GB" sz="2800" dirty="0" smtClean="0"/>
              <a:t> </a:t>
            </a:r>
            <a:r>
              <a:rPr lang="en-GB" sz="2800" dirty="0" err="1" smtClean="0"/>
              <a:t>bajo</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3047821"/>
              </p:ext>
            </p:extLst>
          </p:nvPr>
        </p:nvGraphicFramePr>
        <p:xfrm>
          <a:off x="467544" y="1903533"/>
          <a:ext cx="8218487"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74195" y="6032321"/>
            <a:ext cx="7697797" cy="276999"/>
          </a:xfrm>
          <a:prstGeom prst="rect">
            <a:avLst/>
          </a:prstGeom>
          <a:solidFill>
            <a:schemeClr val="bg1"/>
          </a:solidFill>
        </p:spPr>
        <p:txBody>
          <a:bodyPr wrap="square" rtlCol="0">
            <a:spAutoFit/>
          </a:bodyPr>
          <a:lstStyle/>
          <a:p>
            <a:pPr algn="r"/>
            <a:r>
              <a:rPr lang="en-GB" sz="1200" dirty="0" smtClean="0">
                <a:latin typeface="+mj-lt"/>
              </a:rPr>
              <a:t>Fuente: OECD Survey of Adult Skills (2012, 2015)</a:t>
            </a:r>
            <a:endParaRPr lang="en-GB" sz="1200" dirty="0">
              <a:latin typeface="+mj-lt"/>
            </a:endParaRPr>
          </a:p>
        </p:txBody>
      </p:sp>
      <p:sp>
        <p:nvSpPr>
          <p:cNvPr id="7" name="TextBox 1"/>
          <p:cNvSpPr txBox="1"/>
          <p:nvPr/>
        </p:nvSpPr>
        <p:spPr>
          <a:xfrm>
            <a:off x="1979712" y="1340768"/>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nacional</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lectura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escala</a:t>
            </a:r>
            <a:r>
              <a:rPr lang="en-GB" sz="1600" dirty="0" smtClean="0">
                <a:solidFill>
                  <a:schemeClr val="bg2">
                    <a:lumMod val="10000"/>
                  </a:schemeClr>
                </a:solidFill>
                <a:latin typeface="Arial Narrow" panose="020B0606020202030204" pitchFamily="34" charset="0"/>
              </a:rPr>
              <a:t> de 0 a 500)</a:t>
            </a:r>
            <a:endParaRPr lang="en-GB" sz="1600" dirty="0">
              <a:solidFill>
                <a:schemeClr val="bg2">
                  <a:lumMod val="10000"/>
                </a:schemeClr>
              </a:solidFill>
              <a:latin typeface="Arial Narrow" panose="020B0606020202030204" pitchFamily="34" charset="0"/>
            </a:endParaRPr>
          </a:p>
        </p:txBody>
      </p:sp>
      <p:sp>
        <p:nvSpPr>
          <p:cNvPr id="8" name="Rectangle 7"/>
          <p:cNvSpPr/>
          <p:nvPr/>
        </p:nvSpPr>
        <p:spPr>
          <a:xfrm>
            <a:off x="1374195" y="2204864"/>
            <a:ext cx="216000" cy="2915114"/>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5246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La </a:t>
            </a:r>
            <a:r>
              <a:rPr lang="en-GB" sz="2800" dirty="0" err="1" smtClean="0"/>
              <a:t>distribución</a:t>
            </a:r>
            <a:r>
              <a:rPr lang="en-GB" sz="2800" dirty="0" smtClean="0"/>
              <a:t> de </a:t>
            </a:r>
            <a:r>
              <a:rPr lang="en-GB" sz="2800" dirty="0" err="1" smtClean="0"/>
              <a:t>las</a:t>
            </a:r>
            <a:r>
              <a:rPr lang="en-GB" sz="2800" dirty="0" smtClean="0"/>
              <a:t> </a:t>
            </a:r>
            <a:r>
              <a:rPr lang="en-GB" sz="2800" dirty="0" err="1" smtClean="0"/>
              <a:t>competencias</a:t>
            </a:r>
            <a:r>
              <a:rPr lang="en-GB" sz="2800" dirty="0" smtClean="0"/>
              <a:t> </a:t>
            </a:r>
            <a:r>
              <a:rPr lang="en-GB" sz="2800" dirty="0" err="1" smtClean="0"/>
              <a:t>es</a:t>
            </a:r>
            <a:r>
              <a:rPr lang="en-GB" sz="2800" dirty="0" smtClean="0"/>
              <a:t> </a:t>
            </a:r>
            <a:r>
              <a:rPr lang="en-GB" sz="2800" dirty="0" err="1" smtClean="0"/>
              <a:t>poco</a:t>
            </a:r>
            <a:r>
              <a:rPr lang="en-GB" sz="2800" dirty="0" smtClean="0"/>
              <a:t> </a:t>
            </a:r>
            <a:r>
              <a:rPr lang="en-GB" sz="2800" dirty="0" err="1" smtClean="0"/>
              <a:t>conducente</a:t>
            </a:r>
            <a:r>
              <a:rPr lang="en-GB" sz="2800" dirty="0" smtClean="0"/>
              <a:t> a la </a:t>
            </a:r>
            <a:r>
              <a:rPr lang="en-GB" sz="2800" dirty="0" err="1" smtClean="0"/>
              <a:t>productividad</a:t>
            </a:r>
            <a:r>
              <a:rPr lang="en-GB" sz="2800" dirty="0" smtClean="0"/>
              <a:t> </a:t>
            </a:r>
            <a:endParaRPr lang="en-GB" sz="2800" dirty="0"/>
          </a:p>
        </p:txBody>
      </p:sp>
      <p:graphicFrame>
        <p:nvGraphicFramePr>
          <p:cNvPr id="7" name="Chart 6"/>
          <p:cNvGraphicFramePr/>
          <p:nvPr>
            <p:extLst>
              <p:ext uri="{D42A27DB-BD31-4B8C-83A1-F6EECF244321}">
                <p14:modId xmlns:p14="http://schemas.microsoft.com/office/powerpoint/2010/main" val="795072530"/>
              </p:ext>
            </p:extLst>
          </p:nvPr>
        </p:nvGraphicFramePr>
        <p:xfrm>
          <a:off x="134938" y="2060848"/>
          <a:ext cx="8712968" cy="45492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979712"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Adultos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los </a:t>
            </a:r>
            <a:r>
              <a:rPr lang="en-GB" sz="2000" b="1" dirty="0" err="1" smtClean="0">
                <a:solidFill>
                  <a:srgbClr val="0070C0"/>
                </a:solidFill>
                <a:latin typeface="Arial Narrow" panose="020B0606020202030204" pitchFamily="34" charset="0"/>
              </a:rPr>
              <a:t>niveles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más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bajos</a:t>
            </a:r>
            <a:r>
              <a:rPr lang="en-GB" sz="2000" b="1" dirty="0" smtClean="0">
                <a:solidFill>
                  <a:srgbClr val="0070C0"/>
                </a:solidFill>
                <a:latin typeface="Arial Narrow" panose="020B0606020202030204" pitchFamily="34" charset="0"/>
              </a:rPr>
              <a:t> y </a:t>
            </a:r>
            <a:r>
              <a:rPr lang="en-GB" sz="2000" b="1" dirty="0" err="1" smtClean="0">
                <a:solidFill>
                  <a:srgbClr val="0070C0"/>
                </a:solidFill>
                <a:latin typeface="Arial Narrow" panose="020B0606020202030204" pitchFamily="34" charset="0"/>
              </a:rPr>
              <a:t>más</a:t>
            </a:r>
            <a:r>
              <a:rPr lang="en-GB" sz="2000" b="1" dirty="0" smtClean="0">
                <a:solidFill>
                  <a:srgbClr val="0070C0"/>
                </a:solidFill>
                <a:latin typeface="Arial Narrow" panose="020B0606020202030204" pitchFamily="34" charset="0"/>
              </a:rPr>
              <a:t> altos de </a:t>
            </a: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Porcentaje</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adultos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nivel</a:t>
            </a:r>
            <a:r>
              <a:rPr lang="en-GB" sz="1600" dirty="0" smtClean="0">
                <a:solidFill>
                  <a:schemeClr val="bg2">
                    <a:lumMod val="10000"/>
                  </a:schemeClr>
                </a:solidFill>
                <a:latin typeface="Arial Narrow" panose="020B0606020202030204" pitchFamily="34" charset="0"/>
              </a:rPr>
              <a:t> de </a:t>
            </a:r>
            <a:r>
              <a:rPr lang="en-GB" sz="1600" dirty="0" err="1" smtClean="0">
                <a:solidFill>
                  <a:schemeClr val="bg2">
                    <a:lumMod val="10000"/>
                  </a:schemeClr>
                </a:solidFill>
                <a:latin typeface="Arial Narrow" panose="020B0606020202030204" pitchFamily="34" charset="0"/>
              </a:rPr>
              <a:t>competencias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países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seleccionados</a:t>
            </a:r>
            <a:endParaRPr lang="en-GB" sz="1600" dirty="0">
              <a:solidFill>
                <a:schemeClr val="bg2">
                  <a:lumMod val="10000"/>
                </a:schemeClr>
              </a:solidFill>
              <a:latin typeface="Arial Narrow" panose="020B0606020202030204" pitchFamily="34" charset="0"/>
            </a:endParaRPr>
          </a:p>
        </p:txBody>
      </p:sp>
      <p:sp>
        <p:nvSpPr>
          <p:cNvPr id="9" name="TextBox 8"/>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
        <p:nvSpPr>
          <p:cNvPr id="10" name="Rectangle 9"/>
          <p:cNvSpPr/>
          <p:nvPr/>
        </p:nvSpPr>
        <p:spPr>
          <a:xfrm>
            <a:off x="1277269" y="2204864"/>
            <a:ext cx="576064" cy="3456384"/>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12160" y="2203246"/>
            <a:ext cx="576064" cy="3456384"/>
          </a:xfrm>
          <a:prstGeom prst="rect">
            <a:avLst/>
          </a:prstGeom>
          <a:solidFill>
            <a:srgbClr val="C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3422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a:t>
            </a:r>
            <a:r>
              <a:rPr lang="en-GB" sz="2800" dirty="0" err="1" smtClean="0"/>
              <a:t>Cómo</a:t>
            </a:r>
            <a:r>
              <a:rPr lang="en-GB" sz="2800" dirty="0" smtClean="0"/>
              <a:t> se </a:t>
            </a:r>
            <a:r>
              <a:rPr lang="en-GB" sz="2800" dirty="0" err="1" smtClean="0"/>
              <a:t>viene</a:t>
            </a:r>
            <a:r>
              <a:rPr lang="en-GB" sz="2800" dirty="0" smtClean="0"/>
              <a:t> el </a:t>
            </a:r>
            <a:r>
              <a:rPr lang="en-GB" sz="2800" dirty="0" err="1" smtClean="0"/>
              <a:t>futuro</a:t>
            </a:r>
            <a:r>
              <a:rPr lang="en-GB" sz="2800" dirty="0" smtClean="0"/>
              <a:t>? Los </a:t>
            </a:r>
            <a:r>
              <a:rPr lang="en-GB" sz="2800" dirty="0" err="1" smtClean="0"/>
              <a:t>jóvenes</a:t>
            </a:r>
            <a:r>
              <a:rPr lang="en-GB" sz="2800" dirty="0" smtClean="0"/>
              <a:t> </a:t>
            </a:r>
            <a:r>
              <a:rPr lang="en-GB" sz="2800" dirty="0" err="1" smtClean="0"/>
              <a:t>tienen</a:t>
            </a:r>
            <a:r>
              <a:rPr lang="en-GB" sz="2800" dirty="0" smtClean="0"/>
              <a:t> </a:t>
            </a:r>
            <a:r>
              <a:rPr lang="en-GB" sz="2800" dirty="0" err="1" smtClean="0"/>
              <a:t>mayores</a:t>
            </a:r>
            <a:r>
              <a:rPr lang="en-GB" sz="2800" dirty="0" smtClean="0"/>
              <a:t> </a:t>
            </a:r>
            <a:r>
              <a:rPr lang="en-GB" sz="2800" dirty="0" err="1" smtClean="0"/>
              <a:t>competencias</a:t>
            </a:r>
            <a:r>
              <a:rPr lang="en-GB" sz="2800" dirty="0" smtClean="0"/>
              <a:t> </a:t>
            </a:r>
            <a:endParaRPr lang="en-GB" sz="2800" dirty="0"/>
          </a:p>
        </p:txBody>
      </p:sp>
      <p:graphicFrame>
        <p:nvGraphicFramePr>
          <p:cNvPr id="6" name="Chart 5"/>
          <p:cNvGraphicFramePr/>
          <p:nvPr>
            <p:extLst>
              <p:ext uri="{D42A27DB-BD31-4B8C-83A1-F6EECF244321}">
                <p14:modId xmlns:p14="http://schemas.microsoft.com/office/powerpoint/2010/main" val="3993633511"/>
              </p:ext>
            </p:extLst>
          </p:nvPr>
        </p:nvGraphicFramePr>
        <p:xfrm>
          <a:off x="323528" y="2348880"/>
          <a:ext cx="8496944"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1979712"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el </a:t>
            </a:r>
            <a:r>
              <a:rPr lang="en-GB" sz="2000" b="1" dirty="0" err="1" smtClean="0">
                <a:solidFill>
                  <a:srgbClr val="0070C0"/>
                </a:solidFill>
                <a:latin typeface="Arial Narrow" panose="020B0606020202030204" pitchFamily="34" charset="0"/>
              </a:rPr>
              <a:t>curso</a:t>
            </a:r>
            <a:r>
              <a:rPr lang="en-GB" sz="2000" b="1" dirty="0" smtClean="0">
                <a:solidFill>
                  <a:srgbClr val="0070C0"/>
                </a:solidFill>
                <a:latin typeface="Arial Narrow" panose="020B0606020202030204" pitchFamily="34" charset="0"/>
              </a:rPr>
              <a:t> de la </a:t>
            </a:r>
            <a:r>
              <a:rPr lang="en-GB" sz="2000" b="1" dirty="0" err="1" smtClean="0">
                <a:solidFill>
                  <a:srgbClr val="0070C0"/>
                </a:solidFill>
                <a:latin typeface="Arial Narrow" panose="020B0606020202030204" pitchFamily="34" charset="0"/>
              </a:rPr>
              <a:t>vida</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laboral</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lectura</a:t>
            </a:r>
            <a:endParaRPr lang="en-GB" sz="1600" dirty="0">
              <a:solidFill>
                <a:schemeClr val="bg2">
                  <a:lumMod val="10000"/>
                </a:schemeClr>
              </a:solidFill>
              <a:latin typeface="Arial Narrow" panose="020B0606020202030204" pitchFamily="34" charset="0"/>
            </a:endParaRPr>
          </a:p>
        </p:txBody>
      </p:sp>
      <p:sp>
        <p:nvSpPr>
          <p:cNvPr id="8" name="TextBox 7"/>
          <p:cNvSpPr txBox="1"/>
          <p:nvPr/>
        </p:nvSpPr>
        <p:spPr>
          <a:xfrm>
            <a:off x="467544" y="6536377"/>
            <a:ext cx="3582584" cy="276999"/>
          </a:xfrm>
          <a:prstGeom prst="rect">
            <a:avLst/>
          </a:prstGeom>
          <a:noFill/>
        </p:spPr>
        <p:txBody>
          <a:bodyPr wrap="none" rtlCol="0">
            <a:spAutoFit/>
          </a:bodyPr>
          <a:lstStyle/>
          <a:p>
            <a:r>
              <a:rPr lang="en-GB" sz="1200" dirty="0" smtClean="0">
                <a:latin typeface="+mj-lt"/>
              </a:rPr>
              <a:t>Fuente: OECD Survey of Adult Skills (2012, 2015)</a:t>
            </a:r>
            <a:endParaRPr lang="en-GB" sz="1200" dirty="0">
              <a:latin typeface="+mj-lt"/>
            </a:endParaRPr>
          </a:p>
        </p:txBody>
      </p:sp>
    </p:spTree>
    <p:extLst>
      <p:ext uri="{BB962C8B-B14F-4D97-AF65-F5344CB8AC3E}">
        <p14:creationId xmlns:p14="http://schemas.microsoft.com/office/powerpoint/2010/main" val="341318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a:t>
            </a:r>
            <a:r>
              <a:rPr lang="en-GB" sz="2800" dirty="0" err="1" smtClean="0"/>
              <a:t>Cómo</a:t>
            </a:r>
            <a:r>
              <a:rPr lang="en-GB" sz="2800" dirty="0" smtClean="0"/>
              <a:t> se </a:t>
            </a:r>
            <a:r>
              <a:rPr lang="en-GB" sz="2800" dirty="0" err="1" smtClean="0"/>
              <a:t>viene</a:t>
            </a:r>
            <a:r>
              <a:rPr lang="en-GB" sz="2800" dirty="0" smtClean="0"/>
              <a:t> el </a:t>
            </a:r>
            <a:r>
              <a:rPr lang="en-GB" sz="2800" dirty="0" err="1" smtClean="0"/>
              <a:t>futuro</a:t>
            </a:r>
            <a:r>
              <a:rPr lang="en-GB" sz="2800" dirty="0" smtClean="0"/>
              <a:t>? Los </a:t>
            </a:r>
            <a:r>
              <a:rPr lang="en-GB" sz="2800" dirty="0" err="1" smtClean="0"/>
              <a:t>jóvenes</a:t>
            </a:r>
            <a:r>
              <a:rPr lang="en-GB" sz="2800" dirty="0" smtClean="0"/>
              <a:t> </a:t>
            </a:r>
            <a:r>
              <a:rPr lang="en-GB" sz="2800" dirty="0" err="1" smtClean="0"/>
              <a:t>tienen</a:t>
            </a:r>
            <a:r>
              <a:rPr lang="en-GB" sz="2800" dirty="0" smtClean="0"/>
              <a:t> </a:t>
            </a:r>
            <a:r>
              <a:rPr lang="en-GB" sz="2800" dirty="0" err="1" smtClean="0"/>
              <a:t>mayores</a:t>
            </a:r>
            <a:r>
              <a:rPr lang="en-GB" sz="2800" dirty="0" smtClean="0"/>
              <a:t> </a:t>
            </a:r>
            <a:r>
              <a:rPr lang="en-GB" sz="2800" dirty="0" err="1" smtClean="0"/>
              <a:t>competencias</a:t>
            </a:r>
            <a:endParaRPr lang="en-GB" sz="2800" dirty="0"/>
          </a:p>
        </p:txBody>
      </p:sp>
      <p:sp>
        <p:nvSpPr>
          <p:cNvPr id="7" name="TextBox 1"/>
          <p:cNvSpPr txBox="1"/>
          <p:nvPr/>
        </p:nvSpPr>
        <p:spPr>
          <a:xfrm>
            <a:off x="611560" y="1484784"/>
            <a:ext cx="3672408" cy="72676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Efecto</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cohorte</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lectura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según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edad</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el </a:t>
            </a:r>
            <a:r>
              <a:rPr lang="en-GB" sz="1600" dirty="0" err="1" smtClean="0">
                <a:solidFill>
                  <a:schemeClr val="bg2">
                    <a:lumMod val="10000"/>
                  </a:schemeClr>
                </a:solidFill>
                <a:latin typeface="Arial Narrow" panose="020B0606020202030204" pitchFamily="34" charset="0"/>
              </a:rPr>
              <a:t>momento</a:t>
            </a:r>
            <a:r>
              <a:rPr lang="en-GB" sz="1600" dirty="0" smtClean="0">
                <a:solidFill>
                  <a:schemeClr val="bg2">
                    <a:lumMod val="10000"/>
                  </a:schemeClr>
                </a:solidFill>
                <a:latin typeface="Arial Narrow" panose="020B0606020202030204" pitchFamily="34" charset="0"/>
              </a:rPr>
              <a:t> </a:t>
            </a:r>
          </a:p>
          <a:p>
            <a:pPr algn="ctr"/>
            <a:r>
              <a:rPr lang="en-GB" sz="1600" dirty="0" smtClean="0">
                <a:solidFill>
                  <a:schemeClr val="bg2">
                    <a:lumMod val="10000"/>
                  </a:schemeClr>
                </a:solidFill>
                <a:latin typeface="Arial Narrow" panose="020B0606020202030204" pitchFamily="34" charset="0"/>
              </a:rPr>
              <a:t>de la </a:t>
            </a:r>
            <a:r>
              <a:rPr lang="en-GB" sz="1600" dirty="0" err="1" smtClean="0">
                <a:solidFill>
                  <a:schemeClr val="bg2">
                    <a:lumMod val="10000"/>
                  </a:schemeClr>
                </a:solidFill>
                <a:latin typeface="Arial Narrow" panose="020B0606020202030204" pitchFamily="34" charset="0"/>
              </a:rPr>
              <a:t>encuesta</a:t>
            </a:r>
            <a:r>
              <a:rPr lang="en-GB" sz="1600" dirty="0" smtClean="0">
                <a:solidFill>
                  <a:schemeClr val="bg2">
                    <a:lumMod val="10000"/>
                  </a:schemeClr>
                </a:solidFill>
                <a:latin typeface="Arial Narrow" panose="020B0606020202030204" pitchFamily="34" charset="0"/>
              </a:rPr>
              <a:t>, PIAAC, IALS</a:t>
            </a:r>
            <a:endParaRPr lang="en-GB" sz="1600" dirty="0">
              <a:solidFill>
                <a:schemeClr val="bg2">
                  <a:lumMod val="10000"/>
                </a:schemeClr>
              </a:solidFill>
              <a:latin typeface="Arial Narrow" panose="020B0606020202030204" pitchFamily="34" charset="0"/>
            </a:endParaRPr>
          </a:p>
        </p:txBody>
      </p:sp>
      <p:sp>
        <p:nvSpPr>
          <p:cNvPr id="8" name="TextBox 7"/>
          <p:cNvSpPr txBox="1"/>
          <p:nvPr/>
        </p:nvSpPr>
        <p:spPr>
          <a:xfrm>
            <a:off x="467544" y="6536377"/>
            <a:ext cx="6432274" cy="276999"/>
          </a:xfrm>
          <a:prstGeom prst="rect">
            <a:avLst/>
          </a:prstGeom>
          <a:noFill/>
        </p:spPr>
        <p:txBody>
          <a:bodyPr wrap="none" rtlCol="0">
            <a:spAutoFit/>
          </a:bodyPr>
          <a:lstStyle/>
          <a:p>
            <a:r>
              <a:rPr lang="en-GB" sz="1200" dirty="0" smtClean="0">
                <a:latin typeface="+mj-lt"/>
              </a:rPr>
              <a:t>Fuente: OECD Survey of Adult Skills (2012, 2015), International Adult Literacy Survey (1996)</a:t>
            </a:r>
            <a:endParaRPr lang="en-GB" sz="1200"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3428789211"/>
              </p:ext>
            </p:extLst>
          </p:nvPr>
        </p:nvGraphicFramePr>
        <p:xfrm>
          <a:off x="179512" y="2204863"/>
          <a:ext cx="3951870" cy="4331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419609421"/>
              </p:ext>
            </p:extLst>
          </p:nvPr>
        </p:nvGraphicFramePr>
        <p:xfrm>
          <a:off x="4572000" y="2204864"/>
          <a:ext cx="3941381"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
          <p:cNvSpPr txBox="1"/>
          <p:nvPr/>
        </p:nvSpPr>
        <p:spPr>
          <a:xfrm>
            <a:off x="5148064" y="1491472"/>
            <a:ext cx="324036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Efecto</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edad</a:t>
            </a:r>
            <a:endParaRPr lang="en-GB" sz="2000" b="1" dirty="0" smtClean="0">
              <a:solidFill>
                <a:srgbClr val="0070C0"/>
              </a:solidFill>
              <a:latin typeface="Arial Narrow" panose="020B0606020202030204" pitchFamily="34" charset="0"/>
            </a:endParaRP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lectura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por</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año</a:t>
            </a:r>
            <a:r>
              <a:rPr lang="en-GB" sz="1600" dirty="0" smtClean="0">
                <a:solidFill>
                  <a:schemeClr val="bg2">
                    <a:lumMod val="10000"/>
                  </a:schemeClr>
                </a:solidFill>
                <a:latin typeface="Arial Narrow" panose="020B0606020202030204" pitchFamily="34" charset="0"/>
              </a:rPr>
              <a:t> </a:t>
            </a:r>
          </a:p>
          <a:p>
            <a:pPr algn="ctr"/>
            <a:r>
              <a:rPr lang="en-GB" sz="1600" dirty="0" smtClean="0">
                <a:solidFill>
                  <a:schemeClr val="bg2">
                    <a:lumMod val="10000"/>
                  </a:schemeClr>
                </a:solidFill>
                <a:latin typeface="Arial Narrow" panose="020B0606020202030204" pitchFamily="34" charset="0"/>
              </a:rPr>
              <a:t>de </a:t>
            </a:r>
            <a:r>
              <a:rPr lang="en-GB" sz="1600" dirty="0" err="1" smtClean="0">
                <a:solidFill>
                  <a:schemeClr val="bg2">
                    <a:lumMod val="10000"/>
                  </a:schemeClr>
                </a:solidFill>
                <a:latin typeface="Arial Narrow" panose="020B0606020202030204" pitchFamily="34" charset="0"/>
              </a:rPr>
              <a:t>nacimiento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cohorte</a:t>
            </a:r>
            <a:r>
              <a:rPr lang="en-GB" sz="1600" dirty="0" smtClean="0">
                <a:solidFill>
                  <a:schemeClr val="bg2">
                    <a:lumMod val="10000"/>
                  </a:schemeClr>
                </a:solidFill>
                <a:latin typeface="Arial Narrow" panose="020B0606020202030204" pitchFamily="34" charset="0"/>
              </a:rPr>
              <a:t>), PIAAC, IALS</a:t>
            </a:r>
            <a:endParaRPr lang="en-GB" sz="16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374665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El </a:t>
            </a:r>
            <a:r>
              <a:rPr lang="en-GB" sz="2800" dirty="0" err="1" smtClean="0"/>
              <a:t>rol</a:t>
            </a:r>
            <a:r>
              <a:rPr lang="en-GB" sz="2800" dirty="0" smtClean="0"/>
              <a:t> de la </a:t>
            </a:r>
            <a:r>
              <a:rPr lang="en-GB" sz="2800" dirty="0" err="1" smtClean="0"/>
              <a:t>educación</a:t>
            </a:r>
            <a:r>
              <a:rPr lang="en-GB" sz="2800" dirty="0" smtClean="0"/>
              <a:t> </a:t>
            </a:r>
            <a:r>
              <a:rPr lang="en-GB" sz="2800" dirty="0" err="1" smtClean="0"/>
              <a:t>inicial</a:t>
            </a:r>
            <a:r>
              <a:rPr lang="en-GB" sz="2800" dirty="0" smtClean="0"/>
              <a:t>: </a:t>
            </a:r>
            <a:br>
              <a:rPr lang="en-GB" sz="2800" dirty="0" smtClean="0"/>
            </a:br>
            <a:r>
              <a:rPr lang="en-GB" sz="2800" dirty="0" err="1" smtClean="0"/>
              <a:t>Fuerte</a:t>
            </a:r>
            <a:r>
              <a:rPr lang="en-GB" sz="2800" dirty="0" smtClean="0"/>
              <a:t> </a:t>
            </a:r>
            <a:r>
              <a:rPr lang="en-GB" sz="2800" dirty="0" err="1" smtClean="0"/>
              <a:t>relación</a:t>
            </a:r>
            <a:r>
              <a:rPr lang="en-GB" sz="2800" dirty="0" smtClean="0"/>
              <a:t> entre PISA y PIAAC </a:t>
            </a:r>
            <a:endParaRPr lang="en-GB" sz="2800" dirty="0"/>
          </a:p>
        </p:txBody>
      </p:sp>
      <p:graphicFrame>
        <p:nvGraphicFramePr>
          <p:cNvPr id="4" name="Chart 3"/>
          <p:cNvGraphicFramePr>
            <a:graphicFrameLocks/>
          </p:cNvGraphicFramePr>
          <p:nvPr>
            <p:extLst>
              <p:ext uri="{D42A27DB-BD31-4B8C-83A1-F6EECF244321}">
                <p14:modId xmlns:p14="http://schemas.microsoft.com/office/powerpoint/2010/main" val="2816090738"/>
              </p:ext>
            </p:extLst>
          </p:nvPr>
        </p:nvGraphicFramePr>
        <p:xfrm>
          <a:off x="443911" y="2199117"/>
          <a:ext cx="8153931"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09167" y="1484784"/>
            <a:ext cx="5023420" cy="7200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err="1" smtClean="0">
                <a:solidFill>
                  <a:srgbClr val="0070C0"/>
                </a:solidFill>
                <a:latin typeface="Arial Narrow" panose="020B0606020202030204" pitchFamily="34" charset="0"/>
              </a:rPr>
              <a:t>Competencias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lectoras</a:t>
            </a:r>
            <a:r>
              <a:rPr lang="en-GB" sz="2000" b="1" dirty="0" smtClean="0">
                <a:solidFill>
                  <a:srgbClr val="0070C0"/>
                </a:solidFill>
                <a:latin typeface="Arial Narrow" panose="020B0606020202030204" pitchFamily="34" charset="0"/>
              </a:rPr>
              <a:t> </a:t>
            </a:r>
            <a:r>
              <a:rPr lang="en-GB" sz="2000" b="1" dirty="0" err="1" smtClean="0">
                <a:solidFill>
                  <a:srgbClr val="0070C0"/>
                </a:solidFill>
                <a:latin typeface="Arial Narrow" panose="020B0606020202030204" pitchFamily="34" charset="0"/>
              </a:rPr>
              <a:t>en</a:t>
            </a:r>
            <a:r>
              <a:rPr lang="en-GB" sz="2000" b="1" dirty="0" smtClean="0">
                <a:solidFill>
                  <a:srgbClr val="0070C0"/>
                </a:solidFill>
                <a:latin typeface="Arial Narrow" panose="020B0606020202030204" pitchFamily="34" charset="0"/>
              </a:rPr>
              <a:t> el </a:t>
            </a:r>
            <a:r>
              <a:rPr lang="en-GB" sz="2000" b="1" dirty="0" err="1" smtClean="0">
                <a:solidFill>
                  <a:srgbClr val="0070C0"/>
                </a:solidFill>
                <a:latin typeface="Arial Narrow" panose="020B0606020202030204" pitchFamily="34" charset="0"/>
              </a:rPr>
              <a:t>año</a:t>
            </a:r>
            <a:r>
              <a:rPr lang="en-GB" sz="2000" b="1" dirty="0" smtClean="0">
                <a:solidFill>
                  <a:srgbClr val="0070C0"/>
                </a:solidFill>
                <a:latin typeface="Arial Narrow" panose="020B0606020202030204" pitchFamily="34" charset="0"/>
              </a:rPr>
              <a:t> 2000 y 2015</a:t>
            </a:r>
          </a:p>
          <a:p>
            <a:pPr algn="ctr"/>
            <a:r>
              <a:rPr lang="en-GB" sz="1600" dirty="0" err="1" smtClean="0">
                <a:solidFill>
                  <a:schemeClr val="bg2">
                    <a:lumMod val="10000"/>
                  </a:schemeClr>
                </a:solidFill>
                <a:latin typeface="Arial Narrow" panose="020B0606020202030204" pitchFamily="34" charset="0"/>
              </a:rPr>
              <a:t>Promedio</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lectura</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PISA (2000) y PIAAC (2015), </a:t>
            </a:r>
            <a:r>
              <a:rPr lang="en-GB" sz="1600" dirty="0" err="1" smtClean="0">
                <a:solidFill>
                  <a:schemeClr val="bg2">
                    <a:lumMod val="10000"/>
                  </a:schemeClr>
                </a:solidFill>
                <a:latin typeface="Arial Narrow" panose="020B0606020202030204" pitchFamily="34" charset="0"/>
              </a:rPr>
              <a:t>adultos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nacidos</a:t>
            </a:r>
            <a:r>
              <a:rPr lang="en-GB" sz="1600" dirty="0" smtClean="0">
                <a:solidFill>
                  <a:schemeClr val="bg2">
                    <a:lumMod val="10000"/>
                  </a:schemeClr>
                </a:solidFill>
                <a:latin typeface="Arial Narrow" panose="020B0606020202030204" pitchFamily="34" charset="0"/>
              </a:rPr>
              <a:t> </a:t>
            </a:r>
            <a:r>
              <a:rPr lang="en-GB" sz="1600" dirty="0" err="1" smtClean="0">
                <a:solidFill>
                  <a:schemeClr val="bg2">
                    <a:lumMod val="10000"/>
                  </a:schemeClr>
                </a:solidFill>
                <a:latin typeface="Arial Narrow" panose="020B0606020202030204" pitchFamily="34" charset="0"/>
              </a:rPr>
              <a:t>en</a:t>
            </a:r>
            <a:r>
              <a:rPr lang="en-GB" sz="1600" dirty="0" smtClean="0">
                <a:solidFill>
                  <a:schemeClr val="bg2">
                    <a:lumMod val="10000"/>
                  </a:schemeClr>
                </a:solidFill>
                <a:latin typeface="Arial Narrow" panose="020B0606020202030204" pitchFamily="34" charset="0"/>
              </a:rPr>
              <a:t> 1985</a:t>
            </a:r>
            <a:endParaRPr lang="en-GB" sz="1600" dirty="0">
              <a:solidFill>
                <a:schemeClr val="bg2">
                  <a:lumMod val="10000"/>
                </a:schemeClr>
              </a:solidFill>
              <a:latin typeface="Arial Narrow" panose="020B0606020202030204" pitchFamily="34" charset="0"/>
            </a:endParaRPr>
          </a:p>
        </p:txBody>
      </p:sp>
      <p:sp>
        <p:nvSpPr>
          <p:cNvPr id="6" name="TextBox 5"/>
          <p:cNvSpPr txBox="1"/>
          <p:nvPr/>
        </p:nvSpPr>
        <p:spPr>
          <a:xfrm>
            <a:off x="467544" y="6536377"/>
            <a:ext cx="4497450" cy="276999"/>
          </a:xfrm>
          <a:prstGeom prst="rect">
            <a:avLst/>
          </a:prstGeom>
          <a:noFill/>
        </p:spPr>
        <p:txBody>
          <a:bodyPr wrap="none" rtlCol="0">
            <a:spAutoFit/>
          </a:bodyPr>
          <a:lstStyle/>
          <a:p>
            <a:r>
              <a:rPr lang="en-GB" sz="1200" dirty="0" smtClean="0">
                <a:latin typeface="+mj-lt"/>
              </a:rPr>
              <a:t>Fuente: OECD Survey of Adult Skills (2012, 2015), PISA (2000)</a:t>
            </a:r>
            <a:endParaRPr lang="en-GB" sz="1200" dirty="0">
              <a:latin typeface="+mj-lt"/>
            </a:endParaRPr>
          </a:p>
        </p:txBody>
      </p:sp>
      <p:sp>
        <p:nvSpPr>
          <p:cNvPr id="7" name="Oval 6"/>
          <p:cNvSpPr/>
          <p:nvPr/>
        </p:nvSpPr>
        <p:spPr>
          <a:xfrm>
            <a:off x="2379102" y="4552664"/>
            <a:ext cx="576064" cy="438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780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2">
    <a:dk1>
      <a:sysClr val="windowText" lastClr="000000"/>
    </a:dk1>
    <a:lt1>
      <a:sysClr val="window" lastClr="FFFFFF"/>
    </a:lt1>
    <a:dk2>
      <a:srgbClr val="04629A"/>
    </a:dk2>
    <a:lt2>
      <a:srgbClr val="FFFFFF"/>
    </a:lt2>
    <a:accent1>
      <a:srgbClr val="5C7883"/>
    </a:accent1>
    <a:accent2>
      <a:srgbClr val="C4B83E"/>
    </a:accent2>
    <a:accent3>
      <a:srgbClr val="7F7C8F"/>
    </a:accent3>
    <a:accent4>
      <a:srgbClr val="D25F26"/>
    </a:accent4>
    <a:accent5>
      <a:srgbClr val="BE3A50"/>
    </a:accent5>
    <a:accent6>
      <a:srgbClr val="278D99"/>
    </a:accent6>
    <a:hlink>
      <a:srgbClr val="0563C1"/>
    </a:hlink>
    <a:folHlink>
      <a:srgbClr val="D9E8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BB03B71479C941B0D1582EE311A49E" ma:contentTypeVersion="0" ma:contentTypeDescription="Create a new document." ma:contentTypeScope="" ma:versionID="409c70a2ae8d0f913146f7e946f7c61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45F269A-6A05-4DA8-A404-17DBE71E2554}">
  <ds:schemaRefs>
    <ds:schemaRef ds:uri="http://schemas.microsoft.com/sharepoint/v3/contenttype/forms"/>
  </ds:schemaRefs>
</ds:datastoreItem>
</file>

<file path=customXml/itemProps2.xml><?xml version="1.0" encoding="utf-8"?>
<ds:datastoreItem xmlns:ds="http://schemas.openxmlformats.org/officeDocument/2006/customXml" ds:itemID="{59E45A11-0D42-4088-A2EA-5EEBB8E97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F239716-86A8-48C7-835D-7BD4ABDFF2ED}">
  <ds:schemaRefs>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OECD_English_white</Template>
  <TotalTime>10777</TotalTime>
  <Words>5296</Words>
  <Application>Microsoft Office PowerPoint</Application>
  <PresentationFormat>Presentación en pantalla (4:3)</PresentationFormat>
  <Paragraphs>449</Paragraphs>
  <Slides>36</Slides>
  <Notes>28</Notes>
  <HiddenSlides>2</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Arial Narrow</vt:lpstr>
      <vt:lpstr>Calibri</vt:lpstr>
      <vt:lpstr>Georgia</vt:lpstr>
      <vt:lpstr>Helvetica 65 Medium</vt:lpstr>
      <vt:lpstr>OECD_English_white</vt:lpstr>
      <vt:lpstr>¿Qué nos dice PIAAC sobre la productividad en Chile?</vt:lpstr>
      <vt:lpstr>¿Qué es PIAAC?  Una especie de PISA para adultos</vt:lpstr>
      <vt:lpstr>Las competencias están relacionadas con la productividad… pero no lo son todo</vt:lpstr>
      <vt:lpstr>La tarea hoy: completar esta diapositiva</vt:lpstr>
      <vt:lpstr>El nivel de competencias lectoras de los adultos en Chile es bajo</vt:lpstr>
      <vt:lpstr>La distribución de las competencias es poco conducente a la productividad </vt:lpstr>
      <vt:lpstr>¿Cómo se viene el futuro? Los jóvenes tienen mayores competencias </vt:lpstr>
      <vt:lpstr>¿Cómo se viene el futuro? Los jóvenes tienen mayores competencias</vt:lpstr>
      <vt:lpstr>El rol de la educación inicial:  Fuerte relación entre PISA y PIAAC </vt:lpstr>
      <vt:lpstr>El rol de la educación superior:  Las competencias que entrega son bajas</vt:lpstr>
      <vt:lpstr>Los que más necesitan capacitación no participan de ella (la mayoría)</vt:lpstr>
      <vt:lpstr>Las competencias son importantes y necesarias pero no suficientes</vt:lpstr>
      <vt:lpstr>Las competencias son reconocidas en el mercado laboral: altos retornos en sueldos</vt:lpstr>
      <vt:lpstr>La distribución de salarios por competencia: una economía muy productiva (pequeña)</vt:lpstr>
      <vt:lpstr>El nivel de competencias no es lo mismo que el uso de competencias</vt:lpstr>
      <vt:lpstr>El uso de competencias también está relacionado con la productividad</vt:lpstr>
      <vt:lpstr>El uso de competencias también está relacionado con la productividad</vt:lpstr>
      <vt:lpstr>La forma en que se organiza el trabajo puede mejorar el uso de competencias: HPWP</vt:lpstr>
      <vt:lpstr>El uso depende de lo que demanda la economía a nivel más agregado </vt:lpstr>
      <vt:lpstr>Mismatch: desalineamiento de competencias y requerimientos del puesto de trabajo</vt:lpstr>
      <vt:lpstr>Alto nivel de desalineamiento de competencias y requerimientos en el trabajo</vt:lpstr>
      <vt:lpstr>Hay costo productivo en el desalineamiento?</vt:lpstr>
      <vt:lpstr>Las competencias son importantes y necesarias pero no suficientes</vt:lpstr>
      <vt:lpstr>Si Chile mejorara su nivel de competencias, mejoraría el uso</vt:lpstr>
      <vt:lpstr>Si Chile mejorara su nivel de competencias, mejoraría el uso… productividad no tanto</vt:lpstr>
      <vt:lpstr>Las competencias son importantes y necesarias pero no suficientes</vt:lpstr>
      <vt:lpstr>En resumen</vt:lpstr>
      <vt:lpstr>En resumen</vt:lpstr>
      <vt:lpstr>Gracias</vt:lpstr>
      <vt:lpstr>Las competencias no son reconocidas en el mercado laboral: cero retorno en empleabilidad</vt:lpstr>
      <vt:lpstr>Items de muestra: Competencias lectoras</vt:lpstr>
      <vt:lpstr>Items de muestra: Competencias lectoras</vt:lpstr>
      <vt:lpstr>Items de muestra: Competencias numéricas</vt:lpstr>
      <vt:lpstr>Items de muestra: Competencias numéricas</vt:lpstr>
      <vt:lpstr>Items de muestra Competencias numéricas</vt:lpstr>
      <vt:lpstr>Items de muestra:  Solución de problemas Nivel 2</vt:lpstr>
    </vt:vector>
  </TitlesOfParts>
  <Company>OECD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Technological Change on Employment</dc:title>
  <dc:creator>MONTT Guillermo</dc:creator>
  <cp:lastModifiedBy>Carla Barros Vilches</cp:lastModifiedBy>
  <cp:revision>272</cp:revision>
  <cp:lastPrinted>2016-01-11T19:53:45Z</cp:lastPrinted>
  <dcterms:created xsi:type="dcterms:W3CDTF">2015-08-27T08:07:01Z</dcterms:created>
  <dcterms:modified xsi:type="dcterms:W3CDTF">2016-07-05T16:17:16Z</dcterms:modified>
</cp:coreProperties>
</file>